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9144000"/>
  <p:notesSz cx="7077075" cy="9363075"/>
  <p:embeddedFontLst>
    <p:embeddedFont>
      <p:font typeface="Arial Black"/>
      <p:regular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font" Target="fonts/ArialBlack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707700" y="4447450"/>
            <a:ext cx="5661650" cy="421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708120" y="4446720"/>
            <a:ext cx="5660400" cy="42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008600" y="8893080"/>
            <a:ext cx="30666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79725" y="702225"/>
            <a:ext cx="4718400" cy="351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708120" y="4446720"/>
            <a:ext cx="5660400" cy="42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4008600" y="8893080"/>
            <a:ext cx="30666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79725" y="702225"/>
            <a:ext cx="4718400" cy="351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idx="1" type="body"/>
          </p:nvPr>
        </p:nvSpPr>
        <p:spPr>
          <a:xfrm>
            <a:off x="708120" y="4446720"/>
            <a:ext cx="5660280" cy="421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6425" lIns="92875" spcFirstLastPara="1" rIns="92875" wrap="square" tIns="46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4008600" y="8893080"/>
            <a:ext cx="306648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6425" lIns="92875" spcFirstLastPara="1" rIns="92875" wrap="square" tIns="46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x="1179725" y="702225"/>
            <a:ext cx="4718275" cy="35111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, Conten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OverTx">
  <p:cSld name="Title, Content over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fourObj">
  <p:cSld name="Title, 4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2" name="Shape 62"/>
          <p:cNvSpPr txBox="1"/>
          <p:nvPr>
            <p:ph idx="3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3" name="Shape 63"/>
          <p:cNvSpPr txBox="1"/>
          <p:nvPr>
            <p:ph idx="4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, 6 Conten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pic>
        <p:nvPicPr>
          <p:cNvPr id="69" name="Shape 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2" name="Shape 22"/>
          <p:cNvSpPr txBox="1"/>
          <p:nvPr>
            <p:ph idx="1"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itle, 2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Only">
  <p:cSld name="Centered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idx="1"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AndObj">
  <p:cSld name="Title, 2 Content and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9" name="Shape 39"/>
          <p:cNvSpPr txBox="1"/>
          <p:nvPr>
            <p:ph idx="3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AndTwoObj">
  <p:cSld name="Title Content and 2 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5" name="Shape 45"/>
          <p:cNvSpPr txBox="1"/>
          <p:nvPr>
            <p:ph idx="3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OverTx">
  <p:cSld name="Title, 2 Content over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1" name="Shape 51"/>
          <p:cNvSpPr txBox="1"/>
          <p:nvPr>
            <p:ph idx="3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3.png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3360" y="-136440"/>
            <a:ext cx="3042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Shape 7"/>
          <p:cNvSpPr/>
          <p:nvPr/>
        </p:nvSpPr>
        <p:spPr>
          <a:xfrm>
            <a:off x="216000" y="15840"/>
            <a:ext cx="3042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" name="Shape 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360" y="76320"/>
            <a:ext cx="1307520" cy="5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b="33240" l="0" r="0" t="0"/>
          <a:stretch/>
        </p:blipFill>
        <p:spPr>
          <a:xfrm>
            <a:off x="0" y="0"/>
            <a:ext cx="914328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2640" y="106200"/>
            <a:ext cx="1232640" cy="5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/>
              <a:t>‹#›</a:t>
            </a:fld>
            <a:endParaRPr sz="13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1447920" y="3809880"/>
            <a:ext cx="6705000" cy="1675800"/>
          </a:xfrm>
          <a:prstGeom prst="roundRect">
            <a:avLst>
              <a:gd fmla="val 10081" name="adj"/>
            </a:avLst>
          </a:prstGeom>
          <a:solidFill>
            <a:srgbClr val="8CB3E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533525" y="1447926"/>
            <a:ext cx="79845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MVTX </a:t>
            </a:r>
            <a:r>
              <a:rPr b="1" lang="en-US" sz="6000">
                <a:solidFill>
                  <a:srgbClr val="800000"/>
                </a:solidFill>
              </a:rPr>
              <a:t>prototype</a:t>
            </a:r>
            <a:r>
              <a:rPr b="1" i="0" lang="en-US" sz="60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and tracking tests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44280" y="6700680"/>
            <a:ext cx="9105120" cy="18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UNCLASSIFIED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52200" y="3962520"/>
            <a:ext cx="8913600" cy="1654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 Uemura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P-25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0" y="146160"/>
            <a:ext cx="914328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Goals for the </a:t>
            </a:r>
            <a:r>
              <a:rPr lang="en-US"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MVTX prototype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152275" y="914400"/>
            <a:ext cx="87624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800000"/>
                </a:solidFill>
              </a:rPr>
              <a:t>Prove the MVTX design meets physics requirements</a:t>
            </a: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 position resolution and hit efficiency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Validate simulations of multiple scattering and </a:t>
            </a:r>
            <a:r>
              <a:rPr lang="en-US" sz="1800"/>
              <a:t>cluster size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Validate clustering, tracking, and alignment algorithms on real data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Verify the full MVTX readout chain</a:t>
            </a:r>
            <a:endParaRPr sz="1800"/>
          </a:p>
          <a:p>
            <a:pPr indent="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1755250" y="6010675"/>
            <a:ext cx="5726700" cy="733500"/>
          </a:xfrm>
          <a:prstGeom prst="roundRect">
            <a:avLst>
              <a:gd fmla="val 10081" name="adj"/>
            </a:avLst>
          </a:prstGeom>
          <a:solidFill>
            <a:srgbClr val="8CB3E3">
              <a:alpha val="24705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-US" sz="1800"/>
              <a:t>have the hardware and readout: now we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ready to meet these goals in the next months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820" y="2590375"/>
            <a:ext cx="3009306" cy="156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88" y="4414925"/>
            <a:ext cx="7989022" cy="15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/>
          <p:nvPr/>
        </p:nvSpPr>
        <p:spPr>
          <a:xfrm>
            <a:off x="152275" y="2618825"/>
            <a:ext cx="56388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Deliverables: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 prototype (the “telescope”) with single sensors or staves, and full readout chain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Beam test measurements validating the MVTX design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0" y="146160"/>
            <a:ext cx="914328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MVTX prototype box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152275" y="914400"/>
            <a:ext cx="4466100" cy="54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One versatile box for different configurations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2865" lvl="0" marL="2286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Mounting hardware holds ALPIDE sensors or staves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We will run with three ALPIDEs and one HIC (unmounted stave)</a:t>
            </a:r>
            <a:endParaRPr sz="1800">
              <a:solidFill>
                <a:schemeClr val="dk1"/>
              </a:solidFill>
            </a:endParaRPr>
          </a:p>
          <a:p>
            <a:pPr indent="-62865" lvl="0" marL="2286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Windows for beam test, cable feedthroughs, air cooling vents</a:t>
            </a:r>
            <a:endParaRPr sz="1800"/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1357200" y="7462800"/>
            <a:ext cx="2523240" cy="20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29283" l="14088" r="20385" t="18143"/>
          <a:stretch/>
        </p:blipFill>
        <p:spPr>
          <a:xfrm>
            <a:off x="386575" y="3410250"/>
            <a:ext cx="4231802" cy="254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b="17118" l="0" r="0" t="25496"/>
          <a:stretch/>
        </p:blipFill>
        <p:spPr>
          <a:xfrm>
            <a:off x="4540625" y="964125"/>
            <a:ext cx="4310950" cy="185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/>
          <p:nvPr/>
        </p:nvSpPr>
        <p:spPr>
          <a:xfrm>
            <a:off x="2455737" y="6230788"/>
            <a:ext cx="4231800" cy="389400"/>
          </a:xfrm>
          <a:prstGeom prst="roundRect">
            <a:avLst>
              <a:gd fmla="val 10081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Adaptable for present and future needs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5275" y="3252050"/>
            <a:ext cx="3831501" cy="2863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Shape 110"/>
          <p:cNvCxnSpPr/>
          <p:nvPr/>
        </p:nvCxnSpPr>
        <p:spPr>
          <a:xfrm flipH="1">
            <a:off x="6603950" y="929650"/>
            <a:ext cx="15300" cy="1971000"/>
          </a:xfrm>
          <a:prstGeom prst="straightConnector1">
            <a:avLst/>
          </a:prstGeom>
          <a:noFill/>
          <a:ln cap="flat" cmpd="sng" w="9525">
            <a:solidFill>
              <a:srgbClr val="FF3333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1" name="Shape 111"/>
          <p:cNvSpPr/>
          <p:nvPr/>
        </p:nvSpPr>
        <p:spPr>
          <a:xfrm>
            <a:off x="2585725" y="4790400"/>
            <a:ext cx="238800" cy="238800"/>
          </a:xfrm>
          <a:prstGeom prst="donut">
            <a:avLst>
              <a:gd fmla="val 25000" name="adj"/>
            </a:avLst>
          </a:prstGeom>
          <a:noFill/>
          <a:ln cap="flat" cmpd="sng" w="19050">
            <a:solidFill>
              <a:srgbClr val="FF333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6375375" y="639725"/>
            <a:ext cx="714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3333"/>
                </a:solidFill>
              </a:rPr>
              <a:t>beam</a:t>
            </a:r>
            <a:endParaRPr b="1">
              <a:solidFill>
                <a:srgbClr val="FF333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0" y="146160"/>
            <a:ext cx="914328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Testing program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1357200" y="7462800"/>
            <a:ext cx="2523240" cy="20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5546350" y="5599626"/>
            <a:ext cx="3046500" cy="733500"/>
          </a:xfrm>
          <a:prstGeom prst="roundRect">
            <a:avLst>
              <a:gd fmla="val 10081" name="adj"/>
            </a:avLst>
          </a:prstGeom>
          <a:solidFill>
            <a:srgbClr val="8CB3E3">
              <a:alpha val="24705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Beam tests are not essential, but very useful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190800" y="919800"/>
            <a:ext cx="3134100" cy="3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400">
                <a:solidFill>
                  <a:srgbClr val="800000"/>
                </a:solidFill>
              </a:rPr>
              <a:t>Cosmic rays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Efficiency and resolution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Preliminary alignment</a:t>
            </a:r>
            <a:endParaRPr sz="1800">
              <a:solidFill>
                <a:schemeClr val="dk1"/>
              </a:solidFill>
            </a:endParaRPr>
          </a:p>
          <a:p>
            <a:pPr indent="0" lvl="0" marL="22860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800000"/>
              </a:solidFill>
            </a:endParaRPr>
          </a:p>
          <a:p>
            <a:pPr indent="0" lvl="0" marL="22860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rgbClr val="800000"/>
                </a:solidFill>
              </a:rPr>
              <a:t>Laser pulser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Optimize ALPIDE parameters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Validate ALPIDE simulations</a:t>
            </a:r>
            <a:endParaRPr sz="1800"/>
          </a:p>
        </p:txBody>
      </p:sp>
      <p:sp>
        <p:nvSpPr>
          <p:cNvPr id="122" name="Shape 122"/>
          <p:cNvSpPr/>
          <p:nvPr/>
        </p:nvSpPr>
        <p:spPr>
          <a:xfrm>
            <a:off x="5338175" y="919800"/>
            <a:ext cx="3666900" cy="28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Beam tests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samples of clean tracks: </a:t>
            </a:r>
            <a:r>
              <a:rPr lang="en-US" sz="1800"/>
              <a:t>precision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alignment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Momentum dependence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rate/high occupancy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Integration with other sPHENIX subsystems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b="0" l="0" r="0" t="22785"/>
          <a:stretch/>
        </p:blipFill>
        <p:spPr>
          <a:xfrm>
            <a:off x="190800" y="3728699"/>
            <a:ext cx="4164001" cy="19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1340" y="3205720"/>
            <a:ext cx="3666960" cy="205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6">
            <a:alphaModFix/>
          </a:blip>
          <a:srcRect b="0" l="8395" r="8891" t="2733"/>
          <a:stretch/>
        </p:blipFill>
        <p:spPr>
          <a:xfrm>
            <a:off x="3425850" y="919800"/>
            <a:ext cx="1457400" cy="25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7">
            <a:alphaModFix/>
          </a:blip>
          <a:srcRect b="8716" l="17640" r="53553" t="23237"/>
          <a:stretch/>
        </p:blipFill>
        <p:spPr>
          <a:xfrm>
            <a:off x="2489225" y="4566575"/>
            <a:ext cx="1674998" cy="222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0" y="146160"/>
            <a:ext cx="914328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2018 beam test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1357200" y="7462800"/>
            <a:ext cx="2523240" cy="20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590000" y="5559300"/>
            <a:ext cx="5964000" cy="652800"/>
          </a:xfrm>
          <a:prstGeom prst="roundRect">
            <a:avLst>
              <a:gd fmla="val 10081" name="adj"/>
            </a:avLst>
          </a:prstGeom>
          <a:solidFill>
            <a:srgbClr val="8CB3E3">
              <a:alpha val="24705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Ahead of schedule thanks to rapid progress on readout and prototype, and our good relations with sPHENIX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38675" y="935648"/>
            <a:ext cx="4863000" cy="44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Fermilab Test Beam Facility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2865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 GeV primary proton beam, 1-60 GeV secondary particles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2865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 infrastructure: motion tables, cabling, trigger detectors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sPHENIX beam test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sPHENIX goal: test performance of the EMCal and HCal (month-long test program)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sPHENIX silicon detectors (MVTX and INTT) are opportunistic users: calorimeters are off March 6-9, INTT and MVTX will get beam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5720" y="1673643"/>
            <a:ext cx="3633839" cy="351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6471925" y="2219950"/>
            <a:ext cx="980400" cy="4623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2" name="Shape 142"/>
          <p:cNvCxnSpPr/>
          <p:nvPr/>
        </p:nvCxnSpPr>
        <p:spPr>
          <a:xfrm flipH="1">
            <a:off x="5770850" y="2362200"/>
            <a:ext cx="1915200" cy="309900"/>
          </a:xfrm>
          <a:prstGeom prst="straightConnector1">
            <a:avLst/>
          </a:prstGeom>
          <a:noFill/>
          <a:ln cap="flat" cmpd="sng" w="19050">
            <a:solidFill>
              <a:srgbClr val="FF3333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3" name="Shape 143"/>
          <p:cNvSpPr txBox="1"/>
          <p:nvPr/>
        </p:nvSpPr>
        <p:spPr>
          <a:xfrm>
            <a:off x="6332125" y="1941250"/>
            <a:ext cx="12600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FF00"/>
                </a:solidFill>
              </a:rPr>
              <a:t>MVTX here</a:t>
            </a:r>
            <a:endParaRPr b="1">
              <a:solidFill>
                <a:srgbClr val="00FF00"/>
              </a:solidFill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7408200" y="2007300"/>
            <a:ext cx="714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3333"/>
                </a:solidFill>
              </a:rPr>
              <a:t>beam</a:t>
            </a:r>
            <a:endParaRPr b="1">
              <a:solidFill>
                <a:srgbClr val="FF333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470" y="4325350"/>
            <a:ext cx="7664465" cy="207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0" y="146160"/>
            <a:ext cx="91434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2018 beam test: preparations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1357200" y="7462800"/>
            <a:ext cx="2523300" cy="20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4919875" y="5737900"/>
            <a:ext cx="3225000" cy="690600"/>
          </a:xfrm>
          <a:prstGeom prst="roundRect">
            <a:avLst>
              <a:gd fmla="val 10081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We will arrive at Fermilab with a fully tested system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38675" y="935650"/>
            <a:ext cx="8587800" cy="3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800000"/>
                </a:solidFill>
              </a:rPr>
              <a:t>Same proven readout chain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Single Readout Unit for whole MVTX prototype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C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ontrol PC in beam enclosure</a:t>
            </a:r>
            <a:r>
              <a:rPr lang="en-US" sz="1800"/>
              <a:t>: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control power supplies, program and control </a:t>
            </a:r>
            <a:r>
              <a:rPr lang="en-US" sz="1800"/>
              <a:t>Readout Unit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DAQ server in control room: fiber link to the RU, network gateway to the outside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Bench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test: run full readout chain using 53 MHz clock and scintillator trigger, exercise the monitoring – just like at Fermilab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857" y="2162175"/>
            <a:ext cx="2899094" cy="298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0" y="146160"/>
            <a:ext cx="91434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2018 beam test: preparations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1357200" y="7462800"/>
            <a:ext cx="2523300" cy="20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4700200" y="5721788"/>
            <a:ext cx="3225000" cy="690600"/>
          </a:xfrm>
          <a:prstGeom prst="roundRect">
            <a:avLst>
              <a:gd fmla="val 10081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Moving from development system to production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89350" y="935650"/>
            <a:ext cx="3374400" cy="39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800000"/>
                </a:solidFill>
              </a:rPr>
              <a:t>Development for the beam test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New transition board supports four layers instead of one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Clock and trigger: ready for test with 53 MHz clock and scintillator trigger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Online decoding and monitoring using sPHENIX framework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627" y="4399100"/>
            <a:ext cx="2899100" cy="197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875" y="935650"/>
            <a:ext cx="2076076" cy="88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Shape 171"/>
          <p:cNvCxnSpPr/>
          <p:nvPr/>
        </p:nvCxnSpPr>
        <p:spPr>
          <a:xfrm flipH="1">
            <a:off x="6484650" y="2105138"/>
            <a:ext cx="4500" cy="331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72" name="Shape 1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6625" y="1149728"/>
            <a:ext cx="2489324" cy="61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8">
            <a:alphaModFix/>
          </a:blip>
          <a:srcRect b="15531" l="2695" r="40190" t="5907"/>
          <a:stretch/>
        </p:blipFill>
        <p:spPr>
          <a:xfrm>
            <a:off x="4935377" y="4529253"/>
            <a:ext cx="895973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525" y="2360128"/>
            <a:ext cx="2489324" cy="61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525" y="3112766"/>
            <a:ext cx="2489324" cy="61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525" y="3865403"/>
            <a:ext cx="2489324" cy="6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5232400" y="1695875"/>
            <a:ext cx="28143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FF"/>
                </a:solidFill>
              </a:rPr>
              <a:t>default ALICE transition board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5933950" y="5149450"/>
            <a:ext cx="2600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FF"/>
                </a:solidFill>
              </a:rPr>
              <a:t>new</a:t>
            </a:r>
            <a:r>
              <a:rPr b="1" lang="en-US">
                <a:solidFill>
                  <a:srgbClr val="0000FF"/>
                </a:solidFill>
              </a:rPr>
              <a:t> LDRD transition board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0" y="146160"/>
            <a:ext cx="914328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2018 beam test: schedule and run plan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1357200" y="7462800"/>
            <a:ext cx="2523240" cy="20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231100" y="5036975"/>
            <a:ext cx="3597900" cy="10218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Flexible run plan: we can meet our goals in one night, but we will use all the beam time we get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90450" y="932100"/>
            <a:ext cx="87624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800000"/>
                </a:solidFill>
              </a:rPr>
              <a:t>Schedule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Pack and ship week of Feb. 12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Arrive Feb. 19, install Feb. 21, safety walkthrough Feb. 22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Return March 3, ready for beam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 INTT/MVTX joint beam time March 6-9 (nights)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Uninstall and ship, return March 13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800000"/>
              </a:solidFill>
            </a:endParaRPr>
          </a:p>
          <a:p>
            <a:pPr indent="0" lvl="0" marL="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800000"/>
                </a:solidFill>
              </a:rPr>
              <a:t>Goals and stretch goals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INTT is the primary user during our beam time: they are upstream of us and they request the beam: secondaries at 2 and 8 GeV, protons at 120 GeV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Main goal: 1-hour runs for each beam type (100k-1M tracks)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If possible: high occupancy run, latency scan, off-normal incidence, different ALPIDE configurations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0450" y="4570911"/>
            <a:ext cx="4984473" cy="220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5843250" y="6333125"/>
            <a:ext cx="6708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3333"/>
                </a:solidFill>
              </a:rPr>
              <a:t>INTT</a:t>
            </a:r>
            <a:endParaRPr b="1">
              <a:solidFill>
                <a:srgbClr val="FF3333"/>
              </a:solidFill>
            </a:endParaRPr>
          </a:p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0" y="146160"/>
            <a:ext cx="914328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Future studies and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beam tests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90800" y="963650"/>
            <a:ext cx="4490700" cy="25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400">
                <a:solidFill>
                  <a:srgbClr val="800000"/>
                </a:solidFill>
              </a:rPr>
              <a:t>Cosmic ray telescope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After</a:t>
            </a:r>
            <a:r>
              <a:rPr lang="en-US" sz="1800">
                <a:solidFill>
                  <a:schemeClr val="dk1"/>
                </a:solidFill>
              </a:rPr>
              <a:t> the Fermilab beam test, use the prototype with cosmic ray muons and SiPM-based </a:t>
            </a:r>
            <a:r>
              <a:rPr lang="en-US" sz="1800">
                <a:solidFill>
                  <a:srgbClr val="0000FF"/>
                </a:solidFill>
              </a:rPr>
              <a:t>trigger boxes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Switch to staves when available, test cooling and power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“Full goal” of a 1/10 slice of MVTX including support systems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1357200" y="7462800"/>
            <a:ext cx="2523240" cy="20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624950" y="6047900"/>
            <a:ext cx="5894100" cy="664200"/>
          </a:xfrm>
          <a:prstGeom prst="roundRect">
            <a:avLst>
              <a:gd fmla="val 10081" name="adj"/>
            </a:avLst>
          </a:prstGeom>
          <a:solidFill>
            <a:srgbClr val="8CB3E3">
              <a:alpha val="24705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Prove a full system with complete software, firmware, and hardware</a:t>
            </a:r>
            <a:r>
              <a:rPr lang="en-US" sz="1800"/>
              <a:t> -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ready for the transition to MVTX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0" y="6058763"/>
            <a:ext cx="15430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 b="7139" l="7956" r="7491" t="16907"/>
          <a:stretch/>
        </p:blipFill>
        <p:spPr>
          <a:xfrm>
            <a:off x="4709365" y="878575"/>
            <a:ext cx="4336435" cy="25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190800" y="3657563"/>
            <a:ext cx="86610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Goals for a second beam test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We will join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 sPHENIX beam test, or schedule dedicated MVTX beam </a:t>
            </a:r>
            <a:r>
              <a:rPr lang="en-US" sz="1800"/>
              <a:t>time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have staves, not single chips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 trigger will be </a:t>
            </a:r>
            <a:r>
              <a:rPr lang="en-US" sz="1800"/>
              <a:t>better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defined, allowing DAQ integration between subsystems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Char char="●"/>
            </a:pPr>
            <a:r>
              <a:rPr lang="en-US" sz="1800"/>
              <a:t>MVTX readout will be feature-complete, ready for 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eadout stress tests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 rot="-572621">
            <a:off x="5827611" y="2304908"/>
            <a:ext cx="3195426" cy="518054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/>
        </p:nvSpPr>
        <p:spPr>
          <a:xfrm rot="-572621">
            <a:off x="5503586" y="1322658"/>
            <a:ext cx="3195426" cy="518054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7" name="Shape 207"/>
          <p:cNvCxnSpPr/>
          <p:nvPr/>
        </p:nvCxnSpPr>
        <p:spPr>
          <a:xfrm flipH="1" rot="10800000">
            <a:off x="3432150" y="1880100"/>
            <a:ext cx="1974900" cy="201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8" name="Shape 208"/>
          <p:cNvSpPr txBox="1"/>
          <p:nvPr/>
        </p:nvSpPr>
        <p:spPr>
          <a:xfrm>
            <a:off x="6217925" y="688225"/>
            <a:ext cx="14304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3333"/>
                </a:solidFill>
              </a:rPr>
              <a:t>cosmic rays</a:t>
            </a:r>
            <a:endParaRPr b="1">
              <a:solidFill>
                <a:srgbClr val="FF3333"/>
              </a:solidFill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7025650" y="1066800"/>
            <a:ext cx="548700" cy="2438400"/>
          </a:xfrm>
          <a:prstGeom prst="straightConnector1">
            <a:avLst/>
          </a:prstGeom>
          <a:noFill/>
          <a:ln cap="flat" cmpd="sng" w="9525">
            <a:solidFill>
              <a:srgbClr val="FF3333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