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757" r:id="rId2"/>
    <p:sldId id="750" r:id="rId3"/>
    <p:sldId id="755" r:id="rId4"/>
    <p:sldId id="681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63" r:id="rId13"/>
    <p:sldId id="664" r:id="rId14"/>
    <p:sldId id="665" r:id="rId15"/>
    <p:sldId id="666" r:id="rId16"/>
    <p:sldId id="667" r:id="rId17"/>
    <p:sldId id="668" r:id="rId18"/>
    <p:sldId id="737" r:id="rId19"/>
    <p:sldId id="670" r:id="rId20"/>
    <p:sldId id="738" r:id="rId21"/>
    <p:sldId id="748" r:id="rId22"/>
    <p:sldId id="674" r:id="rId23"/>
    <p:sldId id="754" r:id="rId24"/>
    <p:sldId id="751" r:id="rId25"/>
    <p:sldId id="752" r:id="rId26"/>
    <p:sldId id="753" r:id="rId27"/>
    <p:sldId id="741" r:id="rId28"/>
    <p:sldId id="675" r:id="rId29"/>
    <p:sldId id="725" r:id="rId30"/>
    <p:sldId id="726" r:id="rId31"/>
    <p:sldId id="727" r:id="rId32"/>
    <p:sldId id="742" r:id="rId33"/>
    <p:sldId id="743" r:id="rId34"/>
    <p:sldId id="746" r:id="rId35"/>
    <p:sldId id="745" r:id="rId36"/>
    <p:sldId id="744" r:id="rId37"/>
    <p:sldId id="747" r:id="rId38"/>
  </p:sldIdLst>
  <p:sldSz cx="12192000" cy="6858000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 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A00202"/>
    <a:srgbClr val="800000"/>
    <a:srgbClr val="B80000"/>
    <a:srgbClr val="C01C00"/>
    <a:srgbClr val="000066"/>
    <a:srgbClr val="009999"/>
    <a:srgbClr val="333399"/>
    <a:srgbClr val="0000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1" autoAdjust="0"/>
    <p:restoredTop sz="95752" autoAdjust="0"/>
  </p:normalViewPr>
  <p:slideViewPr>
    <p:cSldViewPr snapToGrid="0">
      <p:cViewPr varScale="1">
        <p:scale>
          <a:sx n="178" d="100"/>
          <a:sy n="178" d="100"/>
        </p:scale>
        <p:origin x="192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646" cy="467989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348" y="0"/>
            <a:ext cx="3070646" cy="467989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F0577FF0-A13E-7A40-B98E-3A620A6ED210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3009"/>
            <a:ext cx="3070646" cy="467989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348" y="8903009"/>
            <a:ext cx="3070646" cy="467989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2843C4E3-546E-8B41-8ED1-D42745815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4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646" cy="4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defTabSz="94041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348" y="0"/>
            <a:ext cx="3070646" cy="4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algn="r" defTabSz="94041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983" y="4452306"/>
            <a:ext cx="5668637" cy="421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3009"/>
            <a:ext cx="3070646" cy="4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defTabSz="94041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348" y="8903009"/>
            <a:ext cx="3070646" cy="4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algn="r" defTabSz="940415">
              <a:defRPr sz="1200"/>
            </a:lvl1pPr>
          </a:lstStyle>
          <a:p>
            <a:fld id="{8D08588E-3513-E54B-99E2-26E101385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CDD0-DED9-47F5-A625-8C49D3BAD7D1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66DE51-EB76-1542-AFED-71F0A73113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7151"/>
            <a:ext cx="10972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6874" y="6589569"/>
            <a:ext cx="858660" cy="26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 </a:t>
            </a:r>
            <a:fld id="{FD4094E2-49D1-FA40-BA8E-1072E18B6E4B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177" y="6537027"/>
            <a:ext cx="1658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CW23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BEA55-F027-7934-CE00-5F09875C95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718"/>
            <a:ext cx="11557853" cy="269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6FC5-27A2-A542-92B7-DB523FEC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762126"/>
            <a:ext cx="7772400" cy="1470025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000" dirty="0">
                <a:solidFill>
                  <a:srgbClr val="FF0000"/>
                </a:solidFill>
                <a:ea typeface="+mn-ea"/>
                <a:cs typeface="+mn-cs"/>
              </a:rPr>
              <a:t>S3P Tutorials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B742F-4FD2-4246-84A4-EBD55403F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A50021"/>
                </a:solidFill>
                <a:latin typeface="Arial" charset="0"/>
                <a:ea typeface="ＭＳ Ｐゴシック" charset="0"/>
              </a:rPr>
              <a:t>CW23 - Stanford, March 27-31, 2023</a:t>
            </a:r>
          </a:p>
          <a:p>
            <a:pPr>
              <a:lnSpc>
                <a:spcPct val="90000"/>
              </a:lnSpc>
            </a:pPr>
            <a:endParaRPr lang="en-US" u="sng" dirty="0">
              <a:solidFill>
                <a:srgbClr val="00006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u="sng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Computational Electrodynamics Department</a:t>
            </a:r>
            <a:endParaRPr lang="en-US" u="sng" dirty="0">
              <a:solidFill>
                <a:srgbClr val="000099"/>
              </a:solidFill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SLAC National Accelerator Laboratory</a:t>
            </a:r>
            <a:endParaRPr lang="en-US" i="1" dirty="0">
              <a:solidFill>
                <a:srgbClr val="A5002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2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981200" y="128589"/>
            <a:ext cx="8229600" cy="884237"/>
          </a:xfrm>
        </p:spPr>
        <p:txBody>
          <a:bodyPr/>
          <a:lstStyle/>
          <a:p>
            <a:pPr eaLnBrk="1" hangingPunct="1"/>
            <a:r>
              <a:rPr lang="en-US"/>
              <a:t>Parameterized JOU File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967089" y="1012825"/>
            <a:ext cx="8229600" cy="552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dirty="0"/>
              <a:t>reset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#{</a:t>
            </a:r>
            <a:r>
              <a:rPr lang="en-US" sz="1800" dirty="0" err="1">
                <a:solidFill>
                  <a:srgbClr val="FF0000"/>
                </a:solidFill>
              </a:rPr>
              <a:t>wgwidth</a:t>
            </a:r>
            <a:r>
              <a:rPr lang="en-US" sz="1800" dirty="0">
                <a:solidFill>
                  <a:srgbClr val="FF0000"/>
                </a:solidFill>
              </a:rPr>
              <a:t> = 22.86}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#{</a:t>
            </a:r>
            <a:r>
              <a:rPr lang="en-US" sz="1800" dirty="0" err="1">
                <a:solidFill>
                  <a:srgbClr val="FF0000"/>
                </a:solidFill>
              </a:rPr>
              <a:t>wghight</a:t>
            </a:r>
            <a:r>
              <a:rPr lang="en-US" sz="1800" dirty="0">
                <a:solidFill>
                  <a:srgbClr val="FF0000"/>
                </a:solidFill>
              </a:rPr>
              <a:t> = 10.16}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#{</a:t>
            </a:r>
            <a:r>
              <a:rPr lang="en-US" sz="1800" dirty="0" err="1">
                <a:solidFill>
                  <a:srgbClr val="FF0000"/>
                </a:solidFill>
              </a:rPr>
              <a:t>wglength</a:t>
            </a:r>
            <a:r>
              <a:rPr lang="en-US" sz="1800" dirty="0">
                <a:solidFill>
                  <a:srgbClr val="FF0000"/>
                </a:solidFill>
              </a:rPr>
              <a:t> = 60.0}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#{</a:t>
            </a:r>
            <a:r>
              <a:rPr lang="en-US" sz="1800" dirty="0" err="1">
                <a:solidFill>
                  <a:srgbClr val="FF0000"/>
                </a:solidFill>
              </a:rPr>
              <a:t>cornercut</a:t>
            </a:r>
            <a:r>
              <a:rPr lang="en-US" sz="1800" dirty="0">
                <a:solidFill>
                  <a:srgbClr val="FF0000"/>
                </a:solidFill>
              </a:rPr>
              <a:t> = 16}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#{rcorner1 = 1}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#{rcorner2 = 5}</a:t>
            </a: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/>
              <a:t>brick x {</a:t>
            </a:r>
            <a:r>
              <a:rPr lang="en-US" sz="1800" dirty="0" err="1"/>
              <a:t>wghight</a:t>
            </a:r>
            <a:r>
              <a:rPr lang="en-US" sz="1800" dirty="0"/>
              <a:t>} y {</a:t>
            </a:r>
            <a:r>
              <a:rPr lang="en-US" sz="1800" dirty="0" err="1"/>
              <a:t>wgwidth</a:t>
            </a:r>
            <a:r>
              <a:rPr lang="en-US" sz="1800" dirty="0"/>
              <a:t>} z {</a:t>
            </a:r>
            <a:r>
              <a:rPr lang="en-US" sz="1800" dirty="0" err="1"/>
              <a:t>wglength</a:t>
            </a:r>
            <a:r>
              <a:rPr lang="en-US" sz="1800" dirty="0"/>
              <a:t>}</a:t>
            </a:r>
          </a:p>
          <a:p>
            <a:pPr eaLnBrk="1" hangingPunct="1">
              <a:buFontTx/>
              <a:buNone/>
            </a:pPr>
            <a:r>
              <a:rPr lang="en-US" sz="1800" dirty="0"/>
              <a:t>move volume 1 location 0 0 {0.5*wglength-0.5*</a:t>
            </a:r>
            <a:r>
              <a:rPr lang="en-US" sz="1800" dirty="0" err="1"/>
              <a:t>wgwidth</a:t>
            </a:r>
            <a:r>
              <a:rPr lang="en-US" sz="1800" dirty="0"/>
              <a:t>} </a:t>
            </a:r>
          </a:p>
          <a:p>
            <a:pPr eaLnBrk="1" hangingPunct="1">
              <a:buFontTx/>
              <a:buNone/>
            </a:pPr>
            <a:r>
              <a:rPr lang="en-US" sz="1800" dirty="0"/>
              <a:t>brick x {</a:t>
            </a:r>
            <a:r>
              <a:rPr lang="en-US" sz="1800" dirty="0" err="1"/>
              <a:t>wghight</a:t>
            </a:r>
            <a:r>
              <a:rPr lang="en-US" sz="1800" dirty="0"/>
              <a:t>} y {</a:t>
            </a:r>
            <a:r>
              <a:rPr lang="en-US" sz="1800" dirty="0" err="1"/>
              <a:t>wglength</a:t>
            </a:r>
            <a:r>
              <a:rPr lang="en-US" sz="1800" dirty="0"/>
              <a:t>} z {</a:t>
            </a:r>
            <a:r>
              <a:rPr lang="en-US" sz="1800" dirty="0" err="1"/>
              <a:t>wgwidth</a:t>
            </a:r>
            <a:r>
              <a:rPr lang="en-US" sz="1800" dirty="0"/>
              <a:t>} </a:t>
            </a:r>
          </a:p>
          <a:p>
            <a:pPr eaLnBrk="1" hangingPunct="1">
              <a:buFontTx/>
              <a:buNone/>
            </a:pPr>
            <a:r>
              <a:rPr lang="en-US" sz="1800" dirty="0"/>
              <a:t>move volume 2 location 0 {0.5*wglength-0.5*</a:t>
            </a:r>
            <a:r>
              <a:rPr lang="en-US" sz="1800" dirty="0" err="1"/>
              <a:t>wgwidth</a:t>
            </a:r>
            <a:r>
              <a:rPr lang="en-US" sz="1800" dirty="0"/>
              <a:t>} 0 </a:t>
            </a:r>
          </a:p>
          <a:p>
            <a:pPr eaLnBrk="1" hangingPunct="1">
              <a:buFontTx/>
              <a:buNone/>
            </a:pPr>
            <a:r>
              <a:rPr lang="en-US" sz="1800" dirty="0"/>
              <a:t>unite all</a:t>
            </a:r>
          </a:p>
          <a:p>
            <a:pPr eaLnBrk="1" hangingPunct="1">
              <a:buFontTx/>
              <a:buNone/>
            </a:pPr>
            <a:r>
              <a:rPr lang="en-US" sz="1800" dirty="0"/>
              <a:t>compress ids</a:t>
            </a:r>
          </a:p>
          <a:p>
            <a:pPr eaLnBrk="1" hangingPunct="1">
              <a:buFontTx/>
              <a:buNone/>
            </a:pPr>
            <a:r>
              <a:rPr lang="en-US" sz="1800" dirty="0"/>
              <a:t>modify curve 6  chamfer radius {</a:t>
            </a:r>
            <a:r>
              <a:rPr lang="en-US" sz="1800" dirty="0" err="1"/>
              <a:t>cornercut</a:t>
            </a:r>
            <a:r>
              <a:rPr lang="en-US" sz="1800" dirty="0"/>
              <a:t>}</a:t>
            </a:r>
          </a:p>
          <a:p>
            <a:pPr eaLnBrk="1" hangingPunct="1">
              <a:buFontTx/>
              <a:buNone/>
            </a:pPr>
            <a:r>
              <a:rPr lang="en-US" sz="1800" dirty="0"/>
              <a:t>modify curve 11  blend radius {rcorner1}</a:t>
            </a:r>
          </a:p>
          <a:p>
            <a:pPr eaLnBrk="1" hangingPunct="1">
              <a:buFontTx/>
              <a:buNone/>
            </a:pPr>
            <a:r>
              <a:rPr lang="en-US" sz="1800" dirty="0"/>
              <a:t>modify curve 20 22  blend radius {rcorner2}</a:t>
            </a:r>
          </a:p>
          <a:p>
            <a:pPr eaLnBrk="1" hangingPunct="1">
              <a:buFontTx/>
              <a:buNone/>
            </a:pPr>
            <a:r>
              <a:rPr lang="en-US" sz="1800" dirty="0"/>
              <a:t>export </a:t>
            </a:r>
            <a:r>
              <a:rPr lang="en-US" sz="1800" dirty="0" err="1"/>
              <a:t>acis</a:t>
            </a:r>
            <a:r>
              <a:rPr lang="en-US" sz="1800" dirty="0"/>
              <a:t> “90DegreeBend.sat" overwrite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F2030-8699-3740-979C-5D3117429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7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679575" y="177801"/>
            <a:ext cx="8870950" cy="512763"/>
          </a:xfrm>
        </p:spPr>
        <p:txBody>
          <a:bodyPr/>
          <a:lstStyle/>
          <a:p>
            <a:pPr eaLnBrk="1" hangingPunct="1"/>
            <a:r>
              <a:rPr lang="en-US" sz="3200" dirty="0"/>
              <a:t>Modify “Mesh-pillbox.jou” to Mesh the Bend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225921" y="987698"/>
            <a:ext cx="8084966" cy="494875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600" dirty="0"/>
              <a:t>reset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n-US" sz="1600" dirty="0"/>
              <a:t>import </a:t>
            </a:r>
            <a:r>
              <a:rPr lang="en-US" sz="1600" dirty="0" err="1"/>
              <a:t>acis</a:t>
            </a:r>
            <a:r>
              <a:rPr lang="en-US" sz="1600" dirty="0"/>
              <a:t> "90DegreeBend.sat"</a:t>
            </a:r>
          </a:p>
          <a:p>
            <a:pPr marL="0" indent="0" eaLnBrk="1" hangingPunct="1">
              <a:buNone/>
            </a:pPr>
            <a:r>
              <a:rPr lang="en-US" sz="1600" dirty="0"/>
              <a:t>volume all scheme </a:t>
            </a:r>
            <a:r>
              <a:rPr lang="en-US" sz="1600" dirty="0" err="1"/>
              <a:t>Tetmesh</a:t>
            </a:r>
            <a:endParaRPr lang="en-US" sz="1600" dirty="0"/>
          </a:p>
          <a:p>
            <a:pPr marL="0" indent="0" eaLnBrk="1" hangingPunct="1">
              <a:buNone/>
            </a:pPr>
            <a:r>
              <a:rPr lang="en-US" sz="1600" dirty="0"/>
              <a:t>volume all sizing function type skeleton scale 5 </a:t>
            </a:r>
            <a:r>
              <a:rPr lang="en-US" sz="1600" dirty="0" err="1"/>
              <a:t>time_accuracy_level</a:t>
            </a:r>
            <a:r>
              <a:rPr lang="en-US" sz="1600" dirty="0"/>
              <a:t> 2 </a:t>
            </a:r>
            <a:r>
              <a:rPr lang="en-US" sz="1600" dirty="0" err="1"/>
              <a:t>min_size</a:t>
            </a:r>
            <a:r>
              <a:rPr lang="en-US" sz="1600" dirty="0"/>
              <a:t> auto </a:t>
            </a:r>
            <a:r>
              <a:rPr lang="en-US" sz="1600" dirty="0" err="1"/>
              <a:t>max_size</a:t>
            </a:r>
            <a:r>
              <a:rPr lang="en-US" sz="1600" dirty="0"/>
              <a:t> 3 </a:t>
            </a:r>
            <a:r>
              <a:rPr lang="en-US" sz="1600" dirty="0" err="1"/>
              <a:t>max_gradient</a:t>
            </a:r>
            <a:r>
              <a:rPr lang="en-US" sz="1600" dirty="0"/>
              <a:t> 1.2 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n-US" sz="1600" dirty="0"/>
              <a:t>mesh volume all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n-US" sz="1600" dirty="0" err="1"/>
              <a:t>Sideset</a:t>
            </a:r>
            <a:r>
              <a:rPr lang="en-US" sz="1600" dirty="0"/>
              <a:t> 7 surface 10  </a:t>
            </a:r>
          </a:p>
          <a:p>
            <a:pPr marL="0" indent="0" eaLnBrk="1" hangingPunct="1">
              <a:buNone/>
            </a:pPr>
            <a:r>
              <a:rPr lang="en-US" sz="1600" dirty="0" err="1"/>
              <a:t>Sideset</a:t>
            </a:r>
            <a:r>
              <a:rPr lang="en-US" sz="1600" dirty="0"/>
              <a:t> 8 surface 12  </a:t>
            </a:r>
          </a:p>
          <a:p>
            <a:pPr marL="0" indent="0" eaLnBrk="1" hangingPunct="1">
              <a:buNone/>
            </a:pPr>
            <a:r>
              <a:rPr lang="en-US" sz="1600" dirty="0" err="1"/>
              <a:t>Sideset</a:t>
            </a:r>
            <a:r>
              <a:rPr lang="en-US" sz="1600" dirty="0"/>
              <a:t> 6 surface all except 10 12 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n-US" sz="1600" dirty="0"/>
              <a:t>block 1 volume all </a:t>
            </a:r>
          </a:p>
          <a:p>
            <a:pPr marL="0" indent="0" eaLnBrk="1" hangingPunct="1">
              <a:buNone/>
            </a:pPr>
            <a:r>
              <a:rPr lang="en-US" sz="1600" dirty="0"/>
              <a:t>block 1 element type tetra10</a:t>
            </a:r>
          </a:p>
          <a:p>
            <a:pPr marL="0" indent="0" eaLnBrk="1" hangingPunct="1">
              <a:buNone/>
            </a:pPr>
            <a:r>
              <a:rPr lang="en-US" sz="1600" dirty="0"/>
              <a:t>volume all scale 0.001 </a:t>
            </a:r>
          </a:p>
          <a:p>
            <a:pPr marL="0" indent="0" eaLnBrk="1" hangingPunct="1">
              <a:buNone/>
            </a:pPr>
            <a:r>
              <a:rPr lang="en-US" sz="1600" dirty="0"/>
              <a:t>export Genesis  "90DegreeBend.gen" block all overwrite </a:t>
            </a:r>
          </a:p>
        </p:txBody>
      </p:sp>
      <p:sp>
        <p:nvSpPr>
          <p:cNvPr id="66577" name="TextBox 27"/>
          <p:cNvSpPr txBox="1">
            <a:spLocks noChangeArrowheads="1"/>
          </p:cNvSpPr>
          <p:nvPr/>
        </p:nvSpPr>
        <p:spPr bwMode="auto">
          <a:xfrm>
            <a:off x="2827581" y="6048923"/>
            <a:ext cx="5573498" cy="36933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TIP: copy and modify an existing meshing journal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B3B80-B67A-6F4C-982E-B43480E48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2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793875" y="0"/>
            <a:ext cx="8616950" cy="846138"/>
          </a:xfrm>
        </p:spPr>
        <p:txBody>
          <a:bodyPr/>
          <a:lstStyle/>
          <a:p>
            <a:r>
              <a:rPr lang="en-US" dirty="0"/>
              <a:t>The Mesh</a:t>
            </a:r>
          </a:p>
        </p:txBody>
      </p:sp>
      <p:pic>
        <p:nvPicPr>
          <p:cNvPr id="675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289" y="1635125"/>
            <a:ext cx="37814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7708548" y="1053725"/>
            <a:ext cx="2736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Front surface visibility off</a:t>
            </a:r>
          </a:p>
          <a:p>
            <a:r>
              <a:rPr lang="en-US" dirty="0">
                <a:solidFill>
                  <a:srgbClr val="0070C0"/>
                </a:solidFill>
              </a:rPr>
              <a:t>(in CUBIT)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7856538" y="4094163"/>
            <a:ext cx="349250" cy="2921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7107238" y="4395788"/>
            <a:ext cx="1090612" cy="381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477126" y="4629151"/>
            <a:ext cx="855663" cy="5445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2" name="TextBox 14"/>
          <p:cNvSpPr txBox="1">
            <a:spLocks noChangeArrowheads="1"/>
          </p:cNvSpPr>
          <p:nvPr/>
        </p:nvSpPr>
        <p:spPr bwMode="auto">
          <a:xfrm>
            <a:off x="8064501" y="4711701"/>
            <a:ext cx="2225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mesh adapted to curvature of surface</a:t>
            </a:r>
          </a:p>
        </p:txBody>
      </p:sp>
      <p:pic>
        <p:nvPicPr>
          <p:cNvPr id="6759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162" y="1508125"/>
            <a:ext cx="37814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830F8E-6EAB-CE4F-9AEA-793834B8A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0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S3p input – 90DegreeBend.s3p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542925" y="1062381"/>
            <a:ext cx="11465719" cy="5314121"/>
          </a:xfrm>
        </p:spPr>
        <p:txBody>
          <a:bodyPr numCol="2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American Typewriter Condensed" pitchFamily="-112" charset="0"/>
              </a:rPr>
              <a:t>ModelInfo</a:t>
            </a:r>
            <a:r>
              <a:rPr lang="en-US" sz="1800" dirty="0">
                <a:latin typeface="American Typewriter Condensed" pitchFamily="-112" charset="0"/>
              </a:rPr>
              <a:t>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File: ./90DegreeBend.ncdf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</a:t>
            </a:r>
            <a:r>
              <a:rPr lang="en-US" sz="1800" dirty="0" err="1">
                <a:latin typeface="American Typewriter Condensed" pitchFamily="-112" charset="0"/>
              </a:rPr>
              <a:t>BoundaryCondition</a:t>
            </a:r>
            <a:r>
              <a:rPr lang="en-US" sz="1800" dirty="0">
                <a:latin typeface="American Typewriter Condensed" pitchFamily="-112" charset="0"/>
              </a:rPr>
              <a:t>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  Exterior: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  Waveguide: 7,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American Typewriter Condensed" pitchFamily="-112" charset="0"/>
              </a:rPr>
              <a:t>FiniteElement</a:t>
            </a:r>
            <a:r>
              <a:rPr lang="en-US" sz="1800" dirty="0">
                <a:latin typeface="American Typewriter Condensed" pitchFamily="-112" charset="0"/>
              </a:rPr>
              <a:t>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Order: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</a:t>
            </a:r>
            <a:r>
              <a:rPr lang="en-US" sz="1800" dirty="0" err="1">
                <a:latin typeface="American Typewriter Condensed" pitchFamily="-112" charset="0"/>
              </a:rPr>
              <a:t>CurvedSurfaces</a:t>
            </a:r>
            <a:r>
              <a:rPr lang="en-US" sz="1800" dirty="0">
                <a:latin typeface="American Typewriter Condensed" pitchFamily="-112" charset="0"/>
              </a:rPr>
              <a:t>: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American Typewriter Condensed" pitchFamily="-112" charset="0"/>
              </a:rPr>
              <a:t>FrequencyScan</a:t>
            </a:r>
            <a:r>
              <a:rPr lang="en-US" sz="1800" dirty="0">
                <a:latin typeface="American Typewriter Condensed" pitchFamily="-112" charset="0"/>
              </a:rPr>
              <a:t>: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Start:    9.424e+9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End:   14.424e+9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Interval: 0.2e+9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American Typewriter Condensed" pitchFamily="-112" charset="0"/>
              </a:rPr>
              <a:t>PostProcess</a:t>
            </a:r>
            <a:r>
              <a:rPr lang="en-US" sz="1800" dirty="0">
                <a:latin typeface="American Typewriter Condensed" pitchFamily="-112" charset="0"/>
              </a:rPr>
              <a:t>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Toggle: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</a:t>
            </a:r>
            <a:r>
              <a:rPr lang="en-US" sz="1800" dirty="0" err="1">
                <a:latin typeface="American Typewriter Condensed" pitchFamily="-112" charset="0"/>
              </a:rPr>
              <a:t>PortNumber</a:t>
            </a:r>
            <a:r>
              <a:rPr lang="en-US" sz="1800" dirty="0">
                <a:latin typeface="American Typewriter Condensed" pitchFamily="-112" charset="0"/>
              </a:rPr>
              <a:t>: 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	//only save mode file for port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    //this reference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Port: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</a:t>
            </a:r>
            <a:r>
              <a:rPr lang="en-US" sz="1800" dirty="0" err="1">
                <a:latin typeface="American Typewriter Condensed" pitchFamily="-112" charset="0"/>
              </a:rPr>
              <a:t>ReferenceNumber</a:t>
            </a:r>
            <a:r>
              <a:rPr lang="en-US" sz="1800" dirty="0">
                <a:latin typeface="American Typewriter Condensed" pitchFamily="-112" charset="0"/>
              </a:rPr>
              <a:t>: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</a:t>
            </a:r>
            <a:r>
              <a:rPr lang="en-US" sz="1800" dirty="0" err="1">
                <a:latin typeface="American Typewriter Condensed" pitchFamily="-112" charset="0"/>
              </a:rPr>
              <a:t>NumberOfModes</a:t>
            </a:r>
            <a:r>
              <a:rPr lang="en-US" sz="1800" dirty="0">
                <a:latin typeface="American Typewriter Condensed" pitchFamily="-112" charset="0"/>
              </a:rPr>
              <a:t>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Port: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</a:t>
            </a:r>
            <a:r>
              <a:rPr lang="en-US" sz="1800" dirty="0" err="1">
                <a:latin typeface="American Typewriter Condensed" pitchFamily="-112" charset="0"/>
              </a:rPr>
              <a:t>ReferenceNumber</a:t>
            </a:r>
            <a:r>
              <a:rPr lang="en-US" sz="1800" dirty="0">
                <a:latin typeface="American Typewriter Condensed" pitchFamily="-112" charset="0"/>
              </a:rPr>
              <a:t>: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  </a:t>
            </a:r>
            <a:r>
              <a:rPr lang="en-US" sz="1800" dirty="0" err="1">
                <a:latin typeface="American Typewriter Condensed" pitchFamily="-112" charset="0"/>
              </a:rPr>
              <a:t>NumberOfModes</a:t>
            </a:r>
            <a:r>
              <a:rPr lang="en-US" sz="1800" dirty="0">
                <a:latin typeface="American Typewriter Condensed" pitchFamily="-112" charset="0"/>
              </a:rPr>
              <a:t>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merican Typewriter Condensed" pitchFamily="-112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2C078B-EB1E-4347-90D4-644C666C3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BCDD0-DED9-47F5-A625-8C49D3BAD7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0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Input: </a:t>
            </a:r>
            <a:r>
              <a:rPr lang="en-US" dirty="0" err="1">
                <a:latin typeface="American Typewriter Condensed" pitchFamily="-112" charset="0"/>
              </a:rPr>
              <a:t>ModelInfo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err="1">
                <a:latin typeface="American Typewriter Condensed" pitchFamily="-112" charset="0"/>
              </a:rPr>
              <a:t>ModelInfo</a:t>
            </a:r>
            <a:r>
              <a:rPr lang="en-US" dirty="0">
                <a:latin typeface="American Typewriter Condensed" pitchFamily="-112" charset="0"/>
              </a:rPr>
              <a:t>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File: ./</a:t>
            </a:r>
            <a:r>
              <a:rPr lang="en-US" dirty="0" err="1">
                <a:latin typeface="American Typewriter Condensed" pitchFamily="-112" charset="0"/>
              </a:rPr>
              <a:t>bend.ncdf</a:t>
            </a: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</a:t>
            </a:r>
            <a:r>
              <a:rPr lang="en-US" dirty="0" err="1">
                <a:latin typeface="American Typewriter Condensed" pitchFamily="-112" charset="0"/>
              </a:rPr>
              <a:t>BoundaryCondition</a:t>
            </a:r>
            <a:r>
              <a:rPr lang="en-US" dirty="0">
                <a:latin typeface="American Typewriter Condensed" pitchFamily="-112" charset="0"/>
              </a:rPr>
              <a:t>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  Exterior: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American Typewriter Condensed" pitchFamily="-112" charset="0"/>
              </a:rPr>
              <a:t>    Waveguide: 7,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Two ports: reference 7 and 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1FFA6-C3AB-344E-89FD-E08077B22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08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Input: </a:t>
            </a:r>
            <a:r>
              <a:rPr lang="en-US" dirty="0" err="1">
                <a:latin typeface="American Typewriter Condensed" pitchFamily="-112" charset="0"/>
              </a:rPr>
              <a:t>FrequencyScan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err="1">
                <a:latin typeface="American Typewriter Condensed" pitchFamily="-112" charset="0"/>
              </a:rPr>
              <a:t>FrequencyScan</a:t>
            </a:r>
            <a:r>
              <a:rPr lang="en-US" dirty="0">
                <a:latin typeface="American Typewriter Condensed" pitchFamily="-112" charset="0"/>
              </a:rPr>
              <a:t>: {  //enable frequency scan of S parameter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 Start:    9.424e+9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 End:   14.424e+9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 Interval: 0.2e+9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// if “Start” = “End”: perform single frequency S parameter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D99DC-F847-D041-9CB2-6F123BA99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4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Input: Port Information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>
          <a:xfrm>
            <a:off x="609600" y="1292089"/>
            <a:ext cx="9601200" cy="2765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Port: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</a:t>
            </a:r>
            <a:r>
              <a:rPr lang="en-US" dirty="0" err="1">
                <a:latin typeface="American Typewriter Condensed" pitchFamily="-112" charset="0"/>
              </a:rPr>
              <a:t>ReferenceNumber</a:t>
            </a:r>
            <a:r>
              <a:rPr lang="en-US" dirty="0">
                <a:latin typeface="American Typewriter Condensed" pitchFamily="-112" charset="0"/>
              </a:rPr>
              <a:t>: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  </a:t>
            </a:r>
            <a:r>
              <a:rPr lang="en-US" dirty="0" err="1">
                <a:latin typeface="American Typewriter Condensed" pitchFamily="-112" charset="0"/>
              </a:rPr>
              <a:t>NumberOfModes</a:t>
            </a:r>
            <a:r>
              <a:rPr lang="en-US" dirty="0">
                <a:latin typeface="American Typewriter Condensed" pitchFamily="-112" charset="0"/>
              </a:rPr>
              <a:t>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American Typewriter Condensed" pitchFamily="-112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American Typewriter Condensed" pitchFamily="-112" charset="0"/>
              </a:rPr>
              <a:t>// </a:t>
            </a:r>
            <a:r>
              <a:rPr lang="en-US" dirty="0" err="1">
                <a:latin typeface="American Typewriter Condensed" pitchFamily="-112" charset="0"/>
              </a:rPr>
              <a:t>NumberOfModes</a:t>
            </a:r>
            <a:r>
              <a:rPr lang="en-US" dirty="0">
                <a:latin typeface="American Typewriter Condensed" pitchFamily="-112" charset="0"/>
              </a:rPr>
              <a:t> : number of modes to load for this port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American Typewriter Condensed" pitchFamily="-112" charset="0"/>
              </a:rPr>
              <a:t>// Use the cutoff frequencies to estimate how many modes need to be loaded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>
              <a:latin typeface="American Typewriter Condensed" pitchFamily="-11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FAF78-FC1B-874D-B080-54C877E1A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0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Input: </a:t>
            </a:r>
            <a:r>
              <a:rPr lang="en-US" dirty="0" err="1"/>
              <a:t>PostProcess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78619" y="970591"/>
            <a:ext cx="11315700" cy="543678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/>
              <a:t>PostProcess</a:t>
            </a:r>
            <a:r>
              <a:rPr lang="en-US" sz="2800" dirty="0"/>
              <a:t>: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  Toggle: on        // on or off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 err="1">
                <a:solidFill>
                  <a:srgbClr val="0000FF"/>
                </a:solidFill>
              </a:rPr>
              <a:t>PortNumber</a:t>
            </a:r>
            <a:r>
              <a:rPr lang="en-US" sz="2800" dirty="0">
                <a:solidFill>
                  <a:srgbClr val="0000FF"/>
                </a:solidFill>
              </a:rPr>
              <a:t>: 7 // </a:t>
            </a:r>
            <a:r>
              <a:rPr lang="en-US" dirty="0">
                <a:solidFill>
                  <a:srgbClr val="0000FF"/>
                </a:solidFill>
              </a:rPr>
              <a:t>save mode files for this port excitation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  // </a:t>
            </a:r>
            <a:r>
              <a:rPr lang="en-US" sz="2800" dirty="0" err="1">
                <a:solidFill>
                  <a:srgbClr val="0000FF"/>
                </a:solidFill>
              </a:rPr>
              <a:t>ModeFile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rec</a:t>
            </a:r>
            <a:r>
              <a:rPr lang="en-US" sz="2800" dirty="0">
                <a:solidFill>
                  <a:srgbClr val="0000FF"/>
                </a:solidFill>
              </a:rPr>
              <a:t>   </a:t>
            </a:r>
            <a:r>
              <a:rPr lang="en-US" dirty="0">
                <a:solidFill>
                  <a:srgbClr val="0000FF"/>
                </a:solidFill>
              </a:rPr>
              <a:t>// mode file name: </a:t>
            </a:r>
            <a:r>
              <a:rPr lang="en-US" dirty="0" err="1">
                <a:solidFill>
                  <a:srgbClr val="FF0000"/>
                </a:solidFill>
              </a:rPr>
              <a:t>rec.</a:t>
            </a:r>
            <a:r>
              <a:rPr lang="en-US" dirty="0" err="1">
                <a:solidFill>
                  <a:srgbClr val="0000FF"/>
                </a:solidFill>
              </a:rPr>
              <a:t>port#.modeN</a:t>
            </a:r>
            <a:r>
              <a:rPr lang="en-US" dirty="0">
                <a:solidFill>
                  <a:srgbClr val="0000FF"/>
                </a:solidFill>
              </a:rPr>
              <a:t>,</a:t>
            </a:r>
            <a:endParaRPr lang="en-US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 		            // </a:t>
            </a:r>
            <a:r>
              <a:rPr lang="en-US" dirty="0" err="1">
                <a:solidFill>
                  <a:srgbClr val="0000FF"/>
                </a:solidFill>
              </a:rPr>
              <a:t>modeN</a:t>
            </a:r>
            <a:r>
              <a:rPr lang="en-US" dirty="0">
                <a:solidFill>
                  <a:srgbClr val="0000FF"/>
                </a:solidFill>
              </a:rPr>
              <a:t> indicates Nth port mode;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	            // default mode file name: s3p.port#.modeN,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Specify the input port and compute the field distributions.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If specified: only save mode files for port excitation with the specified reference number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/>
              <a:t>If not specified, save mode files for all the 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841DB-5D83-C748-AA1F-386AB3AAC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7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s3p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4" y="1007956"/>
            <a:ext cx="9999293" cy="1814963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en-US" sz="2000" dirty="0"/>
              <a:t>Copy 90DegreeBend.ncdf to NERSC</a:t>
            </a:r>
          </a:p>
          <a:p>
            <a:pPr>
              <a:buNone/>
            </a:pPr>
            <a:r>
              <a:rPr lang="en-US" sz="2000" dirty="0"/>
              <a:t>Copy run-s3p.batch to NERSC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$ </a:t>
            </a:r>
            <a:r>
              <a:rPr lang="en-US" sz="2000" dirty="0" err="1">
                <a:solidFill>
                  <a:srgbClr val="0000FF"/>
                </a:solidFill>
              </a:rPr>
              <a:t>sbatch</a:t>
            </a:r>
            <a:r>
              <a:rPr lang="en-US" sz="2000" dirty="0">
                <a:solidFill>
                  <a:srgbClr val="0000FF"/>
                </a:solidFill>
              </a:rPr>
              <a:t> run-s3p.batch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s3p result is written into subdirectory: s3p_results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04423" y="2630038"/>
            <a:ext cx="9999293" cy="3785652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#!/bin/bash -l</a:t>
            </a:r>
          </a:p>
          <a:p>
            <a:r>
              <a:rPr lang="en-US" sz="1600" dirty="0"/>
              <a:t>#SBATCH -C </a:t>
            </a:r>
            <a:r>
              <a:rPr lang="en-US" sz="1600" dirty="0" err="1"/>
              <a:t>cpu</a:t>
            </a:r>
            <a:endParaRPr lang="en-US" sz="1600" dirty="0"/>
          </a:p>
          <a:p>
            <a:r>
              <a:rPr lang="en-US" sz="1600" dirty="0"/>
              <a:t>#SBATCH -q debug</a:t>
            </a:r>
          </a:p>
          <a:p>
            <a:r>
              <a:rPr lang="en-US" sz="1600" dirty="0"/>
              <a:t>#SBATCH -A m349</a:t>
            </a:r>
          </a:p>
          <a:p>
            <a:r>
              <a:rPr lang="en-US" sz="1600" dirty="0"/>
              <a:t>#SBATCH -N 1</a:t>
            </a:r>
          </a:p>
          <a:p>
            <a:r>
              <a:rPr lang="en-US" sz="1600" dirty="0"/>
              <a:t>#SBATCH -t 00:10:00</a:t>
            </a:r>
          </a:p>
          <a:p>
            <a:r>
              <a:rPr lang="en-US" sz="1600" dirty="0"/>
              <a:t>#SBATCH -J s3p_run</a:t>
            </a:r>
          </a:p>
          <a:p>
            <a:r>
              <a:rPr lang="en-US" sz="1600" dirty="0"/>
              <a:t>#SBATCH -e </a:t>
            </a:r>
            <a:r>
              <a:rPr lang="en-US" sz="1600" dirty="0" err="1"/>
              <a:t>myjob</a:t>
            </a:r>
            <a:r>
              <a:rPr lang="en-US" sz="1600" dirty="0"/>
              <a:t>.%</a:t>
            </a:r>
            <a:r>
              <a:rPr lang="en-US" sz="1600" dirty="0" err="1"/>
              <a:t>j.err</a:t>
            </a:r>
            <a:endParaRPr lang="en-US" sz="1600" dirty="0"/>
          </a:p>
          <a:p>
            <a:r>
              <a:rPr lang="en-US" sz="1600" dirty="0"/>
              <a:t>#SBATCH -o </a:t>
            </a:r>
            <a:r>
              <a:rPr lang="en-US" sz="1600" dirty="0" err="1"/>
              <a:t>myjob</a:t>
            </a:r>
            <a:r>
              <a:rPr lang="en-US" sz="1600" dirty="0"/>
              <a:t>.%</a:t>
            </a:r>
            <a:r>
              <a:rPr lang="en-US" sz="1600" dirty="0" err="1"/>
              <a:t>j.out</a:t>
            </a:r>
            <a:endParaRPr lang="en-US" sz="1600" dirty="0"/>
          </a:p>
          <a:p>
            <a:r>
              <a:rPr lang="en-US" sz="1600" dirty="0"/>
              <a:t>#SBATCH --</a:t>
            </a:r>
            <a:r>
              <a:rPr lang="en-US" sz="1600" dirty="0" err="1"/>
              <a:t>ntasks</a:t>
            </a:r>
            <a:r>
              <a:rPr lang="en-US" sz="1600" dirty="0"/>
              <a:t>-per-node=4</a:t>
            </a:r>
          </a:p>
          <a:p>
            <a:endParaRPr lang="en-US" sz="1600" dirty="0"/>
          </a:p>
          <a:p>
            <a:r>
              <a:rPr lang="en-US" sz="1600" dirty="0"/>
              <a:t>export DIR=$PWD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cd $DIR</a:t>
            </a:r>
          </a:p>
          <a:p>
            <a:r>
              <a:rPr lang="en-US" sz="1600" dirty="0" err="1"/>
              <a:t>srun</a:t>
            </a:r>
            <a:r>
              <a:rPr lang="en-US" sz="1600" dirty="0"/>
              <a:t> -n 4 -c 4 --</a:t>
            </a:r>
            <a:r>
              <a:rPr lang="en-US" sz="1600" dirty="0" err="1"/>
              <a:t>cpu</a:t>
            </a:r>
            <a:r>
              <a:rPr lang="en-US" sz="1600" dirty="0"/>
              <a:t>-bind=cores /global/</a:t>
            </a:r>
            <a:r>
              <a:rPr lang="en-US" sz="1600" dirty="0" err="1"/>
              <a:t>cfs</a:t>
            </a:r>
            <a:r>
              <a:rPr lang="en-US" sz="1600" dirty="0"/>
              <a:t>/</a:t>
            </a:r>
            <a:r>
              <a:rPr lang="en-US" sz="1600" dirty="0" err="1"/>
              <a:t>cdirs</a:t>
            </a:r>
            <a:r>
              <a:rPr lang="en-US" sz="1600" dirty="0"/>
              <a:t>/ace3p/</a:t>
            </a:r>
            <a:r>
              <a:rPr lang="en-US" sz="1600" dirty="0" err="1"/>
              <a:t>perlmutter</a:t>
            </a:r>
            <a:r>
              <a:rPr lang="en-US" sz="1600" dirty="0"/>
              <a:t>/CPU/s3p 90DegreeBend.s3p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4070" y="3136612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run-s3p.batch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2F3D2-2791-7043-810A-44891BF43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2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in s3p_results Directory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19892"/>
              </p:ext>
            </p:extLst>
          </p:nvPr>
        </p:nvGraphicFramePr>
        <p:xfrm>
          <a:off x="528638" y="1114648"/>
          <a:ext cx="10901362" cy="4935855"/>
        </p:xfrm>
        <a:graphic>
          <a:graphicData uri="http://schemas.openxmlformats.org/drawingml/2006/table">
            <a:tbl>
              <a:tblPr/>
              <a:tblGrid>
                <a:gridCol w="545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Filenames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PortRef7.out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PortRef8.out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Port mode, can be used to examine the waveguide modes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Reflection.out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S-parameter - amplitude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Sparameter.out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S-parameter - complex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port_7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port_8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2d port files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s3p.port7.mode0.f1.042400E+10.mod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s3p.port7.mode0.f1.062400E+10.mod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s3p.port7.mode0.f1.082400E+10.mod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….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s3p.port7.mode1.f1.122400E+10.mod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s3p.port7.mode1.f1.142400E+10.mod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s3p.port7.mode1.f1.162400E+10.mod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s3p.port7.mode1.f1.182400E+10.mod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Field files.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“s3p” is the default prefix for the mod file, it will take the “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ModeFile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” as the prefix if specified in the input.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“port7.mode#” is the port mode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s3p.output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Log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Directory – DOF 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8185A-7F51-F847-B46E-07D49065A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51"/>
            <a:ext cx="8229600" cy="817739"/>
          </a:xfrm>
        </p:spPr>
        <p:txBody>
          <a:bodyPr/>
          <a:lstStyle/>
          <a:p>
            <a:r>
              <a:rPr lang="en-US" sz="4400">
                <a:solidFill>
                  <a:srgbClr val="FF0000"/>
                </a:solidFill>
              </a:rPr>
              <a:t>S3P Capability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357313"/>
            <a:ext cx="11210925" cy="4768851"/>
          </a:xfrm>
        </p:spPr>
        <p:txBody>
          <a:bodyPr/>
          <a:lstStyle/>
          <a:p>
            <a:r>
              <a:rPr lang="en-US" dirty="0"/>
              <a:t>Calculates scattering parameters of RF components</a:t>
            </a:r>
          </a:p>
          <a:p>
            <a:endParaRPr lang="en-US" dirty="0"/>
          </a:p>
          <a:p>
            <a:r>
              <a:rPr lang="en-US" dirty="0"/>
              <a:t>Typical applications</a:t>
            </a:r>
          </a:p>
          <a:p>
            <a:pPr lvl="1"/>
            <a:r>
              <a:rPr lang="en-US" dirty="0"/>
              <a:t>Waveguide component matching</a:t>
            </a:r>
          </a:p>
          <a:p>
            <a:pPr lvl="1"/>
            <a:r>
              <a:rPr lang="en-US" dirty="0"/>
              <a:t>RF load</a:t>
            </a:r>
          </a:p>
          <a:p>
            <a:pPr lvl="1"/>
            <a:r>
              <a:rPr lang="en-US" dirty="0"/>
              <a:t>Traveling wave accelerator structure coupler design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5C7F8-D786-B14D-8F57-5B5313E62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Mitered Bend </a:t>
            </a:r>
            <a:r>
              <a:rPr lang="en-US" dirty="0" err="1"/>
              <a:t>Paraview</a:t>
            </a:r>
            <a:r>
              <a:rPr lang="en-US" dirty="0"/>
              <a:t> Visualization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7901" y="6022825"/>
            <a:ext cx="685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 mode                                                     E field (11.3424GHz)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930" y="1079021"/>
            <a:ext cx="864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 whole directory back to laptop   (</a:t>
            </a:r>
            <a:r>
              <a:rPr lang="en-US" dirty="0">
                <a:solidFill>
                  <a:srgbClr val="FF0000"/>
                </a:solidFill>
              </a:rPr>
              <a:t>Warning: Many (larger) files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sz="1600" dirty="0">
                <a:solidFill>
                  <a:srgbClr val="0000FF"/>
                </a:solidFill>
              </a:rPr>
              <a:t>$</a:t>
            </a:r>
            <a:r>
              <a:rPr lang="en-US" sz="1600" dirty="0" err="1">
                <a:solidFill>
                  <a:srgbClr val="0000FF"/>
                </a:solidFill>
              </a:rPr>
              <a:t>scp</a:t>
            </a:r>
            <a:r>
              <a:rPr lang="en-US" sz="1600" dirty="0">
                <a:solidFill>
                  <a:srgbClr val="0000FF"/>
                </a:solidFill>
              </a:rPr>
              <a:t> –r &lt;username&gt;@perlmutter-p1.nersc.gov:tmp/s3p/90DegreeBend/s3p_results ./.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9F133-C4DB-F149-B2B8-BC95AFF8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219" y="2232058"/>
            <a:ext cx="4949655" cy="3686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8879D-B943-CB4E-8274-4500F042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5" y="2232058"/>
            <a:ext cx="5001613" cy="37254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D63CE-F6A9-CF42-B1FD-95E6ECBCB3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2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Mitered Bend TE10 S11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7862" y="5710847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TE10 reflection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62" y="1256782"/>
            <a:ext cx="5937396" cy="43444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56BDB-5CFC-7D46-9DB1-FFF09B0F1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8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Practice 2 – recWG-load1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55668" y="9810"/>
            <a:ext cx="1042075" cy="493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48031" y="3849391"/>
            <a:ext cx="458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Model and mesh multi-volume geometry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Lossy</a:t>
            </a:r>
            <a:r>
              <a:rPr lang="en-US" dirty="0"/>
              <a:t> material specification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70CC5-AFBB-BB4D-BF2E-03E9032FD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7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Practice 2 – recWG-load1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905" y="4038250"/>
            <a:ext cx="5325024" cy="17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5478996" y="3543608"/>
            <a:ext cx="268448" cy="6878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96959" y="4146475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 only half the geometry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70943" y="221705"/>
            <a:ext cx="1042075" cy="493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835269" y="5238756"/>
            <a:ext cx="411061" cy="2768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8175" y="5701365"/>
            <a:ext cx="314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Magnetic Symmetry plane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710" y="1101103"/>
            <a:ext cx="552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a waveguide load with the following geometry</a:t>
            </a:r>
          </a:p>
          <a:p>
            <a:r>
              <a:rPr lang="en-US" dirty="0"/>
              <a:t>Calculate S11 from 2.456GHz to 3.056GHz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43509" y="2115105"/>
            <a:ext cx="2843868" cy="8389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0130" y="206477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200 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3348" y="2173827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WR284</a:t>
            </a:r>
          </a:p>
          <a:p>
            <a:r>
              <a:rPr lang="en-US" sz="2000" dirty="0"/>
              <a:t>72.136X34.036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C925F-733B-AA48-9733-C96444DD3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6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1"/>
            <a:ext cx="9144000" cy="792163"/>
          </a:xfrm>
        </p:spPr>
        <p:txBody>
          <a:bodyPr/>
          <a:lstStyle/>
          <a:p>
            <a:r>
              <a:rPr lang="en-US" dirty="0"/>
              <a:t>Model: step1-Make-recWG-load1.jou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1170872"/>
            <a:ext cx="10751343" cy="4929062"/>
          </a:xfrm>
        </p:spPr>
        <p:txBody>
          <a:bodyPr numCol="2"/>
          <a:lstStyle/>
          <a:p>
            <a:pPr>
              <a:buNone/>
            </a:pPr>
            <a:r>
              <a:rPr lang="en-US" sz="1600" dirty="0"/>
              <a:t>reset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##wr284</a:t>
            </a:r>
          </a:p>
          <a:p>
            <a:pPr>
              <a:buNone/>
            </a:pPr>
            <a:r>
              <a:rPr lang="en-US" sz="1600" dirty="0"/>
              <a:t>##</a:t>
            </a:r>
            <a:r>
              <a:rPr lang="en-US" sz="1600" dirty="0" err="1"/>
              <a:t>wguide</a:t>
            </a:r>
            <a:r>
              <a:rPr lang="en-US" sz="1600" dirty="0"/>
              <a:t>: 2.84*fsc0=72.136</a:t>
            </a:r>
          </a:p>
          <a:p>
            <a:pPr>
              <a:buNone/>
            </a:pPr>
            <a:r>
              <a:rPr lang="en-US" sz="1600" dirty="0"/>
              <a:t>##</a:t>
            </a:r>
            <a:r>
              <a:rPr lang="en-US" sz="1600" dirty="0" err="1"/>
              <a:t>hguide</a:t>
            </a:r>
            <a:r>
              <a:rPr lang="en-US" sz="1600" dirty="0"/>
              <a:t>: 1.34*fsc0=34.036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wwidth</a:t>
            </a:r>
            <a:r>
              <a:rPr lang="en-US" sz="1600" dirty="0"/>
              <a:t>  = 72.136}</a:t>
            </a:r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wheight</a:t>
            </a:r>
            <a:r>
              <a:rPr lang="en-US" sz="1600" dirty="0"/>
              <a:t> = 34.036}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loadl</a:t>
            </a:r>
            <a:r>
              <a:rPr lang="en-US" sz="1600" dirty="0"/>
              <a:t>   = 200.0 }</a:t>
            </a:r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wlength</a:t>
            </a:r>
            <a:r>
              <a:rPr lang="en-US" sz="1600" dirty="0"/>
              <a:t> = 150   }</a:t>
            </a:r>
          </a:p>
          <a:p>
            <a:pPr>
              <a:buNone/>
            </a:pPr>
            <a:r>
              <a:rPr lang="en-US" sz="1600" dirty="0"/>
              <a:t>##the port location is at 150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brick x {0.5*</a:t>
            </a:r>
            <a:r>
              <a:rPr lang="en-US" sz="1600" dirty="0" err="1"/>
              <a:t>wwidth</a:t>
            </a:r>
            <a:r>
              <a:rPr lang="en-US" sz="1600" dirty="0"/>
              <a:t>} y {</a:t>
            </a:r>
            <a:r>
              <a:rPr lang="en-US" sz="1600" dirty="0" err="1"/>
              <a:t>wheight</a:t>
            </a:r>
            <a:r>
              <a:rPr lang="en-US" sz="1600" dirty="0"/>
              <a:t>} z {</a:t>
            </a:r>
            <a:r>
              <a:rPr lang="en-US" sz="1600" dirty="0" err="1"/>
              <a:t>loadl</a:t>
            </a:r>
            <a:r>
              <a:rPr lang="en-US" sz="1600" dirty="0"/>
              <a:t>}</a:t>
            </a:r>
          </a:p>
          <a:p>
            <a:pPr>
              <a:buNone/>
            </a:pPr>
            <a:r>
              <a:rPr lang="en-US" sz="1600" dirty="0"/>
              <a:t>body 1 move {0.25*</a:t>
            </a:r>
            <a:r>
              <a:rPr lang="en-US" sz="1600" dirty="0" err="1"/>
              <a:t>wwidth</a:t>
            </a:r>
            <a:r>
              <a:rPr lang="en-US" sz="1600" dirty="0"/>
              <a:t>} 0 {-0.5*</a:t>
            </a:r>
            <a:r>
              <a:rPr lang="en-US" sz="1600" dirty="0" err="1"/>
              <a:t>loadl</a:t>
            </a:r>
            <a:r>
              <a:rPr lang="en-US" sz="1600" dirty="0"/>
              <a:t>}</a:t>
            </a:r>
          </a:p>
          <a:p>
            <a:pPr>
              <a:buNone/>
            </a:pPr>
            <a:r>
              <a:rPr lang="en-US" sz="1600" dirty="0" err="1"/>
              <a:t>webcut</a:t>
            </a:r>
            <a:r>
              <a:rPr lang="en-US" sz="1600" dirty="0"/>
              <a:t> volume 1 with plane vertex 5 vertex 6 vertex 3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brick x {0.5*</a:t>
            </a:r>
            <a:r>
              <a:rPr lang="en-US" sz="1600" dirty="0" err="1"/>
              <a:t>wwidth</a:t>
            </a:r>
            <a:r>
              <a:rPr lang="en-US" sz="1600" dirty="0"/>
              <a:t>} y {</a:t>
            </a:r>
            <a:r>
              <a:rPr lang="en-US" sz="1600" dirty="0" err="1"/>
              <a:t>wheight</a:t>
            </a:r>
            <a:r>
              <a:rPr lang="en-US" sz="1600" dirty="0"/>
              <a:t>}  z {</a:t>
            </a:r>
            <a:r>
              <a:rPr lang="en-US" sz="1600" dirty="0" err="1"/>
              <a:t>wlength</a:t>
            </a:r>
            <a:r>
              <a:rPr lang="en-US" sz="1600" dirty="0"/>
              <a:t>}</a:t>
            </a:r>
          </a:p>
          <a:p>
            <a:pPr>
              <a:buNone/>
            </a:pPr>
            <a:r>
              <a:rPr lang="en-US" sz="1600" dirty="0"/>
              <a:t>body 3 move {0.25*</a:t>
            </a:r>
            <a:r>
              <a:rPr lang="en-US" sz="1600" dirty="0" err="1"/>
              <a:t>wwidth</a:t>
            </a:r>
            <a:r>
              <a:rPr lang="en-US" sz="1600" dirty="0"/>
              <a:t>} 0 {0.5*</a:t>
            </a:r>
            <a:r>
              <a:rPr lang="en-US" sz="1600" dirty="0" err="1"/>
              <a:t>wlength</a:t>
            </a:r>
            <a:r>
              <a:rPr lang="en-US" sz="1600" dirty="0"/>
              <a:t>}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unite 2 3</a:t>
            </a:r>
          </a:p>
          <a:p>
            <a:pPr>
              <a:buNone/>
            </a:pPr>
            <a:r>
              <a:rPr lang="en-US" sz="1600" dirty="0"/>
              <a:t>compress ids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export </a:t>
            </a:r>
            <a:r>
              <a:rPr lang="en-US" sz="1600" dirty="0" err="1"/>
              <a:t>acis</a:t>
            </a:r>
            <a:r>
              <a:rPr lang="en-US" sz="1600" dirty="0"/>
              <a:t> "recWG-load1.sat" overwrite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4429E-4203-7B43-B74A-1C6539351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1"/>
            <a:ext cx="9144000" cy="792163"/>
          </a:xfrm>
        </p:spPr>
        <p:txBody>
          <a:bodyPr/>
          <a:lstStyle/>
          <a:p>
            <a:r>
              <a:rPr lang="en-US" dirty="0"/>
              <a:t>Mesh: step2-Mesh-recWG-load1.jou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25263"/>
            <a:ext cx="10818236" cy="4946937"/>
          </a:xfrm>
        </p:spPr>
        <p:txBody>
          <a:bodyPr numCol="2"/>
          <a:lstStyle/>
          <a:p>
            <a:pPr>
              <a:buNone/>
            </a:pPr>
            <a:r>
              <a:rPr lang="en-US" sz="1800" dirty="0"/>
              <a:t>reset</a:t>
            </a:r>
          </a:p>
          <a:p>
            <a:pPr>
              <a:buNone/>
            </a:pPr>
            <a:r>
              <a:rPr lang="en-US" sz="1800" dirty="0"/>
              <a:t>import </a:t>
            </a:r>
            <a:r>
              <a:rPr lang="en-US" sz="1800" dirty="0" err="1"/>
              <a:t>acis</a:t>
            </a:r>
            <a:r>
              <a:rPr lang="en-US" sz="1800" dirty="0"/>
              <a:t> "recWG-load1.sat"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imprint body 1 2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merge body 1 2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volume  all scheme </a:t>
            </a:r>
            <a:r>
              <a:rPr lang="en-US" sz="1800" dirty="0" err="1"/>
              <a:t>tetmesh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surface all scheme </a:t>
            </a:r>
            <a:r>
              <a:rPr lang="en-US" sz="1800" dirty="0" err="1"/>
              <a:t>triadvance</a:t>
            </a: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volume 1 size 8.0</a:t>
            </a:r>
          </a:p>
          <a:p>
            <a:pPr>
              <a:buNone/>
            </a:pPr>
            <a:r>
              <a:rPr lang="en-US" sz="1800" dirty="0"/>
              <a:t>volume 2 size 8.0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## interface surfaces</a:t>
            </a:r>
          </a:p>
          <a:p>
            <a:pPr>
              <a:buNone/>
            </a:pPr>
            <a:r>
              <a:rPr lang="en-US" sz="1800" dirty="0"/>
              <a:t>surface 1 size 8.0</a:t>
            </a:r>
          </a:p>
          <a:p>
            <a:pPr>
              <a:buNone/>
            </a:pPr>
            <a:r>
              <a:rPr lang="en-US" sz="1800" dirty="0"/>
              <a:t>surface 1 interval hard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mesh volume 1</a:t>
            </a:r>
          </a:p>
          <a:p>
            <a:pPr>
              <a:buNone/>
            </a:pPr>
            <a:r>
              <a:rPr lang="en-US" sz="1800" dirty="0"/>
              <a:t>mesh volume 2 </a:t>
            </a:r>
          </a:p>
          <a:p>
            <a:pPr>
              <a:buNone/>
            </a:pPr>
            <a:r>
              <a:rPr lang="en-US" sz="1800" dirty="0"/>
              <a:t>smooth </a:t>
            </a:r>
            <a:r>
              <a:rPr lang="en-US" sz="1800" dirty="0" err="1"/>
              <a:t>vol</a:t>
            </a:r>
            <a:r>
              <a:rPr lang="en-US" sz="1800" dirty="0"/>
              <a:t> all</a:t>
            </a:r>
          </a:p>
          <a:p>
            <a:pPr>
              <a:buNone/>
            </a:pPr>
            <a:r>
              <a:rPr lang="en-US" sz="1800" dirty="0"/>
              <a:t>smooth surface all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1 surface 5 7</a:t>
            </a:r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7 surface 6</a:t>
            </a:r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6 surface all except  5 7 6 1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block 1 </a:t>
            </a:r>
            <a:r>
              <a:rPr lang="en-US" sz="1800" dirty="0" err="1">
                <a:solidFill>
                  <a:srgbClr val="FF0000"/>
                </a:solidFill>
              </a:rPr>
              <a:t>vol</a:t>
            </a:r>
            <a:r>
              <a:rPr lang="en-US" sz="1800" dirty="0">
                <a:solidFill>
                  <a:srgbClr val="FF0000"/>
                </a:solidFill>
              </a:rPr>
              <a:t> 2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block 2 </a:t>
            </a:r>
            <a:r>
              <a:rPr lang="en-US" sz="1800" dirty="0" err="1">
                <a:solidFill>
                  <a:srgbClr val="FF0000"/>
                </a:solidFill>
              </a:rPr>
              <a:t>vol</a:t>
            </a:r>
            <a:r>
              <a:rPr lang="en-US" sz="1800" dirty="0">
                <a:solidFill>
                  <a:srgbClr val="FF0000"/>
                </a:solidFill>
              </a:rPr>
              <a:t> 1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block all element type tetra10</a:t>
            </a:r>
          </a:p>
          <a:p>
            <a:pPr>
              <a:buNone/>
            </a:pPr>
            <a:r>
              <a:rPr lang="en-US" sz="1800" dirty="0"/>
              <a:t>transform mesh output scale 0.001</a:t>
            </a:r>
          </a:p>
          <a:p>
            <a:pPr>
              <a:buNone/>
            </a:pPr>
            <a:r>
              <a:rPr lang="en-US" sz="1800" dirty="0"/>
              <a:t> </a:t>
            </a:r>
          </a:p>
          <a:p>
            <a:pPr>
              <a:buNone/>
            </a:pPr>
            <a:r>
              <a:rPr lang="en-US" sz="1800" dirty="0"/>
              <a:t>export genesis "recWG-load1.gen" overwrite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2E1A6-344A-0544-BDA7-E487D3D0E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1"/>
            <a:ext cx="9144000" cy="792163"/>
          </a:xfrm>
        </p:spPr>
        <p:txBody>
          <a:bodyPr/>
          <a:lstStyle/>
          <a:p>
            <a:r>
              <a:rPr lang="en-US" dirty="0"/>
              <a:t>s3p input: recWG-load1.s3p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805" y="1000776"/>
            <a:ext cx="10837069" cy="5495925"/>
          </a:xfrm>
        </p:spPr>
        <p:txBody>
          <a:bodyPr numCol="2"/>
          <a:lstStyle/>
          <a:p>
            <a:pPr>
              <a:buNone/>
            </a:pPr>
            <a:r>
              <a:rPr lang="en-US" sz="1400" dirty="0" err="1"/>
              <a:t>ModelInfo</a:t>
            </a:r>
            <a:r>
              <a:rPr lang="en-US" sz="1400" dirty="0"/>
              <a:t>: {</a:t>
            </a:r>
          </a:p>
          <a:p>
            <a:pPr>
              <a:buNone/>
            </a:pPr>
            <a:r>
              <a:rPr lang="en-US" sz="1400" dirty="0"/>
              <a:t>  File: ./recWG-load1.ncdf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err="1"/>
              <a:t>BoundaryCondition</a:t>
            </a:r>
            <a:r>
              <a:rPr lang="en-US" sz="1400" dirty="0"/>
              <a:t>: {</a:t>
            </a:r>
          </a:p>
          <a:p>
            <a:pPr>
              <a:buNone/>
            </a:pPr>
            <a:r>
              <a:rPr lang="en-US" sz="1400" dirty="0"/>
              <a:t>    Magnetic: 1</a:t>
            </a:r>
          </a:p>
          <a:p>
            <a:pPr>
              <a:buNone/>
            </a:pPr>
            <a:r>
              <a:rPr lang="en-US" sz="1400" dirty="0"/>
              <a:t>    Exterior: 6</a:t>
            </a:r>
          </a:p>
          <a:p>
            <a:pPr>
              <a:buNone/>
            </a:pPr>
            <a:r>
              <a:rPr lang="en-US" sz="1400" dirty="0"/>
              <a:t>    Waveguide: 7</a:t>
            </a:r>
          </a:p>
          <a:p>
            <a:pPr>
              <a:buNone/>
            </a:pPr>
            <a:r>
              <a:rPr lang="en-US" sz="1400" dirty="0"/>
              <a:t>  }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>
                <a:solidFill>
                  <a:srgbClr val="FF0000"/>
                </a:solidFill>
              </a:rPr>
              <a:t>Material : {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  Attribute: 1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  Epsilon:   1.0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  Mu:        1.0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}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Material : {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  Attribute: 2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  Epsilon:   10.0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  Mu:        1.0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  </a:t>
            </a:r>
            <a:r>
              <a:rPr lang="en-US" sz="1400" dirty="0" err="1">
                <a:solidFill>
                  <a:srgbClr val="FF0000"/>
                </a:solidFill>
              </a:rPr>
              <a:t>EpsilonImag</a:t>
            </a:r>
            <a:r>
              <a:rPr lang="en-US" sz="1400" dirty="0">
                <a:solidFill>
                  <a:srgbClr val="FF0000"/>
                </a:solidFill>
              </a:rPr>
              <a:t>: -1.52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 }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err="1"/>
              <a:t>SurfaceMaterial</a:t>
            </a:r>
            <a:r>
              <a:rPr lang="en-US" sz="1400" dirty="0"/>
              <a:t>: {</a:t>
            </a:r>
          </a:p>
          <a:p>
            <a:pPr>
              <a:buNone/>
            </a:pPr>
            <a:r>
              <a:rPr lang="en-US" sz="1400" dirty="0"/>
              <a:t>    </a:t>
            </a:r>
            <a:r>
              <a:rPr lang="en-US" sz="1400" dirty="0" err="1"/>
              <a:t>ReferenceNumber</a:t>
            </a:r>
            <a:r>
              <a:rPr lang="en-US" sz="1400" dirty="0"/>
              <a:t>: 6</a:t>
            </a:r>
          </a:p>
          <a:p>
            <a:pPr>
              <a:buNone/>
            </a:pPr>
            <a:r>
              <a:rPr lang="en-US" sz="1400" dirty="0"/>
              <a:t>    Sigma: 5.8e7</a:t>
            </a:r>
          </a:p>
          <a:p>
            <a:pPr>
              <a:buNone/>
            </a:pPr>
            <a:r>
              <a:rPr lang="en-US" sz="1400" dirty="0"/>
              <a:t>  }</a:t>
            </a:r>
          </a:p>
          <a:p>
            <a:pPr>
              <a:buNone/>
            </a:pPr>
            <a:r>
              <a:rPr lang="en-US" sz="1400" dirty="0"/>
              <a:t>}</a:t>
            </a:r>
          </a:p>
          <a:p>
            <a:pPr>
              <a:buNone/>
            </a:pPr>
            <a:r>
              <a:rPr lang="en-US" sz="1400" dirty="0" err="1"/>
              <a:t>FiniteElement</a:t>
            </a:r>
            <a:r>
              <a:rPr lang="en-US" sz="1400" dirty="0"/>
              <a:t>: {</a:t>
            </a:r>
          </a:p>
          <a:p>
            <a:pPr>
              <a:buNone/>
            </a:pPr>
            <a:r>
              <a:rPr lang="en-US" sz="1400" dirty="0"/>
              <a:t>  Order: 1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err="1"/>
              <a:t>CurvedSurfaces</a:t>
            </a:r>
            <a:r>
              <a:rPr lang="en-US" sz="1400" dirty="0"/>
              <a:t>: on</a:t>
            </a:r>
          </a:p>
          <a:p>
            <a:pPr>
              <a:buNone/>
            </a:pPr>
            <a:r>
              <a:rPr lang="en-US" sz="1400" dirty="0"/>
              <a:t>}</a:t>
            </a:r>
          </a:p>
          <a:p>
            <a:pPr>
              <a:buNone/>
            </a:pPr>
            <a:r>
              <a:rPr lang="en-US" sz="1400" dirty="0" err="1"/>
              <a:t>FrequencyScan</a:t>
            </a:r>
            <a:r>
              <a:rPr lang="en-US" sz="1400" dirty="0"/>
              <a:t>: { </a:t>
            </a:r>
          </a:p>
          <a:p>
            <a:pPr>
              <a:buNone/>
            </a:pPr>
            <a:r>
              <a:rPr lang="en-US" sz="1400" dirty="0"/>
              <a:t>  Start: 2.456e+9</a:t>
            </a:r>
          </a:p>
          <a:p>
            <a:pPr>
              <a:buNone/>
            </a:pPr>
            <a:r>
              <a:rPr lang="en-US" sz="1400" dirty="0"/>
              <a:t>  End:   3.056e+9</a:t>
            </a:r>
          </a:p>
          <a:p>
            <a:pPr>
              <a:buNone/>
            </a:pPr>
            <a:r>
              <a:rPr lang="en-US" sz="1400" dirty="0"/>
              <a:t>  Interval: 0.05e+9</a:t>
            </a:r>
          </a:p>
          <a:p>
            <a:pPr>
              <a:buNone/>
            </a:pPr>
            <a:r>
              <a:rPr lang="en-US" sz="1400" dirty="0"/>
              <a:t>}</a:t>
            </a:r>
          </a:p>
          <a:p>
            <a:pPr>
              <a:buNone/>
            </a:pPr>
            <a:r>
              <a:rPr lang="en-US" sz="1400" dirty="0" err="1"/>
              <a:t>PostProcess</a:t>
            </a:r>
            <a:r>
              <a:rPr lang="en-US" sz="1400" dirty="0"/>
              <a:t>: {</a:t>
            </a:r>
          </a:p>
          <a:p>
            <a:pPr>
              <a:buNone/>
            </a:pPr>
            <a:r>
              <a:rPr lang="en-US" sz="1400" dirty="0"/>
              <a:t>  Toggle: on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err="1"/>
              <a:t>PortNumber</a:t>
            </a:r>
            <a:r>
              <a:rPr lang="en-US" sz="1400" dirty="0"/>
              <a:t>: 7 // save mode files for this port</a:t>
            </a:r>
          </a:p>
          <a:p>
            <a:pPr>
              <a:buNone/>
            </a:pPr>
            <a:r>
              <a:rPr lang="en-US" sz="1400" dirty="0"/>
              <a:t>}</a:t>
            </a:r>
          </a:p>
          <a:p>
            <a:pPr>
              <a:buNone/>
            </a:pPr>
            <a:r>
              <a:rPr lang="en-US" sz="1400" dirty="0"/>
              <a:t>Port: {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err="1"/>
              <a:t>ReferenceNumber</a:t>
            </a:r>
            <a:r>
              <a:rPr lang="en-US" sz="1400" dirty="0"/>
              <a:t>: 7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err="1"/>
              <a:t>NumberOfModes</a:t>
            </a:r>
            <a:r>
              <a:rPr lang="en-US" sz="1400" dirty="0"/>
              <a:t>: 2</a:t>
            </a:r>
          </a:p>
          <a:p>
            <a:pPr>
              <a:buNone/>
            </a:pPr>
            <a:r>
              <a:rPr lang="en-US" sz="1400" dirty="0"/>
              <a:t>}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AA272-7701-014B-A279-7A9BD7ED0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7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7151"/>
            <a:ext cx="9144000" cy="792163"/>
          </a:xfrm>
        </p:spPr>
        <p:txBody>
          <a:bodyPr/>
          <a:lstStyle/>
          <a:p>
            <a:r>
              <a:rPr lang="en-US" dirty="0"/>
              <a:t>s3p result: </a:t>
            </a:r>
            <a:r>
              <a:rPr lang="en-US" dirty="0" err="1"/>
              <a:t>Reflection.out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59" y="1281315"/>
            <a:ext cx="5992466" cy="46247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A1B1D-18F5-284A-8FC4-AC99BA710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4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Practice 5 - Window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4254" y="3917815"/>
            <a:ext cx="2049928" cy="206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>
            <a:off x="7089127" y="4530858"/>
            <a:ext cx="956344" cy="3691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09833" y="5037699"/>
            <a:ext cx="12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¼ geometry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1167109" y="1057014"/>
            <a:ext cx="3491874" cy="2516291"/>
            <a:chOff x="509676" y="1056502"/>
            <a:chExt cx="3491874" cy="251629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676" y="1056502"/>
              <a:ext cx="3491874" cy="2516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837189" y="1258349"/>
              <a:ext cx="847288" cy="838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21516" y="2090259"/>
              <a:ext cx="3480033" cy="237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71413" y="2902591"/>
              <a:ext cx="260059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2291597" y="2902590"/>
              <a:ext cx="258656" cy="14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15361" y="293614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3203" y="126813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51420" y="180643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1151" y="2949934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</a:t>
              </a:r>
              <a:r>
                <a:rPr lang="en-US" baseline="-25000" dirty="0">
                  <a:sym typeface="Symbol"/>
                </a:rPr>
                <a:t>r</a:t>
              </a:r>
              <a:r>
                <a:rPr lang="en-US" dirty="0">
                  <a:sym typeface="Symbol"/>
                </a:rPr>
                <a:t>=9.37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49402" y="3857134"/>
            <a:ext cx="151836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Material : {</a:t>
            </a:r>
          </a:p>
          <a:p>
            <a:r>
              <a:rPr lang="en-US" sz="1400" dirty="0"/>
              <a:t>    Attribute: 1</a:t>
            </a:r>
          </a:p>
          <a:p>
            <a:r>
              <a:rPr lang="en-US" sz="1400" dirty="0"/>
              <a:t>    Epsilon:   1.0</a:t>
            </a:r>
          </a:p>
          <a:p>
            <a:r>
              <a:rPr lang="en-US" sz="1400" dirty="0"/>
              <a:t>    Mu:        1.0</a:t>
            </a:r>
          </a:p>
          <a:p>
            <a:r>
              <a:rPr lang="en-US" sz="1400" dirty="0"/>
              <a:t>  }</a:t>
            </a:r>
          </a:p>
          <a:p>
            <a:endParaRPr lang="en-US" sz="1400" dirty="0"/>
          </a:p>
          <a:p>
            <a:r>
              <a:rPr lang="en-US" sz="1400" dirty="0"/>
              <a:t>  Material : {</a:t>
            </a:r>
          </a:p>
          <a:p>
            <a:r>
              <a:rPr lang="en-US" sz="1400" dirty="0"/>
              <a:t>    Attribute: 2</a:t>
            </a:r>
          </a:p>
          <a:p>
            <a:r>
              <a:rPr lang="en-US" sz="1400" dirty="0"/>
              <a:t>    Epsilon:   9.37</a:t>
            </a:r>
          </a:p>
          <a:p>
            <a:r>
              <a:rPr lang="en-US" sz="1400" dirty="0"/>
              <a:t>    Mu:        1.0</a:t>
            </a:r>
          </a:p>
          <a:p>
            <a:r>
              <a:rPr lang="en-US" sz="1400" dirty="0"/>
              <a:t>  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8415" y="4215684"/>
            <a:ext cx="10057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vacuum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block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window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block</a:t>
            </a:r>
          </a:p>
        </p:txBody>
      </p:sp>
      <p:grpSp>
        <p:nvGrpSpPr>
          <p:cNvPr id="5" name="Group 28"/>
          <p:cNvGrpSpPr/>
          <p:nvPr/>
        </p:nvGrpSpPr>
        <p:grpSpPr>
          <a:xfrm>
            <a:off x="6464667" y="1057014"/>
            <a:ext cx="2577946" cy="2556283"/>
            <a:chOff x="4734501" y="1057013"/>
            <a:chExt cx="2577946" cy="25562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4501" y="1057013"/>
              <a:ext cx="2577946" cy="255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209564" y="1936022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72.136X34.163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H="1">
              <a:off x="6067425" y="2419350"/>
              <a:ext cx="857250" cy="781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229350" y="286702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45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E6D6-2302-F44A-BCDF-3524F513D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75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step1-Make-window.jou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6" y="1386571"/>
            <a:ext cx="2229556" cy="3364024"/>
          </a:xfrm>
        </p:spPr>
        <p:txBody>
          <a:bodyPr/>
          <a:lstStyle/>
          <a:p>
            <a:pPr>
              <a:buNone/>
            </a:pPr>
            <a:r>
              <a:rPr lang="en-US" sz="1600" dirty="0"/>
              <a:t>reset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#{w284=72.136 }</a:t>
            </a:r>
          </a:p>
          <a:p>
            <a:pPr>
              <a:buNone/>
            </a:pPr>
            <a:r>
              <a:rPr lang="en-US" sz="1600" dirty="0"/>
              <a:t>#{h284=34.163 }</a:t>
            </a:r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cradius</a:t>
            </a:r>
            <a:r>
              <a:rPr lang="en-US" sz="1600" dirty="0"/>
              <a:t> = 45 }</a:t>
            </a:r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wdwt</a:t>
            </a:r>
            <a:r>
              <a:rPr lang="en-US" sz="1600" dirty="0"/>
              <a:t>    =  3 }</a:t>
            </a:r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cavl</a:t>
            </a:r>
            <a:r>
              <a:rPr lang="en-US" sz="1600" dirty="0"/>
              <a:t>    = 15 }</a:t>
            </a:r>
          </a:p>
          <a:p>
            <a:pPr>
              <a:buNone/>
            </a:pPr>
            <a:r>
              <a:rPr lang="en-US" sz="1600" dirty="0"/>
              <a:t>#{</a:t>
            </a:r>
            <a:r>
              <a:rPr lang="en-US" sz="1600" dirty="0" err="1"/>
              <a:t>wlengthz</a:t>
            </a:r>
            <a:r>
              <a:rPr lang="en-US" sz="1600" dirty="0"/>
              <a:t> = 60}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024533" y="1386570"/>
            <a:ext cx="609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## ceramic window</a:t>
            </a:r>
          </a:p>
          <a:p>
            <a:pPr>
              <a:buNone/>
            </a:pPr>
            <a:r>
              <a:rPr lang="en-US" dirty="0"/>
              <a:t>brick </a:t>
            </a:r>
            <a:r>
              <a:rPr lang="en-US" dirty="0" err="1"/>
              <a:t>x</a:t>
            </a:r>
            <a:r>
              <a:rPr lang="en-US" dirty="0"/>
              <a:t> {w284} </a:t>
            </a:r>
            <a:r>
              <a:rPr lang="en-US" dirty="0" err="1"/>
              <a:t>y</a:t>
            </a:r>
            <a:r>
              <a:rPr lang="en-US" dirty="0"/>
              <a:t> {h284} </a:t>
            </a:r>
            <a:r>
              <a:rPr lang="en-US" dirty="0" err="1"/>
              <a:t>z</a:t>
            </a:r>
            <a:r>
              <a:rPr lang="en-US" dirty="0"/>
              <a:t> {2*</a:t>
            </a:r>
            <a:r>
              <a:rPr lang="en-US" dirty="0" err="1"/>
              <a:t>wlengthz</a:t>
            </a:r>
            <a:r>
              <a:rPr lang="en-US" dirty="0"/>
              <a:t>} </a:t>
            </a:r>
          </a:p>
          <a:p>
            <a:pPr>
              <a:buNone/>
            </a:pPr>
            <a:r>
              <a:rPr lang="en-US" dirty="0"/>
              <a:t>create cylinder height {2*</a:t>
            </a:r>
            <a:r>
              <a:rPr lang="en-US" dirty="0" err="1"/>
              <a:t>cavl+wdwt</a:t>
            </a:r>
            <a:r>
              <a:rPr lang="en-US" dirty="0"/>
              <a:t>} radius {</a:t>
            </a:r>
            <a:r>
              <a:rPr lang="en-US" dirty="0" err="1"/>
              <a:t>cradius</a:t>
            </a:r>
            <a:r>
              <a:rPr lang="en-US" dirty="0"/>
              <a:t>}</a:t>
            </a:r>
          </a:p>
          <a:p>
            <a:pPr>
              <a:buNone/>
            </a:pPr>
            <a:r>
              <a:rPr lang="en-US" dirty="0"/>
              <a:t>unite all</a:t>
            </a:r>
          </a:p>
          <a:p>
            <a:pPr>
              <a:buNone/>
            </a:pPr>
            <a:r>
              <a:rPr lang="en-US" dirty="0"/>
              <a:t>compress ids </a:t>
            </a:r>
          </a:p>
          <a:p>
            <a:pPr>
              <a:buNone/>
            </a:pPr>
            <a:r>
              <a:rPr lang="en-US" dirty="0" err="1"/>
              <a:t>webcut</a:t>
            </a:r>
            <a:r>
              <a:rPr lang="en-US" dirty="0"/>
              <a:t> volume 1  with plane </a:t>
            </a:r>
            <a:r>
              <a:rPr lang="en-US" dirty="0" err="1"/>
              <a:t>zplane</a:t>
            </a:r>
            <a:r>
              <a:rPr lang="en-US" dirty="0"/>
              <a:t> offset {0.5*</a:t>
            </a:r>
            <a:r>
              <a:rPr lang="en-US" dirty="0" err="1"/>
              <a:t>wdwt</a:t>
            </a:r>
            <a:r>
              <a:rPr lang="en-US" dirty="0"/>
              <a:t>}</a:t>
            </a:r>
          </a:p>
          <a:p>
            <a:pPr>
              <a:buNone/>
            </a:pPr>
            <a:r>
              <a:rPr lang="en-US" dirty="0" err="1"/>
              <a:t>webcut</a:t>
            </a:r>
            <a:r>
              <a:rPr lang="en-US" dirty="0"/>
              <a:t> volume 2  with plane </a:t>
            </a:r>
            <a:r>
              <a:rPr lang="en-US" dirty="0" err="1"/>
              <a:t>zplane</a:t>
            </a:r>
            <a:r>
              <a:rPr lang="en-US" dirty="0"/>
              <a:t> offset {-0.5*</a:t>
            </a:r>
            <a:r>
              <a:rPr lang="en-US" dirty="0" err="1"/>
              <a:t>wdwt</a:t>
            </a:r>
            <a:r>
              <a:rPr lang="en-US" dirty="0"/>
              <a:t>}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webcut</a:t>
            </a:r>
            <a:r>
              <a:rPr lang="en-US" dirty="0"/>
              <a:t> volume all with plane </a:t>
            </a:r>
            <a:r>
              <a:rPr lang="en-US" dirty="0" err="1"/>
              <a:t>xplane</a:t>
            </a:r>
            <a:r>
              <a:rPr lang="en-US" dirty="0"/>
              <a:t> offset 0</a:t>
            </a:r>
          </a:p>
          <a:p>
            <a:pPr>
              <a:buNone/>
            </a:pPr>
            <a:r>
              <a:rPr lang="en-US" dirty="0"/>
              <a:t>delete volume 6 4 5</a:t>
            </a:r>
          </a:p>
          <a:p>
            <a:pPr>
              <a:buNone/>
            </a:pPr>
            <a:r>
              <a:rPr lang="en-US" dirty="0" err="1"/>
              <a:t>webcut</a:t>
            </a:r>
            <a:r>
              <a:rPr lang="en-US" dirty="0"/>
              <a:t> volume all with plane </a:t>
            </a:r>
            <a:r>
              <a:rPr lang="en-US" dirty="0" err="1"/>
              <a:t>yplane</a:t>
            </a:r>
            <a:r>
              <a:rPr lang="en-US" dirty="0"/>
              <a:t> offset 0</a:t>
            </a:r>
          </a:p>
          <a:p>
            <a:pPr>
              <a:buNone/>
            </a:pPr>
            <a:r>
              <a:rPr lang="en-US" dirty="0"/>
              <a:t>delete volume 1 2 3</a:t>
            </a:r>
          </a:p>
          <a:p>
            <a:pPr>
              <a:buNone/>
            </a:pPr>
            <a:r>
              <a:rPr lang="en-US" dirty="0"/>
              <a:t>compress ids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export </a:t>
            </a:r>
            <a:r>
              <a:rPr lang="en-US" dirty="0" err="1"/>
              <a:t>acis</a:t>
            </a:r>
            <a:r>
              <a:rPr lang="en-US" dirty="0"/>
              <a:t> "</a:t>
            </a:r>
            <a:r>
              <a:rPr lang="en-US" dirty="0" err="1"/>
              <a:t>window.sat</a:t>
            </a:r>
            <a:r>
              <a:rPr lang="en-US" dirty="0"/>
              <a:t>" overwrite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FDCE-1054-D44B-93CA-99C071446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6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Parameter Solver</a:t>
            </a:r>
          </a:p>
        </p:txBody>
      </p: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6578601" y="1247774"/>
            <a:ext cx="4158455" cy="2738556"/>
            <a:chOff x="3206" y="778"/>
            <a:chExt cx="2350" cy="1374"/>
          </a:xfrm>
        </p:grpSpPr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3671" y="1198"/>
              <a:ext cx="1134" cy="954"/>
              <a:chOff x="3270" y="1623"/>
              <a:chExt cx="1134" cy="954"/>
            </a:xfrm>
          </p:grpSpPr>
          <p:sp>
            <p:nvSpPr>
              <p:cNvPr id="14340" name="Freeform 4"/>
              <p:cNvSpPr>
                <a:spLocks/>
              </p:cNvSpPr>
              <p:nvPr/>
            </p:nvSpPr>
            <p:spPr bwMode="auto">
              <a:xfrm>
                <a:off x="3281" y="1623"/>
                <a:ext cx="879" cy="419"/>
              </a:xfrm>
              <a:custGeom>
                <a:avLst/>
                <a:gdLst>
                  <a:gd name="T0" fmla="*/ 0 w 879"/>
                  <a:gd name="T1" fmla="*/ 419 h 419"/>
                  <a:gd name="T2" fmla="*/ 222 w 879"/>
                  <a:gd name="T3" fmla="*/ 402 h 419"/>
                  <a:gd name="T4" fmla="*/ 262 w 879"/>
                  <a:gd name="T5" fmla="*/ 361 h 419"/>
                  <a:gd name="T6" fmla="*/ 274 w 879"/>
                  <a:gd name="T7" fmla="*/ 326 h 419"/>
                  <a:gd name="T8" fmla="*/ 291 w 879"/>
                  <a:gd name="T9" fmla="*/ 105 h 419"/>
                  <a:gd name="T10" fmla="*/ 425 w 879"/>
                  <a:gd name="T11" fmla="*/ 0 h 419"/>
                  <a:gd name="T12" fmla="*/ 606 w 879"/>
                  <a:gd name="T13" fmla="*/ 35 h 419"/>
                  <a:gd name="T14" fmla="*/ 658 w 879"/>
                  <a:gd name="T15" fmla="*/ 58 h 419"/>
                  <a:gd name="T16" fmla="*/ 675 w 879"/>
                  <a:gd name="T17" fmla="*/ 76 h 419"/>
                  <a:gd name="T18" fmla="*/ 699 w 879"/>
                  <a:gd name="T19" fmla="*/ 111 h 419"/>
                  <a:gd name="T20" fmla="*/ 739 w 879"/>
                  <a:gd name="T21" fmla="*/ 198 h 419"/>
                  <a:gd name="T22" fmla="*/ 786 w 879"/>
                  <a:gd name="T23" fmla="*/ 181 h 419"/>
                  <a:gd name="T24" fmla="*/ 809 w 879"/>
                  <a:gd name="T25" fmla="*/ 146 h 419"/>
                  <a:gd name="T26" fmla="*/ 879 w 879"/>
                  <a:gd name="T27" fmla="*/ 7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9" h="419">
                    <a:moveTo>
                      <a:pt x="0" y="419"/>
                    </a:moveTo>
                    <a:cubicBezTo>
                      <a:pt x="74" y="413"/>
                      <a:pt x="149" y="415"/>
                      <a:pt x="222" y="402"/>
                    </a:cubicBezTo>
                    <a:cubicBezTo>
                      <a:pt x="246" y="394"/>
                      <a:pt x="250" y="396"/>
                      <a:pt x="262" y="361"/>
                    </a:cubicBezTo>
                    <a:cubicBezTo>
                      <a:pt x="266" y="349"/>
                      <a:pt x="274" y="326"/>
                      <a:pt x="274" y="326"/>
                    </a:cubicBezTo>
                    <a:cubicBezTo>
                      <a:pt x="269" y="259"/>
                      <a:pt x="259" y="170"/>
                      <a:pt x="291" y="105"/>
                    </a:cubicBezTo>
                    <a:cubicBezTo>
                      <a:pt x="311" y="64"/>
                      <a:pt x="381" y="15"/>
                      <a:pt x="425" y="0"/>
                    </a:cubicBezTo>
                    <a:cubicBezTo>
                      <a:pt x="537" y="6"/>
                      <a:pt x="525" y="8"/>
                      <a:pt x="606" y="35"/>
                    </a:cubicBezTo>
                    <a:cubicBezTo>
                      <a:pt x="624" y="47"/>
                      <a:pt x="637" y="52"/>
                      <a:pt x="658" y="58"/>
                    </a:cubicBezTo>
                    <a:cubicBezTo>
                      <a:pt x="664" y="64"/>
                      <a:pt x="670" y="69"/>
                      <a:pt x="675" y="76"/>
                    </a:cubicBezTo>
                    <a:cubicBezTo>
                      <a:pt x="684" y="87"/>
                      <a:pt x="699" y="111"/>
                      <a:pt x="699" y="111"/>
                    </a:cubicBezTo>
                    <a:cubicBezTo>
                      <a:pt x="707" y="139"/>
                      <a:pt x="723" y="173"/>
                      <a:pt x="739" y="198"/>
                    </a:cubicBezTo>
                    <a:cubicBezTo>
                      <a:pt x="754" y="195"/>
                      <a:pt x="774" y="194"/>
                      <a:pt x="786" y="181"/>
                    </a:cubicBezTo>
                    <a:cubicBezTo>
                      <a:pt x="795" y="171"/>
                      <a:pt x="799" y="156"/>
                      <a:pt x="809" y="146"/>
                    </a:cubicBezTo>
                    <a:cubicBezTo>
                      <a:pt x="834" y="121"/>
                      <a:pt x="854" y="95"/>
                      <a:pt x="879" y="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Freeform 5"/>
              <p:cNvSpPr>
                <a:spLocks/>
              </p:cNvSpPr>
              <p:nvPr/>
            </p:nvSpPr>
            <p:spPr bwMode="auto">
              <a:xfrm>
                <a:off x="3270" y="2198"/>
                <a:ext cx="1134" cy="379"/>
              </a:xfrm>
              <a:custGeom>
                <a:avLst/>
                <a:gdLst>
                  <a:gd name="T0" fmla="*/ 0 w 1134"/>
                  <a:gd name="T1" fmla="*/ 13 h 379"/>
                  <a:gd name="T2" fmla="*/ 285 w 1134"/>
                  <a:gd name="T3" fmla="*/ 7 h 379"/>
                  <a:gd name="T4" fmla="*/ 355 w 1134"/>
                  <a:gd name="T5" fmla="*/ 112 h 379"/>
                  <a:gd name="T6" fmla="*/ 401 w 1134"/>
                  <a:gd name="T7" fmla="*/ 234 h 379"/>
                  <a:gd name="T8" fmla="*/ 459 w 1134"/>
                  <a:gd name="T9" fmla="*/ 327 h 379"/>
                  <a:gd name="T10" fmla="*/ 535 w 1134"/>
                  <a:gd name="T11" fmla="*/ 368 h 379"/>
                  <a:gd name="T12" fmla="*/ 651 w 1134"/>
                  <a:gd name="T13" fmla="*/ 379 h 379"/>
                  <a:gd name="T14" fmla="*/ 774 w 1134"/>
                  <a:gd name="T15" fmla="*/ 350 h 379"/>
                  <a:gd name="T16" fmla="*/ 814 w 1134"/>
                  <a:gd name="T17" fmla="*/ 298 h 379"/>
                  <a:gd name="T18" fmla="*/ 849 w 1134"/>
                  <a:gd name="T19" fmla="*/ 187 h 379"/>
                  <a:gd name="T20" fmla="*/ 878 w 1134"/>
                  <a:gd name="T21" fmla="*/ 89 h 379"/>
                  <a:gd name="T22" fmla="*/ 1134 w 1134"/>
                  <a:gd name="T23" fmla="*/ 9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379">
                    <a:moveTo>
                      <a:pt x="0" y="13"/>
                    </a:moveTo>
                    <a:cubicBezTo>
                      <a:pt x="107" y="9"/>
                      <a:pt x="183" y="0"/>
                      <a:pt x="285" y="7"/>
                    </a:cubicBezTo>
                    <a:cubicBezTo>
                      <a:pt x="344" y="28"/>
                      <a:pt x="326" y="67"/>
                      <a:pt x="355" y="112"/>
                    </a:cubicBezTo>
                    <a:cubicBezTo>
                      <a:pt x="379" y="150"/>
                      <a:pt x="383" y="194"/>
                      <a:pt x="401" y="234"/>
                    </a:cubicBezTo>
                    <a:cubicBezTo>
                      <a:pt x="416" y="267"/>
                      <a:pt x="439" y="296"/>
                      <a:pt x="459" y="327"/>
                    </a:cubicBezTo>
                    <a:cubicBezTo>
                      <a:pt x="467" y="340"/>
                      <a:pt x="518" y="366"/>
                      <a:pt x="535" y="368"/>
                    </a:cubicBezTo>
                    <a:cubicBezTo>
                      <a:pt x="574" y="373"/>
                      <a:pt x="651" y="379"/>
                      <a:pt x="651" y="379"/>
                    </a:cubicBezTo>
                    <a:cubicBezTo>
                      <a:pt x="701" y="375"/>
                      <a:pt x="734" y="376"/>
                      <a:pt x="774" y="350"/>
                    </a:cubicBezTo>
                    <a:cubicBezTo>
                      <a:pt x="801" y="308"/>
                      <a:pt x="787" y="325"/>
                      <a:pt x="814" y="298"/>
                    </a:cubicBezTo>
                    <a:cubicBezTo>
                      <a:pt x="827" y="261"/>
                      <a:pt x="837" y="224"/>
                      <a:pt x="849" y="187"/>
                    </a:cubicBezTo>
                    <a:cubicBezTo>
                      <a:pt x="854" y="155"/>
                      <a:pt x="843" y="99"/>
                      <a:pt x="878" y="89"/>
                    </a:cubicBezTo>
                    <a:cubicBezTo>
                      <a:pt x="1115" y="94"/>
                      <a:pt x="1029" y="94"/>
                      <a:pt x="1134" y="9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auto">
              <a:xfrm>
                <a:off x="4073" y="1751"/>
                <a:ext cx="331" cy="413"/>
              </a:xfrm>
              <a:custGeom>
                <a:avLst/>
                <a:gdLst>
                  <a:gd name="T0" fmla="*/ 331 w 331"/>
                  <a:gd name="T1" fmla="*/ 413 h 413"/>
                  <a:gd name="T2" fmla="*/ 110 w 331"/>
                  <a:gd name="T3" fmla="*/ 384 h 413"/>
                  <a:gd name="T4" fmla="*/ 40 w 331"/>
                  <a:gd name="T5" fmla="*/ 338 h 413"/>
                  <a:gd name="T6" fmla="*/ 35 w 331"/>
                  <a:gd name="T7" fmla="*/ 262 h 413"/>
                  <a:gd name="T8" fmla="*/ 17 w 331"/>
                  <a:gd name="T9" fmla="*/ 227 h 413"/>
                  <a:gd name="T10" fmla="*/ 0 w 331"/>
                  <a:gd name="T11" fmla="*/ 175 h 413"/>
                  <a:gd name="T12" fmla="*/ 81 w 331"/>
                  <a:gd name="T13" fmla="*/ 76 h 413"/>
                  <a:gd name="T14" fmla="*/ 134 w 331"/>
                  <a:gd name="T15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1" h="413">
                    <a:moveTo>
                      <a:pt x="331" y="413"/>
                    </a:moveTo>
                    <a:cubicBezTo>
                      <a:pt x="260" y="392"/>
                      <a:pt x="183" y="389"/>
                      <a:pt x="110" y="384"/>
                    </a:cubicBezTo>
                    <a:cubicBezTo>
                      <a:pt x="67" y="369"/>
                      <a:pt x="57" y="386"/>
                      <a:pt x="40" y="338"/>
                    </a:cubicBezTo>
                    <a:cubicBezTo>
                      <a:pt x="38" y="313"/>
                      <a:pt x="38" y="287"/>
                      <a:pt x="35" y="262"/>
                    </a:cubicBezTo>
                    <a:cubicBezTo>
                      <a:pt x="33" y="245"/>
                      <a:pt x="25" y="242"/>
                      <a:pt x="17" y="227"/>
                    </a:cubicBezTo>
                    <a:cubicBezTo>
                      <a:pt x="9" y="211"/>
                      <a:pt x="6" y="192"/>
                      <a:pt x="0" y="175"/>
                    </a:cubicBezTo>
                    <a:cubicBezTo>
                      <a:pt x="8" y="152"/>
                      <a:pt x="61" y="96"/>
                      <a:pt x="81" y="76"/>
                    </a:cubicBezTo>
                    <a:cubicBezTo>
                      <a:pt x="90" y="48"/>
                      <a:pt x="107" y="14"/>
                      <a:pt x="13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3206" y="1415"/>
              <a:ext cx="583" cy="618"/>
              <a:chOff x="3206" y="1415"/>
              <a:chExt cx="583" cy="618"/>
            </a:xfrm>
          </p:grpSpPr>
          <p:sp>
            <p:nvSpPr>
              <p:cNvPr id="14344" name="Line 8"/>
              <p:cNvSpPr>
                <a:spLocks noChangeShapeType="1"/>
              </p:cNvSpPr>
              <p:nvPr/>
            </p:nvSpPr>
            <p:spPr bwMode="auto">
              <a:xfrm>
                <a:off x="3276" y="1757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Line 9"/>
              <p:cNvSpPr>
                <a:spLocks noChangeShapeType="1"/>
              </p:cNvSpPr>
              <p:nvPr/>
            </p:nvSpPr>
            <p:spPr bwMode="auto">
              <a:xfrm>
                <a:off x="3278" y="1830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Line 10"/>
              <p:cNvSpPr>
                <a:spLocks noChangeShapeType="1"/>
              </p:cNvSpPr>
              <p:nvPr/>
            </p:nvSpPr>
            <p:spPr bwMode="auto">
              <a:xfrm flipH="1">
                <a:off x="3262" y="1626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 flipH="1">
                <a:off x="3264" y="1699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Text Box 12"/>
              <p:cNvSpPr txBox="1">
                <a:spLocks noChangeArrowheads="1"/>
              </p:cNvSpPr>
              <p:nvPr/>
            </p:nvSpPr>
            <p:spPr bwMode="auto">
              <a:xfrm>
                <a:off x="3206" y="1820"/>
                <a:ext cx="56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a1,a2…</a:t>
                </a:r>
              </a:p>
            </p:txBody>
          </p:sp>
          <p:sp>
            <p:nvSpPr>
              <p:cNvPr id="14349" name="Text Box 13"/>
              <p:cNvSpPr txBox="1">
                <a:spLocks noChangeArrowheads="1"/>
              </p:cNvSpPr>
              <p:nvPr/>
            </p:nvSpPr>
            <p:spPr bwMode="auto">
              <a:xfrm>
                <a:off x="3220" y="1415"/>
                <a:ext cx="56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b1,b2…</a:t>
                </a:r>
              </a:p>
            </p:txBody>
          </p:sp>
        </p:grpSp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4826" y="1500"/>
              <a:ext cx="730" cy="618"/>
              <a:chOff x="3206" y="1415"/>
              <a:chExt cx="730" cy="618"/>
            </a:xfrm>
          </p:grpSpPr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>
                <a:off x="3276" y="1757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17"/>
              <p:cNvSpPr>
                <a:spLocks noChangeShapeType="1"/>
              </p:cNvSpPr>
              <p:nvPr/>
            </p:nvSpPr>
            <p:spPr bwMode="auto">
              <a:xfrm>
                <a:off x="3278" y="1830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18"/>
              <p:cNvSpPr>
                <a:spLocks noChangeShapeType="1"/>
              </p:cNvSpPr>
              <p:nvPr/>
            </p:nvSpPr>
            <p:spPr bwMode="auto">
              <a:xfrm flipH="1">
                <a:off x="3262" y="1626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19"/>
              <p:cNvSpPr>
                <a:spLocks noChangeShapeType="1"/>
              </p:cNvSpPr>
              <p:nvPr/>
            </p:nvSpPr>
            <p:spPr bwMode="auto">
              <a:xfrm flipH="1">
                <a:off x="3264" y="1699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Text Box 20"/>
              <p:cNvSpPr txBox="1">
                <a:spLocks noChangeArrowheads="1"/>
              </p:cNvSpPr>
              <p:nvPr/>
            </p:nvSpPr>
            <p:spPr bwMode="auto">
              <a:xfrm>
                <a:off x="3206" y="1820"/>
                <a:ext cx="71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bn,bn+1…</a:t>
                </a:r>
              </a:p>
            </p:txBody>
          </p:sp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3220" y="1415"/>
                <a:ext cx="71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an,an+1…</a:t>
                </a:r>
              </a:p>
            </p:txBody>
          </p:sp>
        </p:grpSp>
        <p:grpSp>
          <p:nvGrpSpPr>
            <p:cNvPr id="14358" name="Group 22"/>
            <p:cNvGrpSpPr>
              <a:grpSpLocks/>
            </p:cNvGrpSpPr>
            <p:nvPr/>
          </p:nvGrpSpPr>
          <p:grpSpPr bwMode="auto">
            <a:xfrm rot="-1855850">
              <a:off x="4501" y="778"/>
              <a:ext cx="796" cy="618"/>
              <a:chOff x="3182" y="1414"/>
              <a:chExt cx="796" cy="618"/>
            </a:xfrm>
          </p:grpSpPr>
          <p:sp>
            <p:nvSpPr>
              <p:cNvPr id="14359" name="Line 23"/>
              <p:cNvSpPr>
                <a:spLocks noChangeShapeType="1"/>
              </p:cNvSpPr>
              <p:nvPr/>
            </p:nvSpPr>
            <p:spPr bwMode="auto">
              <a:xfrm>
                <a:off x="3276" y="1757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24"/>
              <p:cNvSpPr>
                <a:spLocks noChangeShapeType="1"/>
              </p:cNvSpPr>
              <p:nvPr/>
            </p:nvSpPr>
            <p:spPr bwMode="auto">
              <a:xfrm>
                <a:off x="3278" y="1830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25"/>
              <p:cNvSpPr>
                <a:spLocks noChangeShapeType="1"/>
              </p:cNvSpPr>
              <p:nvPr/>
            </p:nvSpPr>
            <p:spPr bwMode="auto">
              <a:xfrm flipH="1">
                <a:off x="3262" y="1626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26"/>
              <p:cNvSpPr>
                <a:spLocks noChangeShapeType="1"/>
              </p:cNvSpPr>
              <p:nvPr/>
            </p:nvSpPr>
            <p:spPr bwMode="auto">
              <a:xfrm flipH="1">
                <a:off x="3264" y="1699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Text Box 27"/>
              <p:cNvSpPr txBox="1">
                <a:spLocks noChangeArrowheads="1"/>
              </p:cNvSpPr>
              <p:nvPr/>
            </p:nvSpPr>
            <p:spPr bwMode="auto">
              <a:xfrm>
                <a:off x="3182" y="1819"/>
                <a:ext cx="78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bm,bm+1…</a:t>
                </a:r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/>
            </p:nvSpPr>
            <p:spPr bwMode="auto">
              <a:xfrm>
                <a:off x="3189" y="1414"/>
                <a:ext cx="78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am,am+1…</a:t>
                </a:r>
              </a:p>
            </p:txBody>
          </p:sp>
        </p:grpSp>
      </p:grp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070321" y="3986330"/>
            <a:ext cx="27751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dirty="0">
                <a:solidFill>
                  <a:srgbClr val="000090"/>
                </a:solidFill>
              </a:rPr>
              <a:t>a: input wave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90"/>
                </a:solidFill>
              </a:rPr>
              <a:t>b: reflected wave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90"/>
                </a:solidFill>
              </a:rPr>
              <a:t>[b]=[S][a]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90"/>
                </a:solidFill>
              </a:rPr>
              <a:t>S: scattering matrix</a:t>
            </a:r>
          </a:p>
        </p:txBody>
      </p:sp>
      <p:graphicFrame>
        <p:nvGraphicFramePr>
          <p:cNvPr id="1436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03588"/>
              </p:ext>
            </p:extLst>
          </p:nvPr>
        </p:nvGraphicFramePr>
        <p:xfrm>
          <a:off x="1944949" y="5654722"/>
          <a:ext cx="10715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215900" progId="Equation.3">
                  <p:embed/>
                </p:oleObj>
              </mc:Choice>
              <mc:Fallback>
                <p:oleObj name="Equation" r:id="rId2" imgW="469900" imgH="215900" progId="Equation.3">
                  <p:embed/>
                  <p:pic>
                    <p:nvPicPr>
                      <p:cNvPr id="1436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949" y="5654722"/>
                        <a:ext cx="1071562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652922" y="4632660"/>
            <a:ext cx="40593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Port: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 reference point on a waveguide. Properties set to simulate infinite long waveguide</a:t>
            </a:r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7389057" y="3354006"/>
            <a:ext cx="31852" cy="108824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65588"/>
              </p:ext>
            </p:extLst>
          </p:nvPr>
        </p:nvGraphicFramePr>
        <p:xfrm>
          <a:off x="1107653" y="1582450"/>
          <a:ext cx="3800215" cy="117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900" imgH="762000" progId="Equation.3">
                  <p:embed/>
                </p:oleObj>
              </mc:Choice>
              <mc:Fallback>
                <p:oleObj name="Equation" r:id="rId4" imgW="2501900" imgH="762000" progId="Equation.3">
                  <p:embed/>
                  <p:pic>
                    <p:nvPicPr>
                      <p:cNvPr id="3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653" y="1582450"/>
                        <a:ext cx="3800215" cy="1174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04439" y="1102229"/>
            <a:ext cx="322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S-Parameter Equation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771300"/>
              </p:ext>
            </p:extLst>
          </p:nvPr>
        </p:nvGraphicFramePr>
        <p:xfrm>
          <a:off x="1128443" y="3058761"/>
          <a:ext cx="2473817" cy="77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700" imgH="558800" progId="Equation.3">
                  <p:embed/>
                </p:oleObj>
              </mc:Choice>
              <mc:Fallback>
                <p:oleObj name="Equation" r:id="rId6" imgW="1790700" imgH="5588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8443" y="3058761"/>
                        <a:ext cx="2473817" cy="771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C374-C531-C743-A1D6-4D7249C9D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51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step2-Mesh-window.jou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" y="1140902"/>
            <a:ext cx="12130087" cy="46884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reset</a:t>
            </a:r>
          </a:p>
          <a:p>
            <a:pPr>
              <a:buNone/>
            </a:pPr>
            <a:r>
              <a:rPr lang="en-US" sz="1800" dirty="0"/>
              <a:t>import </a:t>
            </a:r>
            <a:r>
              <a:rPr lang="en-US" sz="1800" dirty="0" err="1"/>
              <a:t>acis</a:t>
            </a:r>
            <a:r>
              <a:rPr lang="en-US" sz="1800" dirty="0"/>
              <a:t> "</a:t>
            </a:r>
            <a:r>
              <a:rPr lang="en-US" sz="1800" dirty="0" err="1"/>
              <a:t>window.sat</a:t>
            </a:r>
            <a:r>
              <a:rPr lang="en-US" sz="1800" dirty="0"/>
              <a:t>”</a:t>
            </a:r>
          </a:p>
          <a:p>
            <a:pPr>
              <a:buNone/>
            </a:pPr>
            <a:r>
              <a:rPr lang="en-US" sz="1800" dirty="0"/>
              <a:t>volume all scheme </a:t>
            </a:r>
            <a:r>
              <a:rPr lang="en-US" sz="1800" dirty="0" err="1"/>
              <a:t>tetmesh</a:t>
            </a:r>
            <a:r>
              <a:rPr lang="en-US" sz="1800" dirty="0"/>
              <a:t>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merge tolerance 0.0001</a:t>
            </a:r>
          </a:p>
          <a:p>
            <a:pPr>
              <a:buNone/>
            </a:pPr>
            <a:r>
              <a:rPr lang="en-US" sz="1800" dirty="0"/>
              <a:t>imprint body all</a:t>
            </a:r>
          </a:p>
          <a:p>
            <a:pPr>
              <a:buNone/>
            </a:pPr>
            <a:r>
              <a:rPr lang="en-US" sz="1800" dirty="0"/>
              <a:t>merge body all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volume 1 3 sizing function type skeleton scale 5 </a:t>
            </a:r>
            <a:r>
              <a:rPr lang="en-US" sz="1800" dirty="0" err="1"/>
              <a:t>time_accuracy_level</a:t>
            </a:r>
            <a:r>
              <a:rPr lang="en-US" sz="1800" dirty="0"/>
              <a:t> 2 </a:t>
            </a:r>
            <a:r>
              <a:rPr lang="en-US" sz="1800" dirty="0" err="1"/>
              <a:t>min_size</a:t>
            </a:r>
            <a:r>
              <a:rPr lang="en-US" sz="1800" dirty="0"/>
              <a:t> auto </a:t>
            </a:r>
            <a:r>
              <a:rPr lang="en-US" sz="1800" dirty="0" err="1"/>
              <a:t>max_size</a:t>
            </a:r>
            <a:r>
              <a:rPr lang="en-US" sz="1800" dirty="0"/>
              <a:t> 6 </a:t>
            </a:r>
            <a:r>
              <a:rPr lang="en-US" sz="1800" dirty="0" err="1"/>
              <a:t>max_gradient</a:t>
            </a:r>
            <a:r>
              <a:rPr lang="en-US" sz="1800" dirty="0"/>
              <a:t> 1.2</a:t>
            </a:r>
          </a:p>
          <a:p>
            <a:pPr>
              <a:buNone/>
            </a:pPr>
            <a:r>
              <a:rPr lang="en-US" sz="1800" dirty="0"/>
              <a:t>volume 2   sizing function type skeleton scale 3 </a:t>
            </a:r>
            <a:r>
              <a:rPr lang="en-US" sz="1800" dirty="0" err="1"/>
              <a:t>time_accuracy_level</a:t>
            </a:r>
            <a:r>
              <a:rPr lang="en-US" sz="1800" dirty="0"/>
              <a:t> 2 </a:t>
            </a:r>
            <a:r>
              <a:rPr lang="en-US" sz="1800" dirty="0" err="1"/>
              <a:t>min_size</a:t>
            </a:r>
            <a:r>
              <a:rPr lang="en-US" sz="1800" dirty="0"/>
              <a:t> 1.5 </a:t>
            </a:r>
            <a:r>
              <a:rPr lang="en-US" sz="1800" dirty="0" err="1"/>
              <a:t>max_size</a:t>
            </a:r>
            <a:r>
              <a:rPr lang="en-US" sz="1800" dirty="0"/>
              <a:t> 3 </a:t>
            </a:r>
            <a:r>
              <a:rPr lang="en-US" sz="1800" dirty="0" err="1"/>
              <a:t>max_gradient</a:t>
            </a:r>
            <a:r>
              <a:rPr lang="en-US" sz="1800" dirty="0"/>
              <a:t> 1.2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group '</a:t>
            </a:r>
            <a:r>
              <a:rPr lang="en-US" sz="1800" dirty="0" err="1"/>
              <a:t>ms</a:t>
            </a:r>
            <a:r>
              <a:rPr lang="en-US" sz="1800" dirty="0"/>
              <a:t>’ add surface </a:t>
            </a:r>
            <a:r>
              <a:rPr lang="en-US" sz="1800" dirty="0" err="1"/>
              <a:t>Is_merged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ms expand size 2</a:t>
            </a:r>
          </a:p>
          <a:p>
            <a:pPr>
              <a:buNone/>
            </a:pPr>
            <a:r>
              <a:rPr lang="en-US" sz="1800" dirty="0"/>
              <a:t>ms expand interval hard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43D82-6C85-5A4A-96B9-EF652A7BF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0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step2-Mesh-window.jou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0" y="1007533"/>
            <a:ext cx="11301413" cy="5427134"/>
          </a:xfrm>
        </p:spPr>
        <p:txBody>
          <a:bodyPr numCol="2"/>
          <a:lstStyle/>
          <a:p>
            <a:pPr>
              <a:buNone/>
            </a:pPr>
            <a:r>
              <a:rPr lang="en-US" sz="1800" dirty="0"/>
              <a:t>mesh volume all</a:t>
            </a:r>
          </a:p>
          <a:p>
            <a:pPr>
              <a:buNone/>
            </a:pPr>
            <a:r>
              <a:rPr lang="en-US" sz="1800" dirty="0"/>
              <a:t>smooth </a:t>
            </a:r>
            <a:r>
              <a:rPr lang="en-US" sz="1800" dirty="0" err="1"/>
              <a:t>vol</a:t>
            </a:r>
            <a:r>
              <a:rPr lang="en-US" sz="1800" dirty="0"/>
              <a:t> all</a:t>
            </a:r>
          </a:p>
          <a:p>
            <a:pPr>
              <a:buNone/>
            </a:pPr>
            <a:r>
              <a:rPr lang="en-US" sz="1800" dirty="0"/>
              <a:t>smooth surface all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group "port7" add surface 16</a:t>
            </a:r>
          </a:p>
          <a:p>
            <a:pPr>
              <a:buNone/>
            </a:pPr>
            <a:r>
              <a:rPr lang="en-US" sz="1800" dirty="0"/>
              <a:t>group "port8" add surface 2</a:t>
            </a:r>
          </a:p>
          <a:p>
            <a:pPr>
              <a:buNone/>
            </a:pPr>
            <a:r>
              <a:rPr lang="en-US" sz="1800" dirty="0"/>
              <a:t>group "sym1"  add surface 5 11 17</a:t>
            </a:r>
          </a:p>
          <a:p>
            <a:pPr>
              <a:buNone/>
            </a:pPr>
            <a:r>
              <a:rPr lang="en-US" sz="1800" dirty="0"/>
              <a:t>group "sym2"  add surface 1 9 14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group "ss6" add surface all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ss6 subtract ms     from ss6</a:t>
            </a:r>
          </a:p>
          <a:p>
            <a:pPr>
              <a:buNone/>
            </a:pPr>
            <a:r>
              <a:rPr lang="en-US" sz="1800" dirty="0"/>
              <a:t>ss6 subtract sym1   from ss6</a:t>
            </a:r>
          </a:p>
          <a:p>
            <a:pPr>
              <a:buNone/>
            </a:pPr>
            <a:r>
              <a:rPr lang="en-US" sz="1800" dirty="0"/>
              <a:t>ss6 subtract sym2   from ss6</a:t>
            </a:r>
          </a:p>
          <a:p>
            <a:pPr>
              <a:buNone/>
            </a:pPr>
            <a:r>
              <a:rPr lang="en-US" sz="1800" dirty="0"/>
              <a:t>ss6 subtract port7  from ss6</a:t>
            </a:r>
          </a:p>
          <a:p>
            <a:pPr>
              <a:buNone/>
            </a:pPr>
            <a:r>
              <a:rPr lang="en-US" sz="1800" dirty="0"/>
              <a:t>ss6 subtract port8  from ss6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1 surface in sym1</a:t>
            </a:r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2 surface in sym2</a:t>
            </a:r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7 surface in port7</a:t>
            </a:r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8 surface in port8</a:t>
            </a:r>
          </a:p>
          <a:p>
            <a:pPr>
              <a:buNone/>
            </a:pPr>
            <a:r>
              <a:rPr lang="en-US" sz="1800" dirty="0" err="1"/>
              <a:t>sideset</a:t>
            </a:r>
            <a:r>
              <a:rPr lang="en-US" sz="1800" dirty="0"/>
              <a:t> 6 surface in ss6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block 1 </a:t>
            </a:r>
            <a:r>
              <a:rPr lang="en-US" sz="1800" dirty="0" err="1"/>
              <a:t>vol</a:t>
            </a:r>
            <a:r>
              <a:rPr lang="en-US" sz="1800" dirty="0"/>
              <a:t> 1 3</a:t>
            </a:r>
          </a:p>
          <a:p>
            <a:pPr>
              <a:buNone/>
            </a:pPr>
            <a:r>
              <a:rPr lang="en-US" sz="1800" dirty="0"/>
              <a:t>block 2 </a:t>
            </a:r>
            <a:r>
              <a:rPr lang="en-US" sz="1800" dirty="0" err="1"/>
              <a:t>vol</a:t>
            </a:r>
            <a:r>
              <a:rPr lang="en-US" sz="1800" dirty="0"/>
              <a:t> 2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block all element type tetra10</a:t>
            </a:r>
          </a:p>
          <a:p>
            <a:pPr>
              <a:buNone/>
            </a:pPr>
            <a:r>
              <a:rPr lang="en-US" sz="1800" dirty="0"/>
              <a:t>transform mesh output scale 0.001</a:t>
            </a:r>
          </a:p>
          <a:p>
            <a:pPr>
              <a:buNone/>
            </a:pPr>
            <a:r>
              <a:rPr lang="en-US" sz="1800" dirty="0"/>
              <a:t> </a:t>
            </a:r>
          </a:p>
          <a:p>
            <a:pPr>
              <a:buNone/>
            </a:pPr>
            <a:r>
              <a:rPr lang="en-US" sz="1800" dirty="0"/>
              <a:t>export genesis "window.gen" overwrite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EFADC-2337-074E-8F63-EFD98272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73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 window.s3p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975438"/>
            <a:ext cx="11365706" cy="5435994"/>
          </a:xfrm>
        </p:spPr>
        <p:txBody>
          <a:bodyPr numCol="2"/>
          <a:lstStyle/>
          <a:p>
            <a:pPr>
              <a:buNone/>
            </a:pPr>
            <a:r>
              <a:rPr lang="en-US" sz="1800" dirty="0" err="1"/>
              <a:t>ModelInfo</a:t>
            </a:r>
            <a:r>
              <a:rPr lang="en-US" sz="1800" dirty="0"/>
              <a:t>: {</a:t>
            </a:r>
          </a:p>
          <a:p>
            <a:pPr>
              <a:buNone/>
            </a:pPr>
            <a:r>
              <a:rPr lang="en-US" sz="1800" dirty="0"/>
              <a:t>  File: ./</a:t>
            </a:r>
            <a:r>
              <a:rPr lang="en-US" sz="1800" dirty="0" err="1"/>
              <a:t>window.ncdf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  </a:t>
            </a:r>
            <a:r>
              <a:rPr lang="en-US" sz="1800" dirty="0" err="1"/>
              <a:t>BoundaryCondition</a:t>
            </a:r>
            <a:r>
              <a:rPr lang="en-US" sz="1800" dirty="0"/>
              <a:t>: {</a:t>
            </a:r>
          </a:p>
          <a:p>
            <a:pPr>
              <a:buNone/>
            </a:pPr>
            <a:r>
              <a:rPr lang="en-US" sz="1800" dirty="0"/>
              <a:t>    Magnetic: 1</a:t>
            </a:r>
          </a:p>
          <a:p>
            <a:pPr>
              <a:buNone/>
            </a:pPr>
            <a:r>
              <a:rPr lang="en-US" sz="1800" dirty="0"/>
              <a:t>    Electric: 2</a:t>
            </a:r>
          </a:p>
          <a:p>
            <a:pPr>
              <a:buNone/>
            </a:pPr>
            <a:r>
              <a:rPr lang="en-US" sz="1800" dirty="0"/>
              <a:t>    Exterior: 6</a:t>
            </a:r>
          </a:p>
          <a:p>
            <a:pPr>
              <a:buNone/>
            </a:pPr>
            <a:r>
              <a:rPr lang="en-US" sz="1800" dirty="0"/>
              <a:t>    Waveguide: 7, 8</a:t>
            </a:r>
          </a:p>
          <a:p>
            <a:pPr>
              <a:buNone/>
            </a:pPr>
            <a:r>
              <a:rPr lang="en-US" sz="1800" dirty="0"/>
              <a:t>  }</a:t>
            </a:r>
          </a:p>
          <a:p>
            <a:pPr>
              <a:buNone/>
            </a:pPr>
            <a:r>
              <a:rPr lang="en-US" sz="1800" dirty="0"/>
              <a:t>  Material : {</a:t>
            </a:r>
          </a:p>
          <a:p>
            <a:pPr>
              <a:buNone/>
            </a:pPr>
            <a:r>
              <a:rPr lang="en-US" sz="1800" dirty="0"/>
              <a:t>    Attribute: 1</a:t>
            </a:r>
          </a:p>
          <a:p>
            <a:pPr>
              <a:buNone/>
            </a:pPr>
            <a:r>
              <a:rPr lang="en-US" sz="1800" dirty="0"/>
              <a:t>    Epsilon:   1.0</a:t>
            </a:r>
          </a:p>
          <a:p>
            <a:pPr>
              <a:buNone/>
            </a:pPr>
            <a:r>
              <a:rPr lang="en-US" sz="1800" dirty="0"/>
              <a:t>    Mu:        1.0</a:t>
            </a:r>
          </a:p>
          <a:p>
            <a:pPr>
              <a:buNone/>
            </a:pPr>
            <a:r>
              <a:rPr lang="en-US" sz="1800" dirty="0"/>
              <a:t>  }</a:t>
            </a:r>
          </a:p>
          <a:p>
            <a:pPr>
              <a:buNone/>
            </a:pPr>
            <a:r>
              <a:rPr lang="en-US" sz="1800" dirty="0"/>
              <a:t>  Material : {</a:t>
            </a:r>
          </a:p>
          <a:p>
            <a:pPr>
              <a:buNone/>
            </a:pPr>
            <a:r>
              <a:rPr lang="en-US" sz="1800" dirty="0"/>
              <a:t>    Attribute: 2</a:t>
            </a:r>
          </a:p>
          <a:p>
            <a:pPr>
              <a:buNone/>
            </a:pPr>
            <a:r>
              <a:rPr lang="en-US" sz="1800" dirty="0"/>
              <a:t>    Epsilon:   9.37</a:t>
            </a:r>
          </a:p>
          <a:p>
            <a:pPr>
              <a:buNone/>
            </a:pPr>
            <a:r>
              <a:rPr lang="en-US" sz="1800" dirty="0"/>
              <a:t>    Mu:          1.0</a:t>
            </a:r>
          </a:p>
          <a:p>
            <a:pPr>
              <a:buNone/>
            </a:pPr>
            <a:r>
              <a:rPr lang="en-US" sz="1800" dirty="0"/>
              <a:t>  }</a:t>
            </a:r>
          </a:p>
          <a:p>
            <a:pPr>
              <a:buNone/>
            </a:pPr>
            <a:r>
              <a:rPr lang="en-US" sz="1800" dirty="0" err="1"/>
              <a:t>SurfaceMaterial</a:t>
            </a:r>
            <a:r>
              <a:rPr lang="en-US" sz="1800" dirty="0"/>
              <a:t>: {</a:t>
            </a:r>
          </a:p>
          <a:p>
            <a:pPr>
              <a:buNone/>
            </a:pPr>
            <a:r>
              <a:rPr lang="en-US" sz="1800" dirty="0"/>
              <a:t>    </a:t>
            </a:r>
            <a:r>
              <a:rPr lang="en-US" sz="1800" dirty="0" err="1"/>
              <a:t>ReferenceNumber</a:t>
            </a:r>
            <a:r>
              <a:rPr lang="en-US" sz="1800" dirty="0"/>
              <a:t>: 6</a:t>
            </a:r>
          </a:p>
          <a:p>
            <a:pPr>
              <a:buNone/>
            </a:pPr>
            <a:r>
              <a:rPr lang="en-US" sz="1800" dirty="0"/>
              <a:t>    Sigma: 5.8e7</a:t>
            </a:r>
          </a:p>
          <a:p>
            <a:pPr>
              <a:buNone/>
            </a:pPr>
            <a:r>
              <a:rPr lang="en-US" sz="1800" dirty="0"/>
              <a:t>  }</a:t>
            </a:r>
          </a:p>
          <a:p>
            <a:pPr>
              <a:buNone/>
            </a:pPr>
            <a:r>
              <a:rPr lang="en-US" sz="1800" dirty="0"/>
              <a:t>}</a:t>
            </a:r>
          </a:p>
          <a:p>
            <a:pPr>
              <a:buNone/>
            </a:pPr>
            <a:r>
              <a:rPr lang="en-US" sz="1800" dirty="0" err="1"/>
              <a:t>FiniteElement</a:t>
            </a:r>
            <a:r>
              <a:rPr lang="en-US" sz="1800" dirty="0"/>
              <a:t>: {</a:t>
            </a:r>
          </a:p>
          <a:p>
            <a:pPr>
              <a:buNone/>
            </a:pPr>
            <a:r>
              <a:rPr lang="en-US" sz="1800" dirty="0"/>
              <a:t>  Order: 2</a:t>
            </a:r>
          </a:p>
          <a:p>
            <a:pPr>
              <a:buNone/>
            </a:pPr>
            <a:r>
              <a:rPr lang="en-US" sz="1800" dirty="0"/>
              <a:t>  </a:t>
            </a:r>
            <a:r>
              <a:rPr lang="en-US" sz="1800" dirty="0" err="1"/>
              <a:t>CurvedSurfaces</a:t>
            </a:r>
            <a:r>
              <a:rPr lang="en-US" sz="1800" dirty="0"/>
              <a:t>: on</a:t>
            </a:r>
          </a:p>
          <a:p>
            <a:pPr>
              <a:buNone/>
            </a:pPr>
            <a:r>
              <a:rPr lang="en-US" sz="1800" dirty="0"/>
              <a:t>}</a:t>
            </a:r>
          </a:p>
          <a:p>
            <a:pPr>
              <a:buNone/>
            </a:pPr>
            <a:r>
              <a:rPr lang="en-US" sz="1800" dirty="0" err="1"/>
              <a:t>FrequencyScan</a:t>
            </a:r>
            <a:r>
              <a:rPr lang="en-US" sz="1800" dirty="0"/>
              <a:t>: {</a:t>
            </a:r>
          </a:p>
          <a:p>
            <a:pPr>
              <a:buNone/>
            </a:pPr>
            <a:r>
              <a:rPr lang="en-US" sz="1800" dirty="0"/>
              <a:t>  Start: 2.356e9</a:t>
            </a:r>
          </a:p>
          <a:p>
            <a:pPr>
              <a:buNone/>
            </a:pPr>
            <a:r>
              <a:rPr lang="en-US" sz="1800" dirty="0"/>
              <a:t>  End:   3.856e9</a:t>
            </a:r>
          </a:p>
          <a:p>
            <a:pPr>
              <a:buNone/>
            </a:pPr>
            <a:r>
              <a:rPr lang="en-US" sz="1800" dirty="0"/>
              <a:t>  Interval: 0.1e+9</a:t>
            </a:r>
          </a:p>
          <a:p>
            <a:pPr>
              <a:buNone/>
            </a:pPr>
            <a:r>
              <a:rPr lang="en-US" sz="1800" dirty="0"/>
              <a:t>}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3B91D-DD12-DB48-AE9B-4CF1AE927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13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 run &amp; </a:t>
            </a:r>
            <a:r>
              <a:rPr lang="en-US" dirty="0" err="1"/>
              <a:t>postprocess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219201"/>
            <a:ext cx="11239500" cy="4906963"/>
          </a:xfrm>
        </p:spPr>
        <p:txBody>
          <a:bodyPr/>
          <a:lstStyle/>
          <a:p>
            <a:pPr>
              <a:buClrTx/>
            </a:pPr>
            <a:r>
              <a:rPr lang="en-US" dirty="0"/>
              <a:t>Run s3p: input file “window.s3p”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Plot S11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Use “</a:t>
            </a:r>
            <a:r>
              <a:rPr lang="en-US" dirty="0" err="1"/>
              <a:t>acdtool</a:t>
            </a:r>
            <a:r>
              <a:rPr lang="en-US" dirty="0"/>
              <a:t> </a:t>
            </a:r>
            <a:r>
              <a:rPr lang="en-US" dirty="0" err="1"/>
              <a:t>postprocess</a:t>
            </a:r>
            <a:r>
              <a:rPr lang="en-US" dirty="0"/>
              <a:t> </a:t>
            </a:r>
            <a:r>
              <a:rPr lang="en-US" dirty="0" err="1"/>
              <a:t>rf</a:t>
            </a:r>
            <a:r>
              <a:rPr lang="en-US" dirty="0"/>
              <a:t>” to print out field along (</a:t>
            </a:r>
            <a:r>
              <a:rPr lang="en-US" dirty="0" err="1"/>
              <a:t>x</a:t>
            </a:r>
            <a:r>
              <a:rPr lang="en-US" dirty="0"/>
              <a:t>=0, </a:t>
            </a:r>
            <a:r>
              <a:rPr lang="en-US" dirty="0" err="1"/>
              <a:t>y</a:t>
            </a:r>
            <a:r>
              <a:rPr lang="en-US" dirty="0"/>
              <a:t>=0) and plot using other software, e.g. </a:t>
            </a:r>
            <a:r>
              <a:rPr lang="en-US" dirty="0" err="1"/>
              <a:t>exel</a:t>
            </a:r>
            <a:r>
              <a:rPr lang="en-US" dirty="0"/>
              <a:t> or </a:t>
            </a:r>
            <a:r>
              <a:rPr lang="en-US" dirty="0" err="1"/>
              <a:t>gnuplot</a:t>
            </a:r>
            <a:r>
              <a:rPr lang="en-US" dirty="0"/>
              <a:t>. 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Visualize using </a:t>
            </a:r>
            <a:r>
              <a:rPr lang="en-US" dirty="0" err="1"/>
              <a:t>Paraview</a:t>
            </a:r>
            <a:endParaRPr lang="en-US" dirty="0"/>
          </a:p>
          <a:p>
            <a:pPr lvl="1"/>
            <a:r>
              <a:rPr lang="en-US" dirty="0"/>
              <a:t>Field contour plot</a:t>
            </a:r>
          </a:p>
          <a:p>
            <a:pPr lvl="1"/>
            <a:r>
              <a:rPr lang="en-US" dirty="0"/>
              <a:t>Arrow plot</a:t>
            </a:r>
          </a:p>
          <a:p>
            <a:pPr lvl="1"/>
            <a:r>
              <a:rPr lang="en-US" dirty="0"/>
              <a:t>Electric field along (</a:t>
            </a:r>
            <a:r>
              <a:rPr lang="en-US" dirty="0" err="1"/>
              <a:t>x</a:t>
            </a:r>
            <a:r>
              <a:rPr lang="en-US" dirty="0"/>
              <a:t>=0, </a:t>
            </a:r>
            <a:r>
              <a:rPr lang="en-US" dirty="0" err="1"/>
              <a:t>y</a:t>
            </a:r>
            <a:r>
              <a:rPr lang="en-US" dirty="0"/>
              <a:t>=0) </a:t>
            </a:r>
          </a:p>
          <a:p>
            <a:pPr>
              <a:buClrTx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43558-B72E-EB41-AEA4-2DFCB6973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26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8" y="57151"/>
            <a:ext cx="10972800" cy="792163"/>
          </a:xfrm>
        </p:spPr>
        <p:txBody>
          <a:bodyPr/>
          <a:lstStyle/>
          <a:p>
            <a:r>
              <a:rPr lang="en-US" dirty="0"/>
              <a:t>S3P – Window: result – S11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136" y="1777205"/>
            <a:ext cx="5476625" cy="400728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33463"/>
            <a:ext cx="8229600" cy="559593"/>
          </a:xfrm>
        </p:spPr>
        <p:txBody>
          <a:bodyPr/>
          <a:lstStyle/>
          <a:p>
            <a:r>
              <a:rPr lang="en-US" dirty="0"/>
              <a:t>S11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47DA2-97F1-ED48-8E5B-76FF27349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03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 </a:t>
            </a:r>
            <a:r>
              <a:rPr lang="en-US" dirty="0" err="1"/>
              <a:t>window.rfpost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4" y="1067004"/>
            <a:ext cx="11430000" cy="5304875"/>
          </a:xfrm>
        </p:spPr>
        <p:txBody>
          <a:bodyPr numCol="2"/>
          <a:lstStyle/>
          <a:p>
            <a:pPr>
              <a:buNone/>
            </a:pPr>
            <a:r>
              <a:rPr lang="en-US" sz="1300" dirty="0" err="1"/>
              <a:t>RFField</a:t>
            </a:r>
            <a:endParaRPr lang="en-US" sz="1300" dirty="0"/>
          </a:p>
          <a:p>
            <a:pPr>
              <a:buNone/>
            </a:pPr>
            <a:r>
              <a:rPr lang="en-US" sz="1300" dirty="0"/>
              <a:t>{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ResultDir</a:t>
            </a:r>
            <a:r>
              <a:rPr lang="en-US" sz="1300" dirty="0"/>
              <a:t>   = </a:t>
            </a:r>
            <a:r>
              <a:rPr lang="en-US" sz="1300" dirty="0" err="1"/>
              <a:t>jobdir</a:t>
            </a:r>
            <a:r>
              <a:rPr lang="en-US" sz="1300" dirty="0"/>
              <a:t>  // </a:t>
            </a:r>
            <a:r>
              <a:rPr lang="en-US" sz="1300" dirty="0" err="1"/>
              <a:t>Jobname</a:t>
            </a:r>
            <a:endParaRPr lang="en-US" sz="1300" dirty="0"/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>
                <a:solidFill>
                  <a:srgbClr val="FF0000"/>
                </a:solidFill>
              </a:rPr>
              <a:t>FreqScanID</a:t>
            </a:r>
            <a:r>
              <a:rPr lang="en-US" sz="1300" dirty="0">
                <a:solidFill>
                  <a:srgbClr val="FF0000"/>
                </a:solidFill>
              </a:rPr>
              <a:t>  =      2  </a:t>
            </a:r>
            <a:r>
              <a:rPr lang="en-US" sz="1300" dirty="0"/>
              <a:t>// For S3P only: frequency scan index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ModeID</a:t>
            </a:r>
            <a:r>
              <a:rPr lang="en-US" sz="1300" dirty="0"/>
              <a:t>      =      0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xsymmetry</a:t>
            </a:r>
            <a:r>
              <a:rPr lang="en-US" sz="1300" dirty="0"/>
              <a:t>   =      magnetic   // [none, electric, magnetic]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ysymmetry</a:t>
            </a:r>
            <a:r>
              <a:rPr lang="en-US" sz="1300" dirty="0"/>
              <a:t>   =      magnetic   // [none, electric, magnetic]</a:t>
            </a:r>
          </a:p>
          <a:p>
            <a:pPr>
              <a:buNone/>
            </a:pPr>
            <a:r>
              <a:rPr lang="en-US" sz="1300" dirty="0"/>
              <a:t>   gradient    =  -1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cavityBeta</a:t>
            </a:r>
            <a:r>
              <a:rPr lang="en-US" sz="1300" dirty="0"/>
              <a:t>  =      1.00000     //for R/Q, V integral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reversePowerFlow</a:t>
            </a:r>
            <a:r>
              <a:rPr lang="en-US" sz="1300" dirty="0"/>
              <a:t>=      0   // [1=charging 0=decaying]</a:t>
            </a:r>
          </a:p>
          <a:p>
            <a:pPr>
              <a:buNone/>
            </a:pPr>
            <a:r>
              <a:rPr lang="en-US" sz="1300" dirty="0"/>
              <a:t>   x0          =      0.00000</a:t>
            </a:r>
          </a:p>
          <a:p>
            <a:pPr>
              <a:buNone/>
            </a:pPr>
            <a:r>
              <a:rPr lang="en-US" sz="1300" dirty="0"/>
              <a:t>   y0          =      0.00000</a:t>
            </a:r>
          </a:p>
          <a:p>
            <a:pPr>
              <a:buNone/>
            </a:pPr>
            <a:r>
              <a:rPr lang="en-US" sz="1300" dirty="0"/>
              <a:t>   gz1         =     -0.03500</a:t>
            </a:r>
          </a:p>
          <a:p>
            <a:pPr>
              <a:buNone/>
            </a:pPr>
            <a:r>
              <a:rPr lang="en-US" sz="1300" dirty="0"/>
              <a:t>   gz2         =      0.03500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npoint</a:t>
            </a:r>
            <a:r>
              <a:rPr lang="en-US" sz="1300" dirty="0"/>
              <a:t>      =    300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fmnx</a:t>
            </a:r>
            <a:r>
              <a:rPr lang="en-US" sz="1300" dirty="0"/>
              <a:t>        =     10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fmny</a:t>
            </a:r>
            <a:r>
              <a:rPr lang="en-US" sz="1300" dirty="0"/>
              <a:t>        =     10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fmnz</a:t>
            </a:r>
            <a:r>
              <a:rPr lang="en-US" sz="1300" dirty="0"/>
              <a:t>        =     50</a:t>
            </a:r>
          </a:p>
          <a:p>
            <a:pPr>
              <a:buNone/>
            </a:pPr>
            <a:r>
              <a:rPr lang="en-US" sz="1300" dirty="0"/>
              <a:t>}</a:t>
            </a:r>
          </a:p>
          <a:p>
            <a:pPr>
              <a:buNone/>
            </a:pPr>
            <a:r>
              <a:rPr lang="en-US" sz="1300" dirty="0" err="1"/>
              <a:t>ALLFieldOnLine</a:t>
            </a:r>
            <a:endParaRPr lang="en-US" sz="1300" dirty="0"/>
          </a:p>
          <a:p>
            <a:pPr>
              <a:buNone/>
            </a:pPr>
            <a:r>
              <a:rPr lang="en-US" sz="1300" dirty="0"/>
              <a:t>{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ionoff</a:t>
            </a:r>
            <a:r>
              <a:rPr lang="en-US" sz="1300" dirty="0"/>
              <a:t>      =      1</a:t>
            </a:r>
          </a:p>
          <a:p>
            <a:pPr>
              <a:buNone/>
            </a:pPr>
            <a:r>
              <a:rPr lang="en-US" sz="1300" dirty="0"/>
              <a:t>   modeID1     =     -1</a:t>
            </a:r>
          </a:p>
          <a:p>
            <a:pPr>
              <a:buNone/>
            </a:pPr>
            <a:r>
              <a:rPr lang="en-US" sz="1300" dirty="0"/>
              <a:t>   modeID2     =     -1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npoint</a:t>
            </a:r>
            <a:r>
              <a:rPr lang="en-US" sz="1300" dirty="0"/>
              <a:t>      =    300</a:t>
            </a:r>
          </a:p>
          <a:p>
            <a:pPr>
              <a:buNone/>
            </a:pPr>
            <a:r>
              <a:rPr lang="en-US" sz="1300" dirty="0"/>
              <a:t>   filename    = field1</a:t>
            </a:r>
          </a:p>
          <a:p>
            <a:pPr>
              <a:buNone/>
            </a:pPr>
            <a:r>
              <a:rPr lang="en-US" sz="1300" dirty="0"/>
              <a:t>   </a:t>
            </a:r>
            <a:r>
              <a:rPr lang="en-US" sz="1300" dirty="0" err="1"/>
              <a:t>rfphase</a:t>
            </a:r>
            <a:r>
              <a:rPr lang="en-US" sz="1300" dirty="0"/>
              <a:t>     =      0.00000</a:t>
            </a:r>
          </a:p>
          <a:p>
            <a:pPr>
              <a:buNone/>
            </a:pPr>
            <a:r>
              <a:rPr lang="en-US" sz="1300" dirty="0"/>
              <a:t>   x1          =      0.00000</a:t>
            </a:r>
          </a:p>
          <a:p>
            <a:pPr>
              <a:buNone/>
            </a:pPr>
            <a:r>
              <a:rPr lang="en-US" sz="1300" dirty="0"/>
              <a:t>   x2          =      0.00000</a:t>
            </a:r>
          </a:p>
          <a:p>
            <a:pPr>
              <a:buNone/>
            </a:pPr>
            <a:r>
              <a:rPr lang="en-US" sz="1300" dirty="0"/>
              <a:t>   y1          =      0.00000</a:t>
            </a:r>
          </a:p>
          <a:p>
            <a:pPr>
              <a:buNone/>
            </a:pPr>
            <a:r>
              <a:rPr lang="en-US" sz="1300" dirty="0"/>
              <a:t>   y2          =      0.00000</a:t>
            </a:r>
          </a:p>
          <a:p>
            <a:pPr>
              <a:buNone/>
            </a:pPr>
            <a:r>
              <a:rPr lang="en-US" sz="1300" dirty="0"/>
              <a:t>   z1          = 100000000.00000</a:t>
            </a:r>
          </a:p>
          <a:p>
            <a:pPr>
              <a:buNone/>
            </a:pPr>
            <a:r>
              <a:rPr lang="en-US" sz="1300" dirty="0"/>
              <a:t>   z2          = 100000000.00000</a:t>
            </a:r>
          </a:p>
          <a:p>
            <a:pPr>
              <a:buNone/>
            </a:pPr>
            <a:r>
              <a:rPr lang="en-US" sz="1300" dirty="0"/>
              <a:t>}</a:t>
            </a:r>
          </a:p>
          <a:p>
            <a:pPr>
              <a:buNone/>
            </a:pPr>
            <a:endParaRPr lang="en-US" sz="1300" dirty="0"/>
          </a:p>
        </p:txBody>
      </p:sp>
      <p:cxnSp>
        <p:nvCxnSpPr>
          <p:cNvPr id="6" name="Straight Connector 5"/>
          <p:cNvCxnSpPr>
            <a:cxnSpLocks/>
            <a:stCxn id="3" idx="0"/>
            <a:endCxn id="3" idx="2"/>
          </p:cNvCxnSpPr>
          <p:nvPr/>
        </p:nvCxnSpPr>
        <p:spPr>
          <a:xfrm>
            <a:off x="5950744" y="1067004"/>
            <a:ext cx="0" cy="5304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D3C77-F3B5-9F4F-A959-F6FAD7585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98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</a:t>
            </a:r>
            <a:r>
              <a:rPr lang="en-US" dirty="0" err="1"/>
              <a:t>rfpost</a:t>
            </a:r>
            <a:r>
              <a:rPr lang="en-US" dirty="0"/>
              <a:t> field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00563"/>
            <a:ext cx="8229600" cy="1551815"/>
          </a:xfrm>
        </p:spPr>
        <p:txBody>
          <a:bodyPr/>
          <a:lstStyle/>
          <a:p>
            <a:pPr>
              <a:buClrTx/>
            </a:pPr>
            <a:r>
              <a:rPr lang="en-US" sz="2000" dirty="0" err="1">
                <a:solidFill>
                  <a:srgbClr val="0000FF"/>
                </a:solidFill>
              </a:rPr>
              <a:t>FreqScanID</a:t>
            </a:r>
            <a:r>
              <a:rPr lang="en-US" sz="2000" dirty="0">
                <a:solidFill>
                  <a:srgbClr val="0000FF"/>
                </a:solidFill>
              </a:rPr>
              <a:t>  = 2 (F=2.556GHz)</a:t>
            </a:r>
          </a:p>
          <a:p>
            <a:pPr>
              <a:buClrTx/>
            </a:pPr>
            <a:r>
              <a:rPr lang="en-US" sz="2000" dirty="0">
                <a:solidFill>
                  <a:srgbClr val="0000FF"/>
                </a:solidFill>
              </a:rPr>
              <a:t>Field file: field1_0.ec   //”0” first port mode</a:t>
            </a:r>
          </a:p>
          <a:p>
            <a:pPr>
              <a:buClrTx/>
            </a:pPr>
            <a:r>
              <a:rPr lang="en-US" sz="2000" dirty="0">
                <a:solidFill>
                  <a:srgbClr val="0000FF"/>
                </a:solidFill>
              </a:rPr>
              <a:t>The following figure is </a:t>
            </a:r>
            <a:r>
              <a:rPr lang="en-US" sz="2000" dirty="0" err="1">
                <a:solidFill>
                  <a:srgbClr val="0000FF"/>
                </a:solidFill>
              </a:rPr>
              <a:t>Ey</a:t>
            </a:r>
            <a:r>
              <a:rPr lang="en-US" sz="2000" dirty="0">
                <a:solidFill>
                  <a:srgbClr val="0000FF"/>
                </a:solidFill>
              </a:rPr>
              <a:t> along (0,0), window is at </a:t>
            </a:r>
            <a:r>
              <a:rPr lang="en-US" sz="2000" dirty="0" err="1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=0</a:t>
            </a:r>
          </a:p>
          <a:p>
            <a:pPr>
              <a:buClrTx/>
            </a:pP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81" y="2652378"/>
            <a:ext cx="4465699" cy="31908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CCD5F-3906-E94E-8747-375F7302B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59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S3P – Window: </a:t>
            </a:r>
            <a:r>
              <a:rPr lang="en-US" dirty="0" err="1"/>
              <a:t>Paraview</a:t>
            </a:r>
            <a:r>
              <a:rPr lang="en-US" dirty="0"/>
              <a:t> Visualization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6706" y="1089835"/>
            <a:ext cx="8229600" cy="806581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rgbClr val="0000FF"/>
                </a:solidFill>
              </a:rPr>
              <a:t>Field amplitude contour</a:t>
            </a:r>
          </a:p>
          <a:p>
            <a:pPr>
              <a:buClrTx/>
            </a:pPr>
            <a:r>
              <a:rPr lang="en-US" sz="2000" dirty="0" err="1">
                <a:solidFill>
                  <a:srgbClr val="0000FF"/>
                </a:solidFill>
              </a:rPr>
              <a:t>Ey</a:t>
            </a:r>
            <a:r>
              <a:rPr lang="en-US" sz="2000" dirty="0">
                <a:solidFill>
                  <a:srgbClr val="0000FF"/>
                </a:solidFill>
              </a:rPr>
              <a:t> plot along (0,0), window is at </a:t>
            </a:r>
            <a:r>
              <a:rPr lang="en-US" sz="2000" dirty="0" err="1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=0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592E5-E613-8446-900F-75B0EF10F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58" y="1940729"/>
            <a:ext cx="7067227" cy="43105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B554A-4651-CB4D-A23D-6B17924ED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1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833" y="42334"/>
            <a:ext cx="8229600" cy="792163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S3P Examples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4766" y="1342263"/>
            <a:ext cx="5019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90 degree bend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Waveguide load</a:t>
            </a:r>
            <a:endParaRPr lang="en-US" sz="2400" dirty="0">
              <a:solidFill>
                <a:srgbClr val="0000FF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Window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833" y="3526961"/>
            <a:ext cx="1767872" cy="17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30084" y="3329028"/>
            <a:ext cx="675659" cy="319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3110" y="4115879"/>
            <a:ext cx="2055739" cy="148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7BABA-4F0A-E34C-AEA3-C3904C47A8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5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793875" y="0"/>
            <a:ext cx="8616950" cy="846138"/>
          </a:xfrm>
        </p:spPr>
        <p:txBody>
          <a:bodyPr/>
          <a:lstStyle/>
          <a:p>
            <a:r>
              <a:rPr lang="en-US" dirty="0"/>
              <a:t>S3P Practice 1: </a:t>
            </a:r>
            <a:r>
              <a:rPr lang="en-US" dirty="0" err="1"/>
              <a:t>XBand</a:t>
            </a:r>
            <a:r>
              <a:rPr lang="en-US" dirty="0"/>
              <a:t> Mitered Bend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8425607" y="5069808"/>
            <a:ext cx="38735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121532" y="5120458"/>
            <a:ext cx="38735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4919" y="5157154"/>
            <a:ext cx="38735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423" name="TextBox 17"/>
          <p:cNvSpPr txBox="1">
            <a:spLocks noChangeArrowheads="1"/>
          </p:cNvSpPr>
          <p:nvPr/>
        </p:nvSpPr>
        <p:spPr bwMode="auto">
          <a:xfrm>
            <a:off x="1445300" y="5993715"/>
            <a:ext cx="3199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1) model                    2) mesh</a:t>
            </a:r>
          </a:p>
        </p:txBody>
      </p:sp>
      <p:sp>
        <p:nvSpPr>
          <p:cNvPr id="60424" name="TextBox 18"/>
          <p:cNvSpPr txBox="1">
            <a:spLocks noChangeArrowheads="1"/>
          </p:cNvSpPr>
          <p:nvPr/>
        </p:nvSpPr>
        <p:spPr bwMode="auto">
          <a:xfrm>
            <a:off x="5800530" y="5983162"/>
            <a:ext cx="5250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3) Solver                                         4) postprocess</a:t>
            </a:r>
          </a:p>
        </p:txBody>
      </p:sp>
      <p:pic>
        <p:nvPicPr>
          <p:cNvPr id="604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761" y="4523770"/>
            <a:ext cx="1290146" cy="1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698" y="4574420"/>
            <a:ext cx="1132405" cy="1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01267" y="4708729"/>
            <a:ext cx="2307152" cy="1026658"/>
            <a:chOff x="1549831" y="4959458"/>
            <a:chExt cx="2402237" cy="1100379"/>
          </a:xfrm>
        </p:grpSpPr>
        <p:sp>
          <p:nvSpPr>
            <p:cNvPr id="22" name="Rectangle 21"/>
            <p:cNvSpPr/>
            <p:nvPr/>
          </p:nvSpPr>
          <p:spPr>
            <a:xfrm>
              <a:off x="1549831" y="4959458"/>
              <a:ext cx="2402237" cy="1100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1" name="TextBox 7"/>
            <p:cNvSpPr txBox="1">
              <a:spLocks noChangeArrowheads="1"/>
            </p:cNvSpPr>
            <p:nvPr/>
          </p:nvSpPr>
          <p:spPr bwMode="auto">
            <a:xfrm>
              <a:off x="1551264" y="5014893"/>
              <a:ext cx="1625112" cy="4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Run S3P</a:t>
              </a:r>
            </a:p>
          </p:txBody>
        </p:sp>
        <p:pic>
          <p:nvPicPr>
            <p:cNvPr id="6043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4857" y="5574948"/>
              <a:ext cx="2229272" cy="34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2246" y="4494874"/>
            <a:ext cx="1408396" cy="14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9" name="Rectangle 20"/>
          <p:cNvSpPr>
            <a:spLocks noChangeArrowheads="1"/>
          </p:cNvSpPr>
          <p:nvPr/>
        </p:nvSpPr>
        <p:spPr bwMode="auto">
          <a:xfrm>
            <a:off x="5869955" y="1588844"/>
            <a:ext cx="3622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Dimensions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(WR90): 22.86X10.16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523895" y="967792"/>
            <a:ext cx="2675762" cy="3192282"/>
            <a:chOff x="963610" y="988946"/>
            <a:chExt cx="2675762" cy="3192282"/>
          </a:xfrm>
        </p:grpSpPr>
        <p:grpSp>
          <p:nvGrpSpPr>
            <p:cNvPr id="18" name="Group 24"/>
            <p:cNvGrpSpPr/>
            <p:nvPr/>
          </p:nvGrpSpPr>
          <p:grpSpPr>
            <a:xfrm>
              <a:off x="963610" y="1189567"/>
              <a:ext cx="2675762" cy="2991661"/>
              <a:chOff x="3110183" y="1931277"/>
              <a:chExt cx="2675762" cy="2991661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4819" y="2001072"/>
                <a:ext cx="2651126" cy="2661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 flipV="1">
                <a:off x="3184634" y="2388476"/>
                <a:ext cx="874987" cy="394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028089" y="1931277"/>
                <a:ext cx="220717" cy="788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179379" y="4550980"/>
                <a:ext cx="2488324" cy="919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3187262" y="4217276"/>
                <a:ext cx="352097" cy="3337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0800000" flipV="1">
                <a:off x="3208286" y="3783724"/>
                <a:ext cx="181301" cy="472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 flipV="1">
                <a:off x="4133196" y="3541986"/>
                <a:ext cx="181301" cy="472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234558" y="2406869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22.86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56992" y="4553606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8849928">
                <a:off x="3026980" y="4075386"/>
                <a:ext cx="535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64573" y="3263461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63615" y="3400096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R5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rot="1055058">
              <a:off x="1820651" y="988946"/>
              <a:ext cx="5376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10.16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E54E7-0EF0-FF47-AE3A-BB4DC5B7F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5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793875" y="171450"/>
            <a:ext cx="8616950" cy="846138"/>
          </a:xfrm>
        </p:spPr>
        <p:txBody>
          <a:bodyPr/>
          <a:lstStyle/>
          <a:p>
            <a:pPr eaLnBrk="1" hangingPunct="1"/>
            <a:r>
              <a:rPr lang="en-US" dirty="0"/>
              <a:t>Steps to Create the Model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64331" y="1346200"/>
            <a:ext cx="9917907" cy="1824036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/>
              <a:t>Create “brick”:       10.16 X 22.86 X 60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/>
              <a:t>Move (</a:t>
            </a:r>
            <a:r>
              <a:rPr lang="en-US" dirty="0" err="1"/>
              <a:t>dx,dy,dz</a:t>
            </a:r>
            <a:r>
              <a:rPr lang="en-US" dirty="0"/>
              <a:t>):    0, 0, {0.5*60-0.5*22.86}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/>
              <a:t>Create “brick”:       10.16 X 60 X 22.86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/>
              <a:t>Move (</a:t>
            </a:r>
            <a:r>
              <a:rPr lang="en-US" dirty="0" err="1"/>
              <a:t>dx,dy,dz</a:t>
            </a:r>
            <a:r>
              <a:rPr lang="en-US" dirty="0"/>
              <a:t>):    0, {0.5*60-0.5*22.86},0</a:t>
            </a:r>
          </a:p>
          <a:p>
            <a:pPr marL="514350" indent="-514350" eaLnBrk="1" hangingPunct="1"/>
            <a:endParaRPr lang="en-US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6569" y="3498848"/>
            <a:ext cx="27305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78CF9-0AE1-2F4B-ABDC-1216A1864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4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793875" y="171450"/>
            <a:ext cx="8616950" cy="846138"/>
          </a:xfrm>
        </p:spPr>
        <p:txBody>
          <a:bodyPr/>
          <a:lstStyle/>
          <a:p>
            <a:pPr eaLnBrk="1" hangingPunct="1"/>
            <a:r>
              <a:rPr lang="en-US" sz="4000"/>
              <a:t>Now Add Chamfer and Rounding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14313" y="1146175"/>
            <a:ext cx="9917906" cy="1018381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/>
              <a:t>Unite all  (remember to “compress ids”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/>
              <a:t>Cut corner (chamfer) with “radius” 16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93144"/>
            <a:ext cx="25241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700" y="2680494"/>
            <a:ext cx="33274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EFA99-2B3E-2D43-BE52-1A830D2B2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793875" y="171450"/>
            <a:ext cx="8616950" cy="846138"/>
          </a:xfrm>
        </p:spPr>
        <p:txBody>
          <a:bodyPr/>
          <a:lstStyle/>
          <a:p>
            <a:pPr eaLnBrk="1" hangingPunct="1"/>
            <a:r>
              <a:rPr lang="en-US"/>
              <a:t>Add “Tool” Roundings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47676" y="1085850"/>
            <a:ext cx="8229600" cy="11985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Blend “sharp corner” with radius 1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Blend “chamfered corners” with radius 5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Then “export” the model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5" y="2540000"/>
            <a:ext cx="2524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426" y="2508250"/>
            <a:ext cx="2341563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569" y="2540000"/>
            <a:ext cx="2543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0829" y="2472531"/>
            <a:ext cx="23653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3357A-6153-3E42-AB2A-B45FE4BBF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0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620133" y="112891"/>
            <a:ext cx="8977312" cy="745421"/>
          </a:xfrm>
        </p:spPr>
        <p:txBody>
          <a:bodyPr/>
          <a:lstStyle/>
          <a:p>
            <a:pPr eaLnBrk="1" hangingPunct="1"/>
            <a:r>
              <a:rPr lang="en-US" dirty="0"/>
              <a:t>JOU File to Create 90 Degree Bend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963991" y="108334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/>
              <a:t>reset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brick x 10.16 y 22.86 z 60</a:t>
            </a:r>
          </a:p>
          <a:p>
            <a:pPr eaLnBrk="1" hangingPunct="1">
              <a:buFontTx/>
              <a:buNone/>
            </a:pPr>
            <a:r>
              <a:rPr lang="en-US" sz="2000" dirty="0"/>
              <a:t>move volume 1 location x 0 y 0 z {0.5*60-0.5*22.86} </a:t>
            </a:r>
          </a:p>
          <a:p>
            <a:pPr eaLnBrk="1" hangingPunct="1">
              <a:buFontTx/>
              <a:buNone/>
            </a:pPr>
            <a:r>
              <a:rPr lang="en-US" sz="2000" dirty="0"/>
              <a:t>brick x 10.16 y 60 z 22.86</a:t>
            </a:r>
          </a:p>
          <a:p>
            <a:pPr eaLnBrk="1" hangingPunct="1">
              <a:buFontTx/>
              <a:buNone/>
            </a:pPr>
            <a:r>
              <a:rPr lang="en-US" sz="2000" dirty="0"/>
              <a:t>move volume 2 location x 0 y {0.5*60-0.5*22.86} z 0 </a:t>
            </a:r>
          </a:p>
          <a:p>
            <a:pPr eaLnBrk="1" hangingPunct="1">
              <a:buFontTx/>
              <a:buNone/>
            </a:pPr>
            <a:r>
              <a:rPr lang="en-US" sz="2000" dirty="0"/>
              <a:t>unite all</a:t>
            </a:r>
          </a:p>
          <a:p>
            <a:pPr eaLnBrk="1" hangingPunct="1">
              <a:buFontTx/>
              <a:buNone/>
            </a:pPr>
            <a:r>
              <a:rPr lang="en-US" sz="2000" dirty="0"/>
              <a:t>compress ids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modify curve 6  chamfer radius 16</a:t>
            </a:r>
          </a:p>
          <a:p>
            <a:pPr eaLnBrk="1" hangingPunct="1">
              <a:buFontTx/>
              <a:buNone/>
            </a:pPr>
            <a:r>
              <a:rPr lang="en-US" sz="2000" dirty="0"/>
              <a:t>modify curve 11  blend radius 1</a:t>
            </a:r>
          </a:p>
          <a:p>
            <a:pPr eaLnBrk="1" hangingPunct="1">
              <a:buFontTx/>
              <a:buNone/>
            </a:pPr>
            <a:r>
              <a:rPr lang="en-US" sz="2000" dirty="0"/>
              <a:t>modify curve 20 22  blend radius 5</a:t>
            </a:r>
          </a:p>
          <a:p>
            <a:pPr eaLnBrk="1" hangingPunct="1">
              <a:buFontTx/>
              <a:buNone/>
            </a:pPr>
            <a:endParaRPr lang="en-US" sz="2000" dirty="0"/>
          </a:p>
          <a:p>
            <a:pPr eaLnBrk="1" hangingPunct="1">
              <a:buFontTx/>
              <a:buNone/>
            </a:pPr>
            <a:r>
              <a:rPr lang="en-US" sz="2000" dirty="0"/>
              <a:t>export </a:t>
            </a:r>
            <a:r>
              <a:rPr lang="en-US" sz="2000" dirty="0" err="1"/>
              <a:t>acis</a:t>
            </a:r>
            <a:r>
              <a:rPr lang="en-US" sz="2000" dirty="0"/>
              <a:t> “90DegreeBend.sat" overwrite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942C3-77C9-2447-B211-FC59E948F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A15C-5530-49EE-85A8-555B1D3845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50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71886</TotalTime>
  <Words>2616</Words>
  <Application>Microsoft Macintosh PowerPoint</Application>
  <PresentationFormat>Widescreen</PresentationFormat>
  <Paragraphs>580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American Typewriter Condensed</vt:lpstr>
      <vt:lpstr>Arial</vt:lpstr>
      <vt:lpstr>Calibri</vt:lpstr>
      <vt:lpstr>Comic Sans MS</vt:lpstr>
      <vt:lpstr>Times New Roman</vt:lpstr>
      <vt:lpstr>Default Design</vt:lpstr>
      <vt:lpstr>Equation</vt:lpstr>
      <vt:lpstr>S3P Tutorials</vt:lpstr>
      <vt:lpstr>S3P Capability</vt:lpstr>
      <vt:lpstr>S Parameter Solver</vt:lpstr>
      <vt:lpstr>S3P Examples</vt:lpstr>
      <vt:lpstr>S3P Practice 1: XBand Mitered Bend</vt:lpstr>
      <vt:lpstr>Steps to Create the Model</vt:lpstr>
      <vt:lpstr>Now Add Chamfer and Rounding</vt:lpstr>
      <vt:lpstr>Add “Tool” Roundings</vt:lpstr>
      <vt:lpstr>JOU File to Create 90 Degree Bend</vt:lpstr>
      <vt:lpstr>Parameterized JOU File</vt:lpstr>
      <vt:lpstr>Modify “Mesh-pillbox.jou” to Mesh the Bend</vt:lpstr>
      <vt:lpstr>The Mesh</vt:lpstr>
      <vt:lpstr>S3p input – 90DegreeBend.s3p</vt:lpstr>
      <vt:lpstr>Input: ModelInfo</vt:lpstr>
      <vt:lpstr>Input: FrequencyScan</vt:lpstr>
      <vt:lpstr>Input: Port Information</vt:lpstr>
      <vt:lpstr>Input: PostProcess</vt:lpstr>
      <vt:lpstr>Run s3p</vt:lpstr>
      <vt:lpstr>Files in s3p_results Directory</vt:lpstr>
      <vt:lpstr>Mitered Bend Paraview Visualization</vt:lpstr>
      <vt:lpstr>Mitered Bend TE10 S11</vt:lpstr>
      <vt:lpstr>S3P Practice 2 – recWG-load1</vt:lpstr>
      <vt:lpstr>S3P Practice 2 – recWG-load1</vt:lpstr>
      <vt:lpstr>Model: step1-Make-recWG-load1.jou</vt:lpstr>
      <vt:lpstr>Mesh: step2-Mesh-recWG-load1.jou</vt:lpstr>
      <vt:lpstr>s3p input: recWG-load1.s3p</vt:lpstr>
      <vt:lpstr>s3p result: Reflection.out</vt:lpstr>
      <vt:lpstr>S3P Practice 5 - Window</vt:lpstr>
      <vt:lpstr>S3P – Window: step1-Make-window.jou</vt:lpstr>
      <vt:lpstr>S3P – Window: step2-Mesh-window.jou (1)</vt:lpstr>
      <vt:lpstr>S3P – Window: step2-Mesh-window.jou (2)</vt:lpstr>
      <vt:lpstr>S3P – Window:  window.s3p</vt:lpstr>
      <vt:lpstr>S3P – Window:  run &amp; postprocess</vt:lpstr>
      <vt:lpstr>S3P – Window: result – S11</vt:lpstr>
      <vt:lpstr>S3P – Window:  window.rfpost</vt:lpstr>
      <vt:lpstr>S3P – Window: rfpost field </vt:lpstr>
      <vt:lpstr>S3P – Window: Paraview Visualization</vt:lpstr>
    </vt:vector>
  </TitlesOfParts>
  <Company>Stanford Linear Accelerator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ncrow</dc:creator>
  <cp:lastModifiedBy>Li, Zenghai</cp:lastModifiedBy>
  <cp:revision>2697</cp:revision>
  <cp:lastPrinted>2007-12-07T15:34:11Z</cp:lastPrinted>
  <dcterms:created xsi:type="dcterms:W3CDTF">2010-09-14T09:41:34Z</dcterms:created>
  <dcterms:modified xsi:type="dcterms:W3CDTF">2023-03-22T16:31:45Z</dcterms:modified>
</cp:coreProperties>
</file>