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48" r:id="rId1"/>
  </p:sldMasterIdLst>
  <p:notesMasterIdLst>
    <p:notesMasterId r:id="rId78"/>
  </p:notesMasterIdLst>
  <p:handoutMasterIdLst>
    <p:handoutMasterId r:id="rId79"/>
  </p:handoutMasterIdLst>
  <p:sldIdLst>
    <p:sldId id="709" r:id="rId2"/>
    <p:sldId id="755" r:id="rId3"/>
    <p:sldId id="790" r:id="rId4"/>
    <p:sldId id="791" r:id="rId5"/>
    <p:sldId id="710" r:id="rId6"/>
    <p:sldId id="701" r:id="rId7"/>
    <p:sldId id="756" r:id="rId8"/>
    <p:sldId id="686" r:id="rId9"/>
    <p:sldId id="761" r:id="rId10"/>
    <p:sldId id="757" r:id="rId11"/>
    <p:sldId id="758" r:id="rId12"/>
    <p:sldId id="759" r:id="rId13"/>
    <p:sldId id="760" r:id="rId14"/>
    <p:sldId id="743" r:id="rId15"/>
    <p:sldId id="763" r:id="rId16"/>
    <p:sldId id="764" r:id="rId17"/>
    <p:sldId id="765" r:id="rId18"/>
    <p:sldId id="644" r:id="rId19"/>
    <p:sldId id="767" r:id="rId20"/>
    <p:sldId id="792" r:id="rId21"/>
    <p:sldId id="770" r:id="rId22"/>
    <p:sldId id="769" r:id="rId23"/>
    <p:sldId id="771" r:id="rId24"/>
    <p:sldId id="772" r:id="rId25"/>
    <p:sldId id="768" r:id="rId26"/>
    <p:sldId id="786" r:id="rId27"/>
    <p:sldId id="753" r:id="rId28"/>
    <p:sldId id="754" r:id="rId29"/>
    <p:sldId id="796" r:id="rId30"/>
    <p:sldId id="773" r:id="rId31"/>
    <p:sldId id="775" r:id="rId32"/>
    <p:sldId id="787" r:id="rId33"/>
    <p:sldId id="776" r:id="rId34"/>
    <p:sldId id="777" r:id="rId35"/>
    <p:sldId id="778" r:id="rId36"/>
    <p:sldId id="779" r:id="rId37"/>
    <p:sldId id="780" r:id="rId38"/>
    <p:sldId id="781" r:id="rId39"/>
    <p:sldId id="782" r:id="rId40"/>
    <p:sldId id="783" r:id="rId41"/>
    <p:sldId id="784" r:id="rId42"/>
    <p:sldId id="785" r:id="rId43"/>
    <p:sldId id="744" r:id="rId44"/>
    <p:sldId id="788" r:id="rId45"/>
    <p:sldId id="789" r:id="rId46"/>
    <p:sldId id="653" r:id="rId47"/>
    <p:sldId id="703" r:id="rId48"/>
    <p:sldId id="702" r:id="rId49"/>
    <p:sldId id="746" r:id="rId50"/>
    <p:sldId id="747" r:id="rId51"/>
    <p:sldId id="745" r:id="rId52"/>
    <p:sldId id="748" r:id="rId53"/>
    <p:sldId id="750" r:id="rId54"/>
    <p:sldId id="751" r:id="rId55"/>
    <p:sldId id="654" r:id="rId56"/>
    <p:sldId id="718" r:id="rId57"/>
    <p:sldId id="711" r:id="rId58"/>
    <p:sldId id="712" r:id="rId59"/>
    <p:sldId id="713" r:id="rId60"/>
    <p:sldId id="714" r:id="rId61"/>
    <p:sldId id="715" r:id="rId62"/>
    <p:sldId id="749" r:id="rId63"/>
    <p:sldId id="717" r:id="rId64"/>
    <p:sldId id="793" r:id="rId65"/>
    <p:sldId id="794" r:id="rId66"/>
    <p:sldId id="724" r:id="rId67"/>
    <p:sldId id="719" r:id="rId68"/>
    <p:sldId id="720" r:id="rId69"/>
    <p:sldId id="721" r:id="rId70"/>
    <p:sldId id="722" r:id="rId71"/>
    <p:sldId id="723" r:id="rId72"/>
    <p:sldId id="682" r:id="rId73"/>
    <p:sldId id="684" r:id="rId74"/>
    <p:sldId id="683" r:id="rId75"/>
    <p:sldId id="685" r:id="rId76"/>
    <p:sldId id="689" r:id="rId77"/>
  </p:sldIdLst>
  <p:sldSz cx="12192000" cy="6858000"/>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 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CC"/>
    <a:srgbClr val="000066"/>
    <a:srgbClr val="006666"/>
    <a:srgbClr val="A00202"/>
    <a:srgbClr val="B80000"/>
    <a:srgbClr val="C01C00"/>
    <a:srgbClr val="009999"/>
    <a:srgbClr val="3333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5798" autoAdjust="0"/>
  </p:normalViewPr>
  <p:slideViewPr>
    <p:cSldViewPr snapToGrid="0">
      <p:cViewPr varScale="1">
        <p:scale>
          <a:sx n="173" d="100"/>
          <a:sy n="173" d="100"/>
        </p:scale>
        <p:origin x="1008" y="192"/>
      </p:cViewPr>
      <p:guideLst>
        <p:guide orient="horz" pos="2160"/>
        <p:guide pos="3840"/>
      </p:guideLst>
    </p:cSldViewPr>
  </p:slideViewPr>
  <p:outlineViewPr>
    <p:cViewPr>
      <p:scale>
        <a:sx n="33" d="100"/>
        <a:sy n="33" d="100"/>
      </p:scale>
      <p:origin x="0" y="-1512"/>
    </p:cViewPr>
  </p:outlineViewPr>
  <p:notesTextViewPr>
    <p:cViewPr>
      <p:scale>
        <a:sx n="100" d="100"/>
        <a:sy n="100" d="100"/>
      </p:scale>
      <p:origin x="0" y="0"/>
    </p:cViewPr>
  </p:notesTextViewPr>
  <p:sorterViewPr>
    <p:cViewPr>
      <p:scale>
        <a:sx n="90" d="100"/>
        <a:sy n="90" d="100"/>
      </p:scale>
      <p:origin x="0" y="5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646" cy="467989"/>
          </a:xfrm>
          <a:prstGeom prst="rect">
            <a:avLst/>
          </a:prstGeom>
        </p:spPr>
        <p:txBody>
          <a:bodyPr vert="horz" lIns="92437" tIns="46218" rIns="92437" bIns="46218" rtlCol="0"/>
          <a:lstStyle>
            <a:lvl1pPr algn="l">
              <a:defRPr sz="1200"/>
            </a:lvl1pPr>
          </a:lstStyle>
          <a:p>
            <a:endParaRPr lang="en-US"/>
          </a:p>
        </p:txBody>
      </p:sp>
      <p:sp>
        <p:nvSpPr>
          <p:cNvPr id="3" name="Date Placeholder 2"/>
          <p:cNvSpPr>
            <a:spLocks noGrp="1"/>
          </p:cNvSpPr>
          <p:nvPr>
            <p:ph type="dt" sz="quarter" idx="1"/>
          </p:nvPr>
        </p:nvSpPr>
        <p:spPr>
          <a:xfrm>
            <a:off x="4014348" y="0"/>
            <a:ext cx="3070646" cy="467989"/>
          </a:xfrm>
          <a:prstGeom prst="rect">
            <a:avLst/>
          </a:prstGeom>
        </p:spPr>
        <p:txBody>
          <a:bodyPr vert="horz" lIns="92437" tIns="46218" rIns="92437" bIns="46218" rtlCol="0"/>
          <a:lstStyle>
            <a:lvl1pPr algn="r">
              <a:defRPr sz="1200"/>
            </a:lvl1pPr>
          </a:lstStyle>
          <a:p>
            <a:fld id="{F0577FF0-A13E-7A40-B98E-3A620A6ED210}" type="datetimeFigureOut">
              <a:rPr lang="en-US" smtClean="0"/>
              <a:pPr/>
              <a:t>3/22/23</a:t>
            </a:fld>
            <a:endParaRPr lang="en-US"/>
          </a:p>
        </p:txBody>
      </p:sp>
      <p:sp>
        <p:nvSpPr>
          <p:cNvPr id="4" name="Footer Placeholder 3"/>
          <p:cNvSpPr>
            <a:spLocks noGrp="1"/>
          </p:cNvSpPr>
          <p:nvPr>
            <p:ph type="ftr" sz="quarter" idx="2"/>
          </p:nvPr>
        </p:nvSpPr>
        <p:spPr>
          <a:xfrm>
            <a:off x="0" y="8903009"/>
            <a:ext cx="3070646" cy="467989"/>
          </a:xfrm>
          <a:prstGeom prst="rect">
            <a:avLst/>
          </a:prstGeom>
        </p:spPr>
        <p:txBody>
          <a:bodyPr vert="horz" lIns="92437" tIns="46218" rIns="92437" bIns="46218" rtlCol="0" anchor="b"/>
          <a:lstStyle>
            <a:lvl1pPr algn="l">
              <a:defRPr sz="1200"/>
            </a:lvl1pPr>
          </a:lstStyle>
          <a:p>
            <a:endParaRPr lang="en-US"/>
          </a:p>
        </p:txBody>
      </p:sp>
      <p:sp>
        <p:nvSpPr>
          <p:cNvPr id="5" name="Slide Number Placeholder 4"/>
          <p:cNvSpPr>
            <a:spLocks noGrp="1"/>
          </p:cNvSpPr>
          <p:nvPr>
            <p:ph type="sldNum" sz="quarter" idx="3"/>
          </p:nvPr>
        </p:nvSpPr>
        <p:spPr>
          <a:xfrm>
            <a:off x="4014348" y="8903009"/>
            <a:ext cx="3070646" cy="467989"/>
          </a:xfrm>
          <a:prstGeom prst="rect">
            <a:avLst/>
          </a:prstGeom>
        </p:spPr>
        <p:txBody>
          <a:bodyPr vert="horz" lIns="92437" tIns="46218" rIns="92437" bIns="46218" rtlCol="0" anchor="b"/>
          <a:lstStyle>
            <a:lvl1pPr algn="r">
              <a:defRPr sz="1200"/>
            </a:lvl1pPr>
          </a:lstStyle>
          <a:p>
            <a:fld id="{2843C4E3-546E-8B41-8ED1-D42745815A13}" type="slidenum">
              <a:rPr lang="en-US" smtClean="0"/>
              <a:pPr/>
              <a:t>‹#›</a:t>
            </a:fld>
            <a:endParaRPr lang="en-US"/>
          </a:p>
        </p:txBody>
      </p:sp>
    </p:spTree>
    <p:extLst>
      <p:ext uri="{BB962C8B-B14F-4D97-AF65-F5344CB8AC3E}">
        <p14:creationId xmlns:p14="http://schemas.microsoft.com/office/powerpoint/2010/main" val="3829754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0646" cy="467989"/>
          </a:xfrm>
          <a:prstGeom prst="rect">
            <a:avLst/>
          </a:prstGeom>
          <a:noFill/>
          <a:ln w="9525">
            <a:noFill/>
            <a:miter lim="800000"/>
            <a:headEnd/>
            <a:tailEnd/>
          </a:ln>
          <a:effectLst/>
        </p:spPr>
        <p:txBody>
          <a:bodyPr vert="horz" wrap="square" lIns="94045" tIns="47023" rIns="94045" bIns="47023" numCol="1" anchor="t" anchorCtr="0" compatLnSpc="1">
            <a:prstTxWarp prst="textNoShape">
              <a:avLst/>
            </a:prstTxWarp>
          </a:bodyPr>
          <a:lstStyle>
            <a:lvl1pPr defTabSz="940415">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4014348" y="0"/>
            <a:ext cx="3070646" cy="467989"/>
          </a:xfrm>
          <a:prstGeom prst="rect">
            <a:avLst/>
          </a:prstGeom>
          <a:noFill/>
          <a:ln w="9525">
            <a:noFill/>
            <a:miter lim="800000"/>
            <a:headEnd/>
            <a:tailEnd/>
          </a:ln>
          <a:effectLst/>
        </p:spPr>
        <p:txBody>
          <a:bodyPr vert="horz" wrap="square" lIns="94045" tIns="47023" rIns="94045" bIns="47023" numCol="1" anchor="t" anchorCtr="0" compatLnSpc="1">
            <a:prstTxWarp prst="textNoShape">
              <a:avLst/>
            </a:prstTxWarp>
          </a:bodyPr>
          <a:lstStyle>
            <a:lvl1pPr algn="r" defTabSz="940415">
              <a:defRPr sz="120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419100" y="703263"/>
            <a:ext cx="6248400" cy="35147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8983" y="4452306"/>
            <a:ext cx="5668637" cy="4216709"/>
          </a:xfrm>
          <a:prstGeom prst="rect">
            <a:avLst/>
          </a:prstGeom>
          <a:noFill/>
          <a:ln w="9525">
            <a:noFill/>
            <a:miter lim="800000"/>
            <a:headEnd/>
            <a:tailEnd/>
          </a:ln>
          <a:effectLst/>
        </p:spPr>
        <p:txBody>
          <a:bodyPr vert="horz" wrap="square" lIns="94045" tIns="47023" rIns="94045" bIns="470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903009"/>
            <a:ext cx="3070646" cy="467989"/>
          </a:xfrm>
          <a:prstGeom prst="rect">
            <a:avLst/>
          </a:prstGeom>
          <a:noFill/>
          <a:ln w="9525">
            <a:noFill/>
            <a:miter lim="800000"/>
            <a:headEnd/>
            <a:tailEnd/>
          </a:ln>
          <a:effectLst/>
        </p:spPr>
        <p:txBody>
          <a:bodyPr vert="horz" wrap="square" lIns="94045" tIns="47023" rIns="94045" bIns="47023" numCol="1" anchor="b" anchorCtr="0" compatLnSpc="1">
            <a:prstTxWarp prst="textNoShape">
              <a:avLst/>
            </a:prstTxWarp>
          </a:bodyPr>
          <a:lstStyle>
            <a:lvl1pPr defTabSz="940415">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014348" y="8903009"/>
            <a:ext cx="3070646" cy="467989"/>
          </a:xfrm>
          <a:prstGeom prst="rect">
            <a:avLst/>
          </a:prstGeom>
          <a:noFill/>
          <a:ln w="9525">
            <a:noFill/>
            <a:miter lim="800000"/>
            <a:headEnd/>
            <a:tailEnd/>
          </a:ln>
          <a:effectLst/>
        </p:spPr>
        <p:txBody>
          <a:bodyPr vert="horz" wrap="square" lIns="94045" tIns="47023" rIns="94045" bIns="47023" numCol="1" anchor="b" anchorCtr="0" compatLnSpc="1">
            <a:prstTxWarp prst="textNoShape">
              <a:avLst/>
            </a:prstTxWarp>
          </a:bodyPr>
          <a:lstStyle>
            <a:lvl1pPr algn="r" defTabSz="940415">
              <a:defRPr sz="1200"/>
            </a:lvl1pPr>
          </a:lstStyle>
          <a:p>
            <a:fld id="{8D08588E-3513-E54B-99E2-26E10138530C}" type="slidenum">
              <a:rPr lang="en-US"/>
              <a:pPr/>
              <a:t>‹#›</a:t>
            </a:fld>
            <a:endParaRPr lang="en-US"/>
          </a:p>
        </p:txBody>
      </p:sp>
    </p:spTree>
    <p:extLst>
      <p:ext uri="{BB962C8B-B14F-4D97-AF65-F5344CB8AC3E}">
        <p14:creationId xmlns:p14="http://schemas.microsoft.com/office/powerpoint/2010/main" val="20150117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3200">
                <a:solidFill>
                  <a:schemeClr val="tx1"/>
                </a:solidFill>
                <a:latin typeface="Arial" charset="0"/>
                <a:ea typeface="ＭＳ Ｐゴシック" charset="0"/>
                <a:cs typeface="ＭＳ Ｐゴシック" charset="0"/>
              </a:defRPr>
            </a:lvl1pPr>
            <a:lvl2pPr marL="37931725" indent="-37474525" defTabSz="930275"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3B344ADA-CED2-7A42-AF0D-20BFE72BEB26}" type="slidenum">
              <a:rPr lang="en-US" sz="1200"/>
              <a:pPr eaLnBrk="1" hangingPunct="1"/>
              <a:t>4</a:t>
            </a:fld>
            <a:endParaRPr lang="en-US" sz="1200"/>
          </a:p>
        </p:txBody>
      </p:sp>
      <p:sp>
        <p:nvSpPr>
          <p:cNvPr id="34819" name="Rectangle 2"/>
          <p:cNvSpPr>
            <a:spLocks noGrp="1" noRot="1" noChangeAspect="1" noChangeArrowheads="1"/>
          </p:cNvSpPr>
          <p:nvPr>
            <p:ph type="sldImg"/>
          </p:nvPr>
        </p:nvSpPr>
        <p:spPr>
          <a:xfrm>
            <a:off x="419100" y="703263"/>
            <a:ext cx="6248400" cy="3514725"/>
          </a:xfrm>
          <a:solidFill>
            <a:srgbClr val="FFFFFF"/>
          </a:solidFill>
          <a:ln/>
        </p:spPr>
      </p:sp>
      <p:sp>
        <p:nvSpPr>
          <p:cNvPr id="34820" name="Rectangle 3"/>
          <p:cNvSpPr>
            <a:spLocks noGrp="1" noChangeArrowheads="1"/>
          </p:cNvSpPr>
          <p:nvPr>
            <p:ph type="body" idx="1"/>
          </p:nvPr>
        </p:nvSpPr>
        <p:spPr>
          <a:xfrm>
            <a:off x="933450" y="4410075"/>
            <a:ext cx="5130800" cy="4176713"/>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Closed cavity is an approximation for the real model. Usually the cavity has some sort of openings. For example, in accelearator cavity, we need put power into cavity and damp high-order-modes. These external coupling requires waveguide connected to cavity. Waveguide shape can be circular, rectangular or coax.</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To model the open cavtity with waveguides, we can introduce a virtual BC on waveguide as shown.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problem is emerged from a cavity with external coupling through waveguides. We can put waveguide boundary conditions on the virtual boundaries. Curl-curl equation along with waveguide boundary conditions will be discretized using finite-element methods (Electric field E is expanded by a set of vector basis functions.)  and becomes a non-linear eigenvalue problem, where matrix K corresponds to curl-curl operator. M is mass matrix. Matrix W is waveguide matrix and has nonzero entries only on waveguide boundary.  Note that k_cj is a physical known quantity called cutoff.</a:t>
            </a:r>
          </a:p>
        </p:txBody>
      </p:sp>
    </p:spTree>
    <p:extLst>
      <p:ext uri="{BB962C8B-B14F-4D97-AF65-F5344CB8AC3E}">
        <p14:creationId xmlns:p14="http://schemas.microsoft.com/office/powerpoint/2010/main" val="290633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3F2000-3967-4EFA-BC6B-A34C0E1B2AB4}" type="slidenum">
              <a:rPr lang="en-US" smtClean="0"/>
              <a:pPr/>
              <a:t>28</a:t>
            </a:fld>
            <a:endParaRPr lang="en-US"/>
          </a:p>
        </p:txBody>
      </p:sp>
    </p:spTree>
    <p:extLst>
      <p:ext uri="{BB962C8B-B14F-4D97-AF65-F5344CB8AC3E}">
        <p14:creationId xmlns:p14="http://schemas.microsoft.com/office/powerpoint/2010/main" val="224925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3F2000-3967-4EFA-BC6B-A34C0E1B2AB4}" type="slidenum">
              <a:rPr lang="en-US" smtClean="0"/>
              <a:pPr/>
              <a:t>30</a:t>
            </a:fld>
            <a:endParaRPr lang="en-US"/>
          </a:p>
        </p:txBody>
      </p:sp>
    </p:spTree>
    <p:extLst>
      <p:ext uri="{BB962C8B-B14F-4D97-AF65-F5344CB8AC3E}">
        <p14:creationId xmlns:p14="http://schemas.microsoft.com/office/powerpoint/2010/main" val="28264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8588E-3513-E54B-99E2-26E10138530C}" type="slidenum">
              <a:rPr lang="en-US" smtClean="0"/>
              <a:pPr/>
              <a:t>34</a:t>
            </a:fld>
            <a:endParaRPr lang="en-US"/>
          </a:p>
        </p:txBody>
      </p:sp>
    </p:spTree>
    <p:extLst>
      <p:ext uri="{BB962C8B-B14F-4D97-AF65-F5344CB8AC3E}">
        <p14:creationId xmlns:p14="http://schemas.microsoft.com/office/powerpoint/2010/main" val="211516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dirty="0"/>
              <a:t> </a:t>
            </a:r>
            <a:fld id="{9EB8A15C-5530-49EE-85A8-555B1D3845EB}" type="slidenum">
              <a:rPr lang="en-US"/>
              <a:pPr>
                <a:defRPr/>
              </a:pPr>
              <a:t>‹#›</a:t>
            </a:fld>
            <a:endParaRPr lang="en-US" sz="1400" dirty="0"/>
          </a:p>
        </p:txBody>
      </p:sp>
    </p:spTree>
    <p:extLst>
      <p:ext uri="{BB962C8B-B14F-4D97-AF65-F5344CB8AC3E}">
        <p14:creationId xmlns:p14="http://schemas.microsoft.com/office/powerpoint/2010/main" val="242936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62051" y="533401"/>
            <a:ext cx="10883900" cy="1090613"/>
          </a:xfrm>
        </p:spPr>
        <p:txBody>
          <a:bodyPr/>
          <a:lstStyle/>
          <a:p>
            <a:r>
              <a:rPr lang="en-US"/>
              <a:t>Click to edit Master title style</a:t>
            </a:r>
          </a:p>
        </p:txBody>
      </p:sp>
      <p:sp>
        <p:nvSpPr>
          <p:cNvPr id="3" name="Content Placeholder 2"/>
          <p:cNvSpPr>
            <a:spLocks noGrp="1"/>
          </p:cNvSpPr>
          <p:nvPr>
            <p:ph sz="half" idx="1"/>
          </p:nvPr>
        </p:nvSpPr>
        <p:spPr>
          <a:xfrm>
            <a:off x="1217085" y="1905000"/>
            <a:ext cx="10814049"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7085" y="4076700"/>
            <a:ext cx="10814049"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36700" y="6286500"/>
            <a:ext cx="2540000" cy="457200"/>
          </a:xfrm>
        </p:spPr>
        <p:txBody>
          <a:bodyPr/>
          <a:lstStyle>
            <a:lvl1pPr>
              <a:defRPr/>
            </a:lvl1pPr>
          </a:lstStyle>
          <a:p>
            <a:pPr>
              <a:defRPr/>
            </a:pPr>
            <a:r>
              <a:rPr lang="en-US"/>
              <a:t>c 2, 2008</a:t>
            </a:r>
          </a:p>
        </p:txBody>
      </p:sp>
      <p:sp>
        <p:nvSpPr>
          <p:cNvPr id="6" name="Footer Placeholder 5"/>
          <p:cNvSpPr>
            <a:spLocks noGrp="1"/>
          </p:cNvSpPr>
          <p:nvPr>
            <p:ph type="ftr" sz="quarter" idx="11"/>
          </p:nvPr>
        </p:nvSpPr>
        <p:spPr>
          <a:xfrm>
            <a:off x="4787900" y="6286500"/>
            <a:ext cx="3860800" cy="457200"/>
          </a:xfrm>
        </p:spPr>
        <p:txBody>
          <a:bodyPr/>
          <a:lstStyle>
            <a:lvl1pPr>
              <a:defRPr/>
            </a:lvl1pPr>
          </a:lstStyle>
          <a:p>
            <a:pPr>
              <a:defRPr/>
            </a:pPr>
            <a:r>
              <a:rPr lang="en-US"/>
              <a:t>SLAC CW18  Nov 5-9, 2018</a:t>
            </a:r>
          </a:p>
        </p:txBody>
      </p:sp>
      <p:sp>
        <p:nvSpPr>
          <p:cNvPr id="7" name="Slide Number Placeholder 6"/>
          <p:cNvSpPr>
            <a:spLocks noGrp="1"/>
          </p:cNvSpPr>
          <p:nvPr>
            <p:ph type="sldNum" sz="quarter" idx="12"/>
          </p:nvPr>
        </p:nvSpPr>
        <p:spPr>
          <a:xfrm>
            <a:off x="9652000" y="6340929"/>
            <a:ext cx="2540000" cy="457200"/>
          </a:xfrm>
        </p:spPr>
        <p:txBody>
          <a:bodyPr/>
          <a:lstStyle>
            <a:lvl1pPr>
              <a:defRPr/>
            </a:lvl1pPr>
          </a:lstStyle>
          <a:p>
            <a:fld id="{D3B3EBBA-95B9-F544-8B2F-4824CF24AC16}" type="slidenum">
              <a:rPr lang="en-US"/>
              <a:pPr/>
              <a:t>‹#›</a:t>
            </a:fld>
            <a:endParaRPr lang="en-US"/>
          </a:p>
        </p:txBody>
      </p:sp>
    </p:spTree>
    <p:extLst>
      <p:ext uri="{BB962C8B-B14F-4D97-AF65-F5344CB8AC3E}">
        <p14:creationId xmlns:p14="http://schemas.microsoft.com/office/powerpoint/2010/main" val="337199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19201"/>
            <a:ext cx="5384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1"/>
            <a:ext cx="5384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32BCDD0-DED9-47F5-A625-8C49D3BAD7D1}" type="slidenum">
              <a:rPr lang="en-US" smtClean="0"/>
              <a:pPr>
                <a:defRPr/>
              </a:pPr>
              <a:t>‹#›</a:t>
            </a:fld>
            <a:endParaRPr lang="en-US" sz="1400" dirty="0"/>
          </a:p>
        </p:txBody>
      </p:sp>
      <p:sp>
        <p:nvSpPr>
          <p:cNvPr id="6" name="Rectangle 15"/>
          <p:cNvSpPr>
            <a:spLocks noGrp="1" noChangeArrowheads="1"/>
          </p:cNvSpPr>
          <p:nvPr>
            <p:ph type="ftr" sz="quarter" idx="11"/>
          </p:nvPr>
        </p:nvSpPr>
        <p:spPr>
          <a:ln/>
        </p:spPr>
        <p:txBody>
          <a:bodyPr/>
          <a:lstStyle>
            <a:lvl1pPr>
              <a:defRPr/>
            </a:lvl1pPr>
          </a:lstStyle>
          <a:p>
            <a:pPr>
              <a:defRPr/>
            </a:pPr>
            <a:r>
              <a:rPr lang="en-US"/>
              <a:t>SLAC CW18  Nov 5-9, 2018</a:t>
            </a:r>
          </a:p>
        </p:txBody>
      </p:sp>
      <p:sp>
        <p:nvSpPr>
          <p:cNvPr id="7" name="Rectangle 16"/>
          <p:cNvSpPr>
            <a:spLocks noGrp="1" noChangeArrowheads="1"/>
          </p:cNvSpPr>
          <p:nvPr>
            <p:ph type="dt" sz="half" idx="12"/>
          </p:nvPr>
        </p:nvSpPr>
        <p:spPr>
          <a:ln/>
        </p:spPr>
        <p:txBody>
          <a:bodyPr/>
          <a:lstStyle>
            <a:lvl1pPr>
              <a:defRPr/>
            </a:lvl1pPr>
          </a:lstStyle>
          <a:p>
            <a:pPr>
              <a:defRPr/>
            </a:pPr>
            <a:r>
              <a:rPr lang="en-US"/>
              <a:t>c 2, 2008</a:t>
            </a:r>
          </a:p>
        </p:txBody>
      </p:sp>
    </p:spTree>
    <p:extLst>
      <p:ext uri="{BB962C8B-B14F-4D97-AF65-F5344CB8AC3E}">
        <p14:creationId xmlns:p14="http://schemas.microsoft.com/office/powerpoint/2010/main" val="2585239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66DE51-EB76-1542-AFED-71F0A731133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1252728"/>
          </a:xfrm>
          <a:prstGeom prst="rect">
            <a:avLst/>
          </a:prstGeom>
        </p:spPr>
      </p:pic>
      <p:sp>
        <p:nvSpPr>
          <p:cNvPr id="5122" name="Rectangle 2"/>
          <p:cNvSpPr>
            <a:spLocks noGrp="1" noChangeArrowheads="1"/>
          </p:cNvSpPr>
          <p:nvPr>
            <p:ph type="title"/>
          </p:nvPr>
        </p:nvSpPr>
        <p:spPr bwMode="auto">
          <a:xfrm>
            <a:off x="609600" y="57151"/>
            <a:ext cx="109728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219201"/>
            <a:ext cx="10972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11346874" y="6589569"/>
            <a:ext cx="858660" cy="2632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dirty="0"/>
              <a:t> </a:t>
            </a:r>
            <a:fld id="{FD4094E2-49D1-FA40-BA8E-1072E18B6E4B}" type="slidenum">
              <a:rPr lang="en-US" sz="1600" smtClean="0"/>
              <a:pPr/>
              <a:t>‹#›</a:t>
            </a:fld>
            <a:endParaRPr lang="en-US" sz="1600" dirty="0"/>
          </a:p>
        </p:txBody>
      </p:sp>
      <p:sp>
        <p:nvSpPr>
          <p:cNvPr id="2" name="TextBox 1"/>
          <p:cNvSpPr txBox="1"/>
          <p:nvPr userDrawn="1"/>
        </p:nvSpPr>
        <p:spPr>
          <a:xfrm>
            <a:off x="14177" y="6537027"/>
            <a:ext cx="1658679" cy="307777"/>
          </a:xfrm>
          <a:prstGeom prst="rect">
            <a:avLst/>
          </a:prstGeom>
          <a:noFill/>
        </p:spPr>
        <p:txBody>
          <a:bodyPr wrap="square" rtlCol="0">
            <a:spAutoFit/>
          </a:bodyPr>
          <a:lstStyle/>
          <a:p>
            <a:r>
              <a:rPr lang="en-US" sz="1400" b="1" dirty="0">
                <a:solidFill>
                  <a:schemeClr val="tx1"/>
                </a:solidFill>
              </a:rPr>
              <a:t>CW23</a:t>
            </a:r>
          </a:p>
        </p:txBody>
      </p:sp>
      <p:pic>
        <p:nvPicPr>
          <p:cNvPr id="4" name="Picture 3">
            <a:extLst>
              <a:ext uri="{FF2B5EF4-FFF2-40B4-BE49-F238E27FC236}">
                <a16:creationId xmlns:a16="http://schemas.microsoft.com/office/drawing/2014/main" id="{E97FC62B-3C7A-2A42-C372-122A3C18A0F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811286"/>
            <a:ext cx="11557853" cy="269730"/>
          </a:xfrm>
          <a:prstGeom prst="rect">
            <a:avLst/>
          </a:prstGeom>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rgbClr val="CC0000"/>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0.xml"/><Relationship Id="rId7" Type="http://schemas.openxmlformats.org/officeDocument/2006/relationships/image" Target="../media/image1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notesSlide" Target="../notesSlides/notesSlide1.xml"/><Relationship Id="rId4" Type="http://schemas.openxmlformats.org/officeDocument/2006/relationships/slideLayout" Target="../slideLayouts/slideLayout3.xml"/><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9557" y="1417679"/>
            <a:ext cx="8229600" cy="1880225"/>
          </a:xfrm>
        </p:spPr>
        <p:txBody>
          <a:bodyPr/>
          <a:lstStyle/>
          <a:p>
            <a:pPr algn="ctr">
              <a:buNone/>
            </a:pPr>
            <a:r>
              <a:rPr lang="en-US" sz="6000" dirty="0">
                <a:solidFill>
                  <a:srgbClr val="FF0000"/>
                </a:solidFill>
                <a:latin typeface="+mj-lt"/>
              </a:rPr>
              <a:t>Omega3P Tutorials</a:t>
            </a:r>
          </a:p>
        </p:txBody>
      </p:sp>
      <p:sp>
        <p:nvSpPr>
          <p:cNvPr id="5" name="TextBox 4"/>
          <p:cNvSpPr txBox="1"/>
          <p:nvPr/>
        </p:nvSpPr>
        <p:spPr>
          <a:xfrm>
            <a:off x="-1086556" y="2765778"/>
            <a:ext cx="184731" cy="369332"/>
          </a:xfrm>
          <a:prstGeom prst="rect">
            <a:avLst/>
          </a:prstGeom>
          <a:noFill/>
        </p:spPr>
        <p:txBody>
          <a:bodyPr wrap="none" rtlCol="0">
            <a:spAutoFit/>
          </a:bodyPr>
          <a:lstStyle/>
          <a:p>
            <a:endParaRPr lang="en-US"/>
          </a:p>
        </p:txBody>
      </p:sp>
      <p:sp>
        <p:nvSpPr>
          <p:cNvPr id="6" name="Rectangle 3"/>
          <p:cNvSpPr txBox="1">
            <a:spLocks noChangeArrowheads="1"/>
          </p:cNvSpPr>
          <p:nvPr/>
        </p:nvSpPr>
        <p:spPr bwMode="auto">
          <a:xfrm>
            <a:off x="2077654" y="3678760"/>
            <a:ext cx="7410450" cy="1982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0000"/>
              </a:buClr>
              <a:buChar char="*"/>
              <a:defRPr sz="24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gn="ctr">
              <a:lnSpc>
                <a:spcPct val="90000"/>
              </a:lnSpc>
              <a:buNone/>
            </a:pPr>
            <a:r>
              <a:rPr lang="en-US" sz="2000" b="1" i="1" dirty="0">
                <a:solidFill>
                  <a:srgbClr val="000099"/>
                </a:solidFill>
                <a:latin typeface="Arial" charset="0"/>
                <a:ea typeface="ＭＳ Ｐゴシック" charset="0"/>
              </a:rPr>
              <a:t> </a:t>
            </a:r>
            <a:r>
              <a:rPr lang="en-US" i="1" dirty="0">
                <a:solidFill>
                  <a:srgbClr val="A50021"/>
                </a:solidFill>
                <a:latin typeface="Arial" charset="0"/>
                <a:ea typeface="ＭＳ Ｐゴシック" charset="0"/>
              </a:rPr>
              <a:t>CW23 - Stanford, March 27-31, 2023</a:t>
            </a:r>
            <a:endParaRPr lang="en-US" u="sng" dirty="0">
              <a:solidFill>
                <a:srgbClr val="000066"/>
              </a:solidFill>
              <a:latin typeface="Calibri" charset="0"/>
              <a:ea typeface="ＭＳ Ｐゴシック" charset="0"/>
              <a:cs typeface="Calibri" charset="0"/>
            </a:endParaRPr>
          </a:p>
          <a:p>
            <a:pPr marL="0" indent="0" algn="ctr">
              <a:lnSpc>
                <a:spcPts val="1000"/>
              </a:lnSpc>
              <a:buNone/>
            </a:pPr>
            <a:endParaRPr lang="en-US" u="sng" dirty="0">
              <a:solidFill>
                <a:srgbClr val="000066"/>
              </a:solidFill>
              <a:latin typeface="Calibri" charset="0"/>
              <a:ea typeface="ＭＳ Ｐゴシック" charset="0"/>
              <a:cs typeface="Calibri" charset="0"/>
            </a:endParaRPr>
          </a:p>
          <a:p>
            <a:pPr marL="0" indent="0" algn="ctr" eaLnBrk="1" hangingPunct="1">
              <a:lnSpc>
                <a:spcPct val="80000"/>
              </a:lnSpc>
              <a:buNone/>
            </a:pPr>
            <a:r>
              <a:rPr lang="en-US" u="sng" dirty="0">
                <a:solidFill>
                  <a:srgbClr val="000066"/>
                </a:solidFill>
                <a:latin typeface="Calibri" charset="0"/>
                <a:ea typeface="ＭＳ Ｐゴシック" charset="0"/>
                <a:cs typeface="Calibri" charset="0"/>
              </a:rPr>
              <a:t>Computational Electrodynamics Department</a:t>
            </a:r>
            <a:endParaRPr lang="en-US" u="sng" dirty="0">
              <a:solidFill>
                <a:srgbClr val="000099"/>
              </a:solidFill>
              <a:latin typeface="Arial" charset="0"/>
              <a:ea typeface="ＭＳ Ｐゴシック" charset="0"/>
            </a:endParaRPr>
          </a:p>
          <a:p>
            <a:pPr marL="0" indent="0" algn="ctr" eaLnBrk="1" hangingPunct="1">
              <a:lnSpc>
                <a:spcPct val="80000"/>
              </a:lnSpc>
              <a:buNone/>
            </a:pPr>
            <a:r>
              <a:rPr lang="en-US" i="1" dirty="0">
                <a:solidFill>
                  <a:srgbClr val="000066"/>
                </a:solidFill>
                <a:latin typeface="Calibri" charset="0"/>
                <a:ea typeface="ＭＳ Ｐゴシック" charset="0"/>
                <a:cs typeface="Calibri" charset="0"/>
              </a:rPr>
              <a:t>SLAC National Accelerator Laboratory</a:t>
            </a:r>
            <a:endParaRPr lang="en-US" i="1" dirty="0">
              <a:solidFill>
                <a:srgbClr val="A50021"/>
              </a:solidFill>
              <a:latin typeface="Arial" charset="0"/>
              <a:ea typeface="ＭＳ Ｐゴシック" charset="0"/>
            </a:endParaRPr>
          </a:p>
        </p:txBody>
      </p:sp>
      <p:sp>
        <p:nvSpPr>
          <p:cNvPr id="4" name="Slide Number Placeholder 3">
            <a:extLst>
              <a:ext uri="{FF2B5EF4-FFF2-40B4-BE49-F238E27FC236}">
                <a16:creationId xmlns:a16="http://schemas.microsoft.com/office/drawing/2014/main" id="{2742C168-5B4A-404F-A2A7-268200578630}"/>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a:t>
            </a:fld>
            <a:endParaRPr lang="en-US" dirty="0"/>
          </a:p>
        </p:txBody>
      </p:sp>
    </p:spTree>
    <p:extLst>
      <p:ext uri="{BB962C8B-B14F-4D97-AF65-F5344CB8AC3E}">
        <p14:creationId xmlns:p14="http://schemas.microsoft.com/office/powerpoint/2010/main" val="3855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ea typeface="ＭＳ Ｐゴシック" charset="-128"/>
              </a:rPr>
              <a:t>Omega3P Practice – 1: pillbox-</a:t>
            </a:r>
            <a:r>
              <a:rPr lang="en-US" dirty="0" err="1">
                <a:solidFill>
                  <a:srgbClr val="FF6600"/>
                </a:solidFill>
                <a:ea typeface="ＭＳ Ｐゴシック" charset="-128"/>
              </a:rPr>
              <a:t>rtop</a:t>
            </a:r>
            <a:endParaRPr lang="en-US" dirty="0"/>
          </a:p>
        </p:txBody>
      </p:sp>
      <p:sp>
        <p:nvSpPr>
          <p:cNvPr id="3" name="Content Placeholder 2"/>
          <p:cNvSpPr>
            <a:spLocks noGrp="1"/>
          </p:cNvSpPr>
          <p:nvPr>
            <p:ph idx="1"/>
          </p:nvPr>
        </p:nvSpPr>
        <p:spPr>
          <a:xfrm>
            <a:off x="704019" y="1147845"/>
            <a:ext cx="8229600" cy="484094"/>
          </a:xfrm>
        </p:spPr>
        <p:txBody>
          <a:bodyPr/>
          <a:lstStyle/>
          <a:p>
            <a:r>
              <a:rPr lang="en-US" dirty="0"/>
              <a:t>Single cavity cell parameters</a:t>
            </a:r>
          </a:p>
        </p:txBody>
      </p:sp>
      <p:grpSp>
        <p:nvGrpSpPr>
          <p:cNvPr id="25" name="Group 24"/>
          <p:cNvGrpSpPr/>
          <p:nvPr/>
        </p:nvGrpSpPr>
        <p:grpSpPr>
          <a:xfrm>
            <a:off x="2926783" y="2305909"/>
            <a:ext cx="4720665" cy="2645677"/>
            <a:chOff x="1800410" y="1763448"/>
            <a:chExt cx="4720665" cy="2645677"/>
          </a:xfrm>
        </p:grpSpPr>
        <p:pic>
          <p:nvPicPr>
            <p:cNvPr id="5" name="Picture 4"/>
            <p:cNvPicPr>
              <a:picLocks noChangeAspect="1"/>
            </p:cNvPicPr>
            <p:nvPr/>
          </p:nvPicPr>
          <p:blipFill>
            <a:blip r:embed="rId2"/>
            <a:stretch>
              <a:fillRect/>
            </a:stretch>
          </p:blipFill>
          <p:spPr>
            <a:xfrm>
              <a:off x="1800410" y="1958789"/>
              <a:ext cx="4720665" cy="2364170"/>
            </a:xfrm>
            <a:prstGeom prst="rect">
              <a:avLst/>
            </a:prstGeom>
          </p:spPr>
        </p:pic>
        <p:cxnSp>
          <p:nvCxnSpPr>
            <p:cNvPr id="7" name="Straight Arrow Connector 6"/>
            <p:cNvCxnSpPr/>
            <p:nvPr/>
          </p:nvCxnSpPr>
          <p:spPr>
            <a:xfrm flipV="1">
              <a:off x="4811059" y="1987178"/>
              <a:ext cx="22412" cy="183029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226235" y="3645647"/>
              <a:ext cx="4205941" cy="73211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976283" y="3391647"/>
              <a:ext cx="4482" cy="7201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884706" y="3085353"/>
              <a:ext cx="231588" cy="1195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164106" y="2846294"/>
              <a:ext cx="1259541" cy="159871"/>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988235" y="3496235"/>
              <a:ext cx="1039768" cy="461665"/>
            </a:xfrm>
            <a:prstGeom prst="rect">
              <a:avLst/>
            </a:prstGeom>
            <a:noFill/>
          </p:spPr>
          <p:txBody>
            <a:bodyPr wrap="none" rtlCol="0">
              <a:spAutoFit/>
            </a:bodyPr>
            <a:lstStyle/>
            <a:p>
              <a:r>
                <a:rPr lang="en-US" sz="2400" dirty="0"/>
                <a:t>35mm</a:t>
              </a:r>
            </a:p>
          </p:txBody>
        </p:sp>
        <p:sp>
          <p:nvSpPr>
            <p:cNvPr id="21" name="TextBox 20"/>
            <p:cNvSpPr txBox="1"/>
            <p:nvPr/>
          </p:nvSpPr>
          <p:spPr>
            <a:xfrm rot="20989878">
              <a:off x="3850340" y="3947460"/>
              <a:ext cx="1210938" cy="461665"/>
            </a:xfrm>
            <a:prstGeom prst="rect">
              <a:avLst/>
            </a:prstGeom>
            <a:noFill/>
          </p:spPr>
          <p:txBody>
            <a:bodyPr wrap="none" rtlCol="0">
              <a:spAutoFit/>
            </a:bodyPr>
            <a:lstStyle/>
            <a:p>
              <a:r>
                <a:rPr lang="en-US" sz="2400" dirty="0"/>
                <a:t>300mm</a:t>
              </a:r>
            </a:p>
          </p:txBody>
        </p:sp>
        <p:sp>
          <p:nvSpPr>
            <p:cNvPr id="22" name="TextBox 21"/>
            <p:cNvSpPr txBox="1"/>
            <p:nvPr/>
          </p:nvSpPr>
          <p:spPr>
            <a:xfrm rot="21052223">
              <a:off x="5410619" y="2456331"/>
              <a:ext cx="1039768" cy="461665"/>
            </a:xfrm>
            <a:prstGeom prst="rect">
              <a:avLst/>
            </a:prstGeom>
            <a:noFill/>
          </p:spPr>
          <p:txBody>
            <a:bodyPr wrap="none" rtlCol="0">
              <a:spAutoFit/>
            </a:bodyPr>
            <a:lstStyle/>
            <a:p>
              <a:r>
                <a:rPr lang="en-US" sz="2400" dirty="0"/>
                <a:t>90mm</a:t>
              </a:r>
            </a:p>
          </p:txBody>
        </p:sp>
        <p:sp>
          <p:nvSpPr>
            <p:cNvPr id="23" name="TextBox 22"/>
            <p:cNvSpPr txBox="1"/>
            <p:nvPr/>
          </p:nvSpPr>
          <p:spPr>
            <a:xfrm rot="16200000">
              <a:off x="4409143" y="2138084"/>
              <a:ext cx="1210938" cy="461665"/>
            </a:xfrm>
            <a:prstGeom prst="rect">
              <a:avLst/>
            </a:prstGeom>
            <a:noFill/>
          </p:spPr>
          <p:txBody>
            <a:bodyPr wrap="none" rtlCol="0">
              <a:spAutoFit/>
            </a:bodyPr>
            <a:lstStyle/>
            <a:p>
              <a:r>
                <a:rPr lang="en-US" sz="2400" dirty="0"/>
                <a:t>100mm</a:t>
              </a:r>
            </a:p>
          </p:txBody>
        </p:sp>
        <p:sp>
          <p:nvSpPr>
            <p:cNvPr id="24" name="TextBox 23"/>
            <p:cNvSpPr txBox="1"/>
            <p:nvPr/>
          </p:nvSpPr>
          <p:spPr>
            <a:xfrm rot="21052223">
              <a:off x="2791860" y="2356829"/>
              <a:ext cx="1382560" cy="830997"/>
            </a:xfrm>
            <a:prstGeom prst="rect">
              <a:avLst/>
            </a:prstGeom>
            <a:noFill/>
          </p:spPr>
          <p:txBody>
            <a:bodyPr wrap="none" rtlCol="0">
              <a:spAutoFit/>
            </a:bodyPr>
            <a:lstStyle/>
            <a:p>
              <a:r>
                <a:rPr lang="en-US" sz="2400" dirty="0"/>
                <a:t>rounding</a:t>
              </a:r>
            </a:p>
            <a:p>
              <a:r>
                <a:rPr lang="en-US" sz="2400" dirty="0"/>
                <a:t>12mm</a:t>
              </a:r>
            </a:p>
          </p:txBody>
        </p:sp>
      </p:grpSp>
      <p:sp>
        <p:nvSpPr>
          <p:cNvPr id="6" name="Slide Number Placeholder 5">
            <a:extLst>
              <a:ext uri="{FF2B5EF4-FFF2-40B4-BE49-F238E27FC236}">
                <a16:creationId xmlns:a16="http://schemas.microsoft.com/office/drawing/2014/main" id="{4C96CD16-BCF4-8F49-966E-C50BB6360F22}"/>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10</a:t>
            </a:fld>
            <a:endParaRPr lang="en-US" dirty="0"/>
          </a:p>
        </p:txBody>
      </p:sp>
    </p:spTree>
    <p:extLst>
      <p:ext uri="{BB962C8B-B14F-4D97-AF65-F5344CB8AC3E}">
        <p14:creationId xmlns:p14="http://schemas.microsoft.com/office/powerpoint/2010/main" val="213800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Generate pillbox-</a:t>
            </a:r>
            <a:r>
              <a:rPr lang="en-US" dirty="0" err="1"/>
              <a:t>rtop</a:t>
            </a:r>
            <a:r>
              <a:rPr lang="en-US" dirty="0"/>
              <a:t> model using .</a:t>
            </a:r>
            <a:r>
              <a:rPr lang="en-US" dirty="0" err="1"/>
              <a:t>jou</a:t>
            </a:r>
            <a:r>
              <a:rPr lang="en-US" dirty="0"/>
              <a:t> file</a:t>
            </a:r>
          </a:p>
        </p:txBody>
      </p:sp>
      <p:sp>
        <p:nvSpPr>
          <p:cNvPr id="3" name="Content Placeholder 2"/>
          <p:cNvSpPr>
            <a:spLocks noGrp="1"/>
          </p:cNvSpPr>
          <p:nvPr>
            <p:ph idx="1"/>
          </p:nvPr>
        </p:nvSpPr>
        <p:spPr>
          <a:xfrm>
            <a:off x="680814" y="946434"/>
            <a:ext cx="4555364" cy="422045"/>
          </a:xfrm>
        </p:spPr>
        <p:txBody>
          <a:bodyPr/>
          <a:lstStyle/>
          <a:p>
            <a:r>
              <a:rPr lang="en-US" dirty="0">
                <a:solidFill>
                  <a:srgbClr val="0000FF"/>
                </a:solidFill>
                <a:ea typeface="ＭＳ Ｐゴシック" charset="-128"/>
              </a:rPr>
              <a:t>step1-Make-pillbox-rtop.jou</a:t>
            </a:r>
            <a:endParaRPr lang="en-US" dirty="0">
              <a:solidFill>
                <a:srgbClr val="0000FF"/>
              </a:solidFill>
            </a:endParaRPr>
          </a:p>
        </p:txBody>
      </p:sp>
      <p:sp>
        <p:nvSpPr>
          <p:cNvPr id="7" name="Rectangle 6"/>
          <p:cNvSpPr/>
          <p:nvPr/>
        </p:nvSpPr>
        <p:spPr>
          <a:xfrm>
            <a:off x="805711" y="1326591"/>
            <a:ext cx="5784841" cy="5262978"/>
          </a:xfrm>
          <a:prstGeom prst="rect">
            <a:avLst/>
          </a:prstGeom>
        </p:spPr>
        <p:txBody>
          <a:bodyPr wrap="square">
            <a:spAutoFit/>
          </a:bodyPr>
          <a:lstStyle/>
          <a:p>
            <a:r>
              <a:rPr lang="en-US" sz="1400" dirty="0"/>
              <a:t>reset</a:t>
            </a:r>
          </a:p>
          <a:p>
            <a:r>
              <a:rPr lang="en-US" sz="1400" dirty="0"/>
              <a:t>#{</a:t>
            </a:r>
            <a:r>
              <a:rPr lang="en-US" sz="1400" dirty="0" err="1"/>
              <a:t>cav_length</a:t>
            </a:r>
            <a:r>
              <a:rPr lang="en-US" sz="1400" dirty="0"/>
              <a:t> = 90}</a:t>
            </a:r>
          </a:p>
          <a:p>
            <a:r>
              <a:rPr lang="en-US" sz="1400" dirty="0"/>
              <a:t>#{</a:t>
            </a:r>
            <a:r>
              <a:rPr lang="en-US" sz="1400" dirty="0" err="1"/>
              <a:t>cav_radius</a:t>
            </a:r>
            <a:r>
              <a:rPr lang="en-US" sz="1400" dirty="0"/>
              <a:t> = 100}</a:t>
            </a:r>
          </a:p>
          <a:p>
            <a:r>
              <a:rPr lang="en-US" sz="1400" dirty="0"/>
              <a:t>#{</a:t>
            </a:r>
            <a:r>
              <a:rPr lang="en-US" sz="1400" dirty="0" err="1"/>
              <a:t>bp_length</a:t>
            </a:r>
            <a:r>
              <a:rPr lang="en-US" sz="1400" dirty="0"/>
              <a:t>  = 300}</a:t>
            </a:r>
          </a:p>
          <a:p>
            <a:r>
              <a:rPr lang="en-US" sz="1400" dirty="0"/>
              <a:t>#{</a:t>
            </a:r>
            <a:r>
              <a:rPr lang="en-US" sz="1400" dirty="0" err="1"/>
              <a:t>bp_radius</a:t>
            </a:r>
            <a:r>
              <a:rPr lang="en-US" sz="1400" dirty="0"/>
              <a:t>  = 35 }</a:t>
            </a:r>
          </a:p>
          <a:p>
            <a:r>
              <a:rPr lang="en-US" sz="1400" dirty="0"/>
              <a:t>#{</a:t>
            </a:r>
            <a:r>
              <a:rPr lang="en-US" sz="1400" dirty="0" err="1"/>
              <a:t>iris_rounding</a:t>
            </a:r>
            <a:r>
              <a:rPr lang="en-US" sz="1400" dirty="0"/>
              <a:t> = 12}</a:t>
            </a:r>
          </a:p>
          <a:p>
            <a:endParaRPr lang="en-US" sz="1400" dirty="0"/>
          </a:p>
          <a:p>
            <a:r>
              <a:rPr lang="en-US" sz="1400" dirty="0"/>
              <a:t>create Cylinder height {</a:t>
            </a:r>
            <a:r>
              <a:rPr lang="en-US" sz="1400" dirty="0" err="1"/>
              <a:t>cav_length</a:t>
            </a:r>
            <a:r>
              <a:rPr lang="en-US" sz="1400" dirty="0"/>
              <a:t>} radius {</a:t>
            </a:r>
            <a:r>
              <a:rPr lang="en-US" sz="1400" dirty="0" err="1"/>
              <a:t>cav_radius</a:t>
            </a:r>
            <a:r>
              <a:rPr lang="en-US" sz="1400" dirty="0"/>
              <a:t>} </a:t>
            </a:r>
          </a:p>
          <a:p>
            <a:r>
              <a:rPr lang="en-US" sz="1400" dirty="0"/>
              <a:t>create Cylinder height {</a:t>
            </a:r>
            <a:r>
              <a:rPr lang="en-US" sz="1400" dirty="0" err="1"/>
              <a:t>bp_length</a:t>
            </a:r>
            <a:r>
              <a:rPr lang="en-US" sz="1400" dirty="0"/>
              <a:t>} radius {</a:t>
            </a:r>
            <a:r>
              <a:rPr lang="en-US" sz="1400" dirty="0" err="1"/>
              <a:t>bp_radius</a:t>
            </a:r>
            <a:r>
              <a:rPr lang="en-US" sz="1400" dirty="0"/>
              <a:t>}</a:t>
            </a:r>
          </a:p>
          <a:p>
            <a:endParaRPr lang="en-US" sz="1400" dirty="0"/>
          </a:p>
          <a:p>
            <a:r>
              <a:rPr lang="en-US" sz="1400" dirty="0"/>
              <a:t>unite volume all </a:t>
            </a:r>
          </a:p>
          <a:p>
            <a:r>
              <a:rPr lang="en-US" sz="1400" dirty="0"/>
              <a:t>compress ids</a:t>
            </a:r>
          </a:p>
          <a:p>
            <a:r>
              <a:rPr lang="en-US" sz="1400" dirty="0"/>
              <a:t>modify curve 6 5  blend radius {</a:t>
            </a:r>
            <a:r>
              <a:rPr lang="en-US" sz="1400" dirty="0" err="1"/>
              <a:t>iris_rounding</a:t>
            </a:r>
            <a:r>
              <a:rPr lang="en-US" sz="1400" dirty="0"/>
              <a:t>}</a:t>
            </a:r>
          </a:p>
          <a:p>
            <a:r>
              <a:rPr lang="en-US" sz="1400" dirty="0"/>
              <a:t>modify curve 1 2 blend radius {0.5*</a:t>
            </a:r>
            <a:r>
              <a:rPr lang="en-US" sz="1400" dirty="0" err="1"/>
              <a:t>cav_length</a:t>
            </a:r>
            <a:r>
              <a:rPr lang="en-US" sz="1400" dirty="0"/>
              <a:t>}</a:t>
            </a:r>
          </a:p>
          <a:p>
            <a:r>
              <a:rPr lang="en-US" sz="1400" dirty="0"/>
              <a:t>export </a:t>
            </a:r>
            <a:r>
              <a:rPr lang="en-US" sz="1400" dirty="0" err="1"/>
              <a:t>acis</a:t>
            </a:r>
            <a:r>
              <a:rPr lang="en-US" sz="1400" dirty="0"/>
              <a:t> "pillbox-rtop0.sat" overwrite</a:t>
            </a:r>
          </a:p>
          <a:p>
            <a:endParaRPr lang="en-US" sz="1400" dirty="0"/>
          </a:p>
          <a:p>
            <a:r>
              <a:rPr lang="en-US" sz="1400" dirty="0" err="1"/>
              <a:t>webcut</a:t>
            </a:r>
            <a:r>
              <a:rPr lang="en-US" sz="1400" dirty="0"/>
              <a:t> volume 1 with plane </a:t>
            </a:r>
            <a:r>
              <a:rPr lang="en-US" sz="1400" dirty="0" err="1"/>
              <a:t>xplane</a:t>
            </a:r>
            <a:r>
              <a:rPr lang="en-US" sz="1400" dirty="0"/>
              <a:t> offset 0 </a:t>
            </a:r>
            <a:r>
              <a:rPr lang="en-US" sz="1400" dirty="0" err="1"/>
              <a:t>noimprint</a:t>
            </a:r>
            <a:r>
              <a:rPr lang="en-US" sz="1400" dirty="0"/>
              <a:t> </a:t>
            </a:r>
            <a:r>
              <a:rPr lang="en-US" sz="1400" dirty="0" err="1"/>
              <a:t>nomerge</a:t>
            </a:r>
            <a:r>
              <a:rPr lang="en-US" sz="1400" dirty="0"/>
              <a:t> </a:t>
            </a:r>
          </a:p>
          <a:p>
            <a:r>
              <a:rPr lang="en-US" sz="1400" dirty="0"/>
              <a:t>delete volume 2 </a:t>
            </a:r>
          </a:p>
          <a:p>
            <a:r>
              <a:rPr lang="en-US" sz="1400" dirty="0"/>
              <a:t>compress ids</a:t>
            </a:r>
          </a:p>
          <a:p>
            <a:r>
              <a:rPr lang="en-US" sz="1400" dirty="0" err="1"/>
              <a:t>webcut</a:t>
            </a:r>
            <a:r>
              <a:rPr lang="en-US" sz="1400" dirty="0"/>
              <a:t> volume 1 with plane </a:t>
            </a:r>
            <a:r>
              <a:rPr lang="en-US" sz="1400" dirty="0" err="1"/>
              <a:t>yplane</a:t>
            </a:r>
            <a:r>
              <a:rPr lang="en-US" sz="1400" dirty="0"/>
              <a:t> offset 0 </a:t>
            </a:r>
            <a:r>
              <a:rPr lang="en-US" sz="1400" dirty="0" err="1"/>
              <a:t>noimprint</a:t>
            </a:r>
            <a:r>
              <a:rPr lang="en-US" sz="1400" dirty="0"/>
              <a:t> </a:t>
            </a:r>
            <a:r>
              <a:rPr lang="en-US" sz="1400" dirty="0" err="1"/>
              <a:t>nomerge</a:t>
            </a:r>
            <a:r>
              <a:rPr lang="en-US" sz="1400" dirty="0"/>
              <a:t> </a:t>
            </a:r>
          </a:p>
          <a:p>
            <a:r>
              <a:rPr lang="en-US" sz="1400" dirty="0"/>
              <a:t>delete volume 1 </a:t>
            </a:r>
          </a:p>
          <a:p>
            <a:r>
              <a:rPr lang="en-US" sz="1400" dirty="0"/>
              <a:t>compress ids</a:t>
            </a:r>
          </a:p>
          <a:p>
            <a:endParaRPr lang="en-US" sz="1400" dirty="0"/>
          </a:p>
          <a:p>
            <a:r>
              <a:rPr lang="en-US" sz="1400" dirty="0"/>
              <a:t>export </a:t>
            </a:r>
            <a:r>
              <a:rPr lang="en-US" sz="1400" dirty="0" err="1"/>
              <a:t>acis</a:t>
            </a:r>
            <a:r>
              <a:rPr lang="en-US" sz="1400" dirty="0"/>
              <a:t> "pillbox-rtop4.sat" overwrite</a:t>
            </a:r>
          </a:p>
        </p:txBody>
      </p:sp>
      <p:pic>
        <p:nvPicPr>
          <p:cNvPr id="8" name="Picture 7"/>
          <p:cNvPicPr>
            <a:picLocks noChangeAspect="1"/>
          </p:cNvPicPr>
          <p:nvPr/>
        </p:nvPicPr>
        <p:blipFill>
          <a:blip r:embed="rId2"/>
          <a:stretch>
            <a:fillRect/>
          </a:stretch>
        </p:blipFill>
        <p:spPr>
          <a:xfrm>
            <a:off x="7965069" y="2086429"/>
            <a:ext cx="1848406" cy="1310769"/>
          </a:xfrm>
          <a:prstGeom prst="rect">
            <a:avLst/>
          </a:prstGeom>
        </p:spPr>
      </p:pic>
      <p:pic>
        <p:nvPicPr>
          <p:cNvPr id="9" name="Picture 8"/>
          <p:cNvPicPr>
            <a:picLocks noChangeAspect="1"/>
          </p:cNvPicPr>
          <p:nvPr/>
        </p:nvPicPr>
        <p:blipFill>
          <a:blip r:embed="rId3"/>
          <a:stretch>
            <a:fillRect/>
          </a:stretch>
        </p:blipFill>
        <p:spPr>
          <a:xfrm>
            <a:off x="7898509" y="3545081"/>
            <a:ext cx="1861690" cy="1327145"/>
          </a:xfrm>
          <a:prstGeom prst="rect">
            <a:avLst/>
          </a:prstGeom>
        </p:spPr>
      </p:pic>
      <p:pic>
        <p:nvPicPr>
          <p:cNvPr id="10" name="Picture 9"/>
          <p:cNvPicPr>
            <a:picLocks noChangeAspect="1"/>
          </p:cNvPicPr>
          <p:nvPr/>
        </p:nvPicPr>
        <p:blipFill>
          <a:blip r:embed="rId4"/>
          <a:stretch>
            <a:fillRect/>
          </a:stretch>
        </p:blipFill>
        <p:spPr>
          <a:xfrm>
            <a:off x="7782179" y="5167992"/>
            <a:ext cx="2214187" cy="942330"/>
          </a:xfrm>
          <a:prstGeom prst="rect">
            <a:avLst/>
          </a:prstGeom>
        </p:spPr>
      </p:pic>
      <p:sp>
        <p:nvSpPr>
          <p:cNvPr id="5" name="Slide Number Placeholder 4">
            <a:extLst>
              <a:ext uri="{FF2B5EF4-FFF2-40B4-BE49-F238E27FC236}">
                <a16:creationId xmlns:a16="http://schemas.microsoft.com/office/drawing/2014/main" id="{CFB9588B-6684-484E-BD1C-C6C0FE9B3BA9}"/>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11</a:t>
            </a:fld>
            <a:endParaRPr lang="en-US" dirty="0"/>
          </a:p>
        </p:txBody>
      </p:sp>
    </p:spTree>
    <p:extLst>
      <p:ext uri="{BB962C8B-B14F-4D97-AF65-F5344CB8AC3E}">
        <p14:creationId xmlns:p14="http://schemas.microsoft.com/office/powerpoint/2010/main" val="427852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C8BFDAB9-B529-214D-0BC1-76D135D99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01" y="965827"/>
            <a:ext cx="6029436" cy="3971484"/>
          </a:xfrm>
          <a:prstGeom prst="rect">
            <a:avLst/>
          </a:prstGeom>
        </p:spPr>
      </p:pic>
      <p:sp>
        <p:nvSpPr>
          <p:cNvPr id="2" name="Title 1"/>
          <p:cNvSpPr>
            <a:spLocks noGrp="1"/>
          </p:cNvSpPr>
          <p:nvPr>
            <p:ph type="title"/>
          </p:nvPr>
        </p:nvSpPr>
        <p:spPr/>
        <p:txBody>
          <a:bodyPr/>
          <a:lstStyle/>
          <a:p>
            <a:r>
              <a:rPr lang="en-US" dirty="0"/>
              <a:t>“play” </a:t>
            </a:r>
            <a:r>
              <a:rPr lang="en-US" dirty="0">
                <a:ea typeface="ＭＳ Ｐゴシック" charset="-128"/>
              </a:rPr>
              <a:t>step1-Make-pillbox-rtop.jou</a:t>
            </a:r>
            <a:r>
              <a:rPr lang="en-US" dirty="0"/>
              <a:t> </a:t>
            </a:r>
          </a:p>
        </p:txBody>
      </p:sp>
      <p:sp>
        <p:nvSpPr>
          <p:cNvPr id="3" name="Content Placeholder 2"/>
          <p:cNvSpPr>
            <a:spLocks noGrp="1"/>
          </p:cNvSpPr>
          <p:nvPr>
            <p:ph idx="1"/>
          </p:nvPr>
        </p:nvSpPr>
        <p:spPr>
          <a:xfrm>
            <a:off x="7092899" y="1305033"/>
            <a:ext cx="3125635" cy="1830489"/>
          </a:xfrm>
        </p:spPr>
        <p:txBody>
          <a:bodyPr/>
          <a:lstStyle/>
          <a:p>
            <a:pPr marL="457200" indent="-457200">
              <a:buFont typeface="+mj-lt"/>
              <a:buAutoNum type="arabicPeriod"/>
            </a:pPr>
            <a:r>
              <a:rPr lang="en-US" dirty="0"/>
              <a:t>use CUBIT “play” </a:t>
            </a:r>
            <a:r>
              <a:rPr lang="en-US" dirty="0" err="1"/>
              <a:t>botton</a:t>
            </a:r>
            <a:endParaRPr lang="en-US" dirty="0"/>
          </a:p>
          <a:p>
            <a:pPr marL="457200" indent="-457200">
              <a:buFont typeface="+mj-lt"/>
              <a:buAutoNum type="arabicPeriod"/>
            </a:pPr>
            <a:r>
              <a:rPr lang="en-US" dirty="0"/>
              <a:t>find the .</a:t>
            </a:r>
            <a:r>
              <a:rPr lang="en-US" dirty="0" err="1"/>
              <a:t>jou</a:t>
            </a:r>
            <a:r>
              <a:rPr lang="en-US" dirty="0"/>
              <a:t> file</a:t>
            </a:r>
          </a:p>
          <a:p>
            <a:pPr marL="457200" indent="-457200">
              <a:buFont typeface="+mj-lt"/>
              <a:buAutoNum type="arabicPeriod"/>
            </a:pPr>
            <a:r>
              <a:rPr lang="en-US" dirty="0"/>
              <a:t> “open”</a:t>
            </a:r>
          </a:p>
        </p:txBody>
      </p:sp>
      <p:pic>
        <p:nvPicPr>
          <p:cNvPr id="7" name="Picture 6"/>
          <p:cNvPicPr>
            <a:picLocks noChangeAspect="1"/>
          </p:cNvPicPr>
          <p:nvPr/>
        </p:nvPicPr>
        <p:blipFill>
          <a:blip r:embed="rId3"/>
          <a:stretch>
            <a:fillRect/>
          </a:stretch>
        </p:blipFill>
        <p:spPr>
          <a:xfrm>
            <a:off x="6870102" y="3722479"/>
            <a:ext cx="3931758" cy="2232677"/>
          </a:xfrm>
          <a:prstGeom prst="rect">
            <a:avLst/>
          </a:prstGeom>
        </p:spPr>
      </p:pic>
      <p:sp>
        <p:nvSpPr>
          <p:cNvPr id="8" name="Oval 7"/>
          <p:cNvSpPr/>
          <p:nvPr/>
        </p:nvSpPr>
        <p:spPr>
          <a:xfrm>
            <a:off x="1505297" y="1177387"/>
            <a:ext cx="281383" cy="27378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843836" y="4813493"/>
            <a:ext cx="3056888" cy="42589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0399100" y="5711203"/>
            <a:ext cx="281383" cy="27378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499944" y="783709"/>
            <a:ext cx="312906" cy="369332"/>
          </a:xfrm>
          <a:prstGeom prst="rect">
            <a:avLst/>
          </a:prstGeom>
          <a:noFill/>
        </p:spPr>
        <p:txBody>
          <a:bodyPr wrap="none" rtlCol="0">
            <a:spAutoFit/>
          </a:bodyPr>
          <a:lstStyle/>
          <a:p>
            <a:r>
              <a:rPr lang="en-US" dirty="0">
                <a:solidFill>
                  <a:srgbClr val="FF0000"/>
                </a:solidFill>
              </a:rPr>
              <a:t>1</a:t>
            </a:r>
          </a:p>
        </p:txBody>
      </p:sp>
      <p:sp>
        <p:nvSpPr>
          <p:cNvPr id="12" name="TextBox 11"/>
          <p:cNvSpPr txBox="1"/>
          <p:nvPr/>
        </p:nvSpPr>
        <p:spPr>
          <a:xfrm>
            <a:off x="8385673" y="4484342"/>
            <a:ext cx="312906" cy="369332"/>
          </a:xfrm>
          <a:prstGeom prst="rect">
            <a:avLst/>
          </a:prstGeom>
          <a:noFill/>
        </p:spPr>
        <p:txBody>
          <a:bodyPr wrap="none" rtlCol="0">
            <a:spAutoFit/>
          </a:bodyPr>
          <a:lstStyle/>
          <a:p>
            <a:r>
              <a:rPr lang="en-US" dirty="0">
                <a:solidFill>
                  <a:srgbClr val="FF0000"/>
                </a:solidFill>
              </a:rPr>
              <a:t>2</a:t>
            </a:r>
          </a:p>
        </p:txBody>
      </p:sp>
      <p:sp>
        <p:nvSpPr>
          <p:cNvPr id="13" name="TextBox 12"/>
          <p:cNvSpPr txBox="1"/>
          <p:nvPr/>
        </p:nvSpPr>
        <p:spPr>
          <a:xfrm>
            <a:off x="10650062" y="5475441"/>
            <a:ext cx="312906" cy="369332"/>
          </a:xfrm>
          <a:prstGeom prst="rect">
            <a:avLst/>
          </a:prstGeom>
          <a:noFill/>
        </p:spPr>
        <p:txBody>
          <a:bodyPr wrap="none" rtlCol="0">
            <a:spAutoFit/>
          </a:bodyPr>
          <a:lstStyle/>
          <a:p>
            <a:r>
              <a:rPr lang="en-US" dirty="0">
                <a:solidFill>
                  <a:srgbClr val="FF0000"/>
                </a:solidFill>
              </a:rPr>
              <a:t>3</a:t>
            </a:r>
          </a:p>
        </p:txBody>
      </p:sp>
      <p:sp>
        <p:nvSpPr>
          <p:cNvPr id="6" name="Slide Number Placeholder 5">
            <a:extLst>
              <a:ext uri="{FF2B5EF4-FFF2-40B4-BE49-F238E27FC236}">
                <a16:creationId xmlns:a16="http://schemas.microsoft.com/office/drawing/2014/main" id="{D4E8B35E-BF07-724C-AF55-7F474F8104F6}"/>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12</a:t>
            </a:fld>
            <a:endParaRPr lang="en-US" dirty="0"/>
          </a:p>
        </p:txBody>
      </p:sp>
    </p:spTree>
    <p:extLst>
      <p:ext uri="{BB962C8B-B14F-4D97-AF65-F5344CB8AC3E}">
        <p14:creationId xmlns:p14="http://schemas.microsoft.com/office/powerpoint/2010/main" val="137771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BAEBE62B-216F-AF41-FA46-0A9AE6C6E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81" y="1136091"/>
            <a:ext cx="4151892" cy="3694302"/>
          </a:xfrm>
          <a:prstGeom prst="rect">
            <a:avLst/>
          </a:prstGeom>
        </p:spPr>
      </p:pic>
      <p:pic>
        <p:nvPicPr>
          <p:cNvPr id="16" name="Picture 15"/>
          <p:cNvPicPr>
            <a:picLocks noChangeAspect="1"/>
          </p:cNvPicPr>
          <p:nvPr/>
        </p:nvPicPr>
        <p:blipFill>
          <a:blip r:embed="rId3"/>
          <a:stretch>
            <a:fillRect/>
          </a:stretch>
        </p:blipFill>
        <p:spPr>
          <a:xfrm>
            <a:off x="5573973" y="1193067"/>
            <a:ext cx="2039649" cy="2235933"/>
          </a:xfrm>
          <a:prstGeom prst="rect">
            <a:avLst/>
          </a:prstGeom>
        </p:spPr>
      </p:pic>
      <p:sp>
        <p:nvSpPr>
          <p:cNvPr id="2" name="Title 1"/>
          <p:cNvSpPr>
            <a:spLocks noGrp="1"/>
          </p:cNvSpPr>
          <p:nvPr>
            <p:ph type="title"/>
          </p:nvPr>
        </p:nvSpPr>
        <p:spPr>
          <a:xfrm>
            <a:off x="1973596" y="125598"/>
            <a:ext cx="8229600" cy="665864"/>
          </a:xfrm>
        </p:spPr>
        <p:txBody>
          <a:bodyPr/>
          <a:lstStyle/>
          <a:p>
            <a:r>
              <a:rPr lang="en-US" dirty="0"/>
              <a:t>OR open </a:t>
            </a:r>
            <a:r>
              <a:rPr lang="en-US" dirty="0">
                <a:ea typeface="ＭＳ Ｐゴシック" charset="-128"/>
              </a:rPr>
              <a:t>step1-Make-pillbox-rtop.jou</a:t>
            </a:r>
            <a:r>
              <a:rPr lang="en-US" dirty="0"/>
              <a:t> in JOURNAL Editor</a:t>
            </a:r>
          </a:p>
        </p:txBody>
      </p:sp>
      <p:sp>
        <p:nvSpPr>
          <p:cNvPr id="3" name="Content Placeholder 2"/>
          <p:cNvSpPr>
            <a:spLocks noGrp="1"/>
          </p:cNvSpPr>
          <p:nvPr>
            <p:ph idx="1"/>
          </p:nvPr>
        </p:nvSpPr>
        <p:spPr>
          <a:xfrm>
            <a:off x="592642" y="4965247"/>
            <a:ext cx="4464106" cy="1292469"/>
          </a:xfrm>
        </p:spPr>
        <p:txBody>
          <a:bodyPr/>
          <a:lstStyle/>
          <a:p>
            <a:pPr marL="457200" indent="-457200">
              <a:buFont typeface="+mj-lt"/>
              <a:buAutoNum type="arabicPeriod"/>
            </a:pPr>
            <a:r>
              <a:rPr lang="en-US" dirty="0"/>
              <a:t>“tools” -&gt; “Journal editor”</a:t>
            </a:r>
          </a:p>
          <a:p>
            <a:pPr marL="457200" indent="-457200">
              <a:buFont typeface="+mj-lt"/>
              <a:buAutoNum type="arabicPeriod"/>
            </a:pPr>
            <a:r>
              <a:rPr lang="en-US" dirty="0"/>
              <a:t> find the .</a:t>
            </a:r>
            <a:r>
              <a:rPr lang="en-US" dirty="0" err="1"/>
              <a:t>jou</a:t>
            </a:r>
            <a:r>
              <a:rPr lang="en-US" dirty="0"/>
              <a:t> file and “open”</a:t>
            </a:r>
          </a:p>
          <a:p>
            <a:pPr marL="457200" indent="-457200">
              <a:buFont typeface="+mj-lt"/>
              <a:buAutoNum type="arabicPeriod"/>
            </a:pPr>
            <a:r>
              <a:rPr lang="en-US" dirty="0"/>
              <a:t> “play”  (or edit)</a:t>
            </a:r>
          </a:p>
        </p:txBody>
      </p:sp>
      <p:pic>
        <p:nvPicPr>
          <p:cNvPr id="7" name="Picture 6"/>
          <p:cNvPicPr>
            <a:picLocks noChangeAspect="1"/>
          </p:cNvPicPr>
          <p:nvPr/>
        </p:nvPicPr>
        <p:blipFill>
          <a:blip r:embed="rId4"/>
          <a:stretch>
            <a:fillRect/>
          </a:stretch>
        </p:blipFill>
        <p:spPr>
          <a:xfrm>
            <a:off x="6417621" y="1645911"/>
            <a:ext cx="3931758" cy="2232677"/>
          </a:xfrm>
          <a:prstGeom prst="rect">
            <a:avLst/>
          </a:prstGeom>
        </p:spPr>
      </p:pic>
      <p:sp>
        <p:nvSpPr>
          <p:cNvPr id="8" name="Oval 7"/>
          <p:cNvSpPr/>
          <p:nvPr/>
        </p:nvSpPr>
        <p:spPr>
          <a:xfrm>
            <a:off x="1694426" y="1290127"/>
            <a:ext cx="365037" cy="42589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452194" y="2805373"/>
            <a:ext cx="1383800" cy="29660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660661" y="931037"/>
            <a:ext cx="1954381" cy="369332"/>
          </a:xfrm>
          <a:prstGeom prst="rect">
            <a:avLst/>
          </a:prstGeom>
          <a:noFill/>
        </p:spPr>
        <p:txBody>
          <a:bodyPr wrap="none" rtlCol="0">
            <a:spAutoFit/>
          </a:bodyPr>
          <a:lstStyle/>
          <a:p>
            <a:r>
              <a:rPr lang="en-US" dirty="0">
                <a:solidFill>
                  <a:srgbClr val="FF0000"/>
                </a:solidFill>
              </a:rPr>
              <a:t>1 (Journal Editor)</a:t>
            </a:r>
          </a:p>
        </p:txBody>
      </p:sp>
      <p:sp>
        <p:nvSpPr>
          <p:cNvPr id="12" name="TextBox 11"/>
          <p:cNvSpPr txBox="1"/>
          <p:nvPr/>
        </p:nvSpPr>
        <p:spPr>
          <a:xfrm>
            <a:off x="5938808" y="1174290"/>
            <a:ext cx="448392" cy="369332"/>
          </a:xfrm>
          <a:prstGeom prst="rect">
            <a:avLst/>
          </a:prstGeom>
          <a:noFill/>
        </p:spPr>
        <p:txBody>
          <a:bodyPr wrap="square" rtlCol="0">
            <a:spAutoFit/>
          </a:bodyPr>
          <a:lstStyle/>
          <a:p>
            <a:r>
              <a:rPr lang="en-US" dirty="0">
                <a:solidFill>
                  <a:srgbClr val="FF0000"/>
                </a:solidFill>
              </a:rPr>
              <a:t>2</a:t>
            </a:r>
          </a:p>
        </p:txBody>
      </p:sp>
      <p:sp>
        <p:nvSpPr>
          <p:cNvPr id="17" name="Oval 16"/>
          <p:cNvSpPr/>
          <p:nvPr/>
        </p:nvSpPr>
        <p:spPr>
          <a:xfrm>
            <a:off x="5710662" y="1147731"/>
            <a:ext cx="288687" cy="38757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stretch>
            <a:fillRect/>
          </a:stretch>
        </p:blipFill>
        <p:spPr>
          <a:xfrm>
            <a:off x="6387200" y="3970608"/>
            <a:ext cx="2179154" cy="2652317"/>
          </a:xfrm>
          <a:prstGeom prst="rect">
            <a:avLst/>
          </a:prstGeom>
        </p:spPr>
      </p:pic>
      <p:sp>
        <p:nvSpPr>
          <p:cNvPr id="19" name="TextBox 18"/>
          <p:cNvSpPr txBox="1"/>
          <p:nvPr/>
        </p:nvSpPr>
        <p:spPr>
          <a:xfrm>
            <a:off x="7947150" y="3965989"/>
            <a:ext cx="448392" cy="369332"/>
          </a:xfrm>
          <a:prstGeom prst="rect">
            <a:avLst/>
          </a:prstGeom>
          <a:noFill/>
        </p:spPr>
        <p:txBody>
          <a:bodyPr wrap="square" rtlCol="0">
            <a:spAutoFit/>
          </a:bodyPr>
          <a:lstStyle/>
          <a:p>
            <a:r>
              <a:rPr lang="en-US" dirty="0">
                <a:solidFill>
                  <a:srgbClr val="FF0000"/>
                </a:solidFill>
              </a:rPr>
              <a:t>3</a:t>
            </a:r>
          </a:p>
        </p:txBody>
      </p:sp>
      <p:sp>
        <p:nvSpPr>
          <p:cNvPr id="20" name="Oval 19"/>
          <p:cNvSpPr/>
          <p:nvPr/>
        </p:nvSpPr>
        <p:spPr>
          <a:xfrm>
            <a:off x="7719004" y="3939430"/>
            <a:ext cx="288687" cy="38757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6417621" y="3489842"/>
            <a:ext cx="243358" cy="45631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4313894" y="1536585"/>
            <a:ext cx="456297" cy="1825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9E3159D-D7C6-584F-97D4-FC8222C4E3F7}"/>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13</a:t>
            </a:fld>
            <a:endParaRPr lang="en-US" dirty="0"/>
          </a:p>
        </p:txBody>
      </p:sp>
      <p:sp>
        <p:nvSpPr>
          <p:cNvPr id="10" name="TextBox 9">
            <a:extLst>
              <a:ext uri="{FF2B5EF4-FFF2-40B4-BE49-F238E27FC236}">
                <a16:creationId xmlns:a16="http://schemas.microsoft.com/office/drawing/2014/main" id="{F071AC10-5CC7-0DF8-E6E4-4242EA0ABF59}"/>
              </a:ext>
            </a:extLst>
          </p:cNvPr>
          <p:cNvSpPr txBox="1"/>
          <p:nvPr/>
        </p:nvSpPr>
        <p:spPr>
          <a:xfrm>
            <a:off x="2051792" y="2060693"/>
            <a:ext cx="1063112" cy="584775"/>
          </a:xfrm>
          <a:prstGeom prst="rect">
            <a:avLst/>
          </a:prstGeom>
          <a:noFill/>
        </p:spPr>
        <p:txBody>
          <a:bodyPr wrap="none" rtlCol="0">
            <a:spAutoFit/>
          </a:bodyPr>
          <a:lstStyle/>
          <a:p>
            <a:r>
              <a:rPr lang="en-US" sz="1600" dirty="0"/>
              <a:t>Graphics </a:t>
            </a:r>
          </a:p>
          <a:p>
            <a:r>
              <a:rPr lang="en-US" sz="1600" dirty="0"/>
              <a:t>window</a:t>
            </a:r>
          </a:p>
        </p:txBody>
      </p:sp>
      <p:sp>
        <p:nvSpPr>
          <p:cNvPr id="13" name="TextBox 12">
            <a:extLst>
              <a:ext uri="{FF2B5EF4-FFF2-40B4-BE49-F238E27FC236}">
                <a16:creationId xmlns:a16="http://schemas.microsoft.com/office/drawing/2014/main" id="{094FAD32-0E3F-B9E9-0A6D-C39F98C4CD36}"/>
              </a:ext>
            </a:extLst>
          </p:cNvPr>
          <p:cNvSpPr txBox="1"/>
          <p:nvPr/>
        </p:nvSpPr>
        <p:spPr>
          <a:xfrm>
            <a:off x="1971462" y="3510825"/>
            <a:ext cx="1188146" cy="584775"/>
          </a:xfrm>
          <a:prstGeom prst="rect">
            <a:avLst/>
          </a:prstGeom>
          <a:noFill/>
        </p:spPr>
        <p:txBody>
          <a:bodyPr wrap="none" rtlCol="0">
            <a:spAutoFit/>
          </a:bodyPr>
          <a:lstStyle/>
          <a:p>
            <a:r>
              <a:rPr lang="en-US" sz="1600" dirty="0"/>
              <a:t>Command </a:t>
            </a:r>
          </a:p>
          <a:p>
            <a:r>
              <a:rPr lang="en-US" sz="1600" dirty="0"/>
              <a:t>line</a:t>
            </a:r>
          </a:p>
        </p:txBody>
      </p:sp>
      <p:sp>
        <p:nvSpPr>
          <p:cNvPr id="23" name="TextBox 22">
            <a:extLst>
              <a:ext uri="{FF2B5EF4-FFF2-40B4-BE49-F238E27FC236}">
                <a16:creationId xmlns:a16="http://schemas.microsoft.com/office/drawing/2014/main" id="{45C694DD-097F-A541-C73B-605A1E0C6687}"/>
              </a:ext>
            </a:extLst>
          </p:cNvPr>
          <p:cNvSpPr txBox="1"/>
          <p:nvPr/>
        </p:nvSpPr>
        <p:spPr>
          <a:xfrm>
            <a:off x="3372880" y="3143692"/>
            <a:ext cx="1188146" cy="584775"/>
          </a:xfrm>
          <a:prstGeom prst="rect">
            <a:avLst/>
          </a:prstGeom>
          <a:noFill/>
        </p:spPr>
        <p:txBody>
          <a:bodyPr wrap="none" rtlCol="0">
            <a:spAutoFit/>
          </a:bodyPr>
          <a:lstStyle/>
          <a:p>
            <a:r>
              <a:rPr lang="en-US" sz="1600" dirty="0"/>
              <a:t>Command </a:t>
            </a:r>
          </a:p>
          <a:p>
            <a:r>
              <a:rPr lang="en-US" sz="1600" dirty="0"/>
              <a:t>Panels</a:t>
            </a:r>
          </a:p>
        </p:txBody>
      </p:sp>
    </p:spTree>
    <p:extLst>
      <p:ext uri="{BB962C8B-B14F-4D97-AF65-F5344CB8AC3E}">
        <p14:creationId xmlns:p14="http://schemas.microsoft.com/office/powerpoint/2010/main" val="1720858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277761" y="1014860"/>
            <a:ext cx="7018378" cy="397887"/>
          </a:xfrm>
        </p:spPr>
        <p:txBody>
          <a:bodyPr/>
          <a:lstStyle/>
          <a:p>
            <a:r>
              <a:rPr lang="en-US" sz="2000" dirty="0">
                <a:solidFill>
                  <a:srgbClr val="0000FF"/>
                </a:solidFill>
                <a:ea typeface="ＭＳ Ｐゴシック" charset="-128"/>
              </a:rPr>
              <a:t>Using CUBIT to “play”: step2-Mesh-pillbox-rtop.jou</a:t>
            </a:r>
          </a:p>
        </p:txBody>
      </p:sp>
      <p:sp>
        <p:nvSpPr>
          <p:cNvPr id="5" name="Title 1"/>
          <p:cNvSpPr txBox="1">
            <a:spLocks/>
          </p:cNvSpPr>
          <p:nvPr/>
        </p:nvSpPr>
        <p:spPr bwMode="auto">
          <a:xfrm>
            <a:off x="1927965" y="95177"/>
            <a:ext cx="8229600" cy="718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2800">
                <a:solidFill>
                  <a:schemeClr val="tx2"/>
                </a:solidFill>
                <a:latin typeface="Comic Sans M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2800">
                <a:solidFill>
                  <a:schemeClr val="tx2"/>
                </a:solidFill>
                <a:latin typeface="Comic Sans M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2800">
                <a:solidFill>
                  <a:schemeClr val="tx2"/>
                </a:solidFill>
                <a:latin typeface="Comic Sans M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2800">
                <a:solidFill>
                  <a:schemeClr val="tx2"/>
                </a:solidFill>
                <a:latin typeface="Comic Sans MS" pitchFamily="-112" charset="0"/>
                <a:ea typeface="ＭＳ Ｐゴシック" pitchFamily="-112" charset="-128"/>
                <a:cs typeface="ＭＳ Ｐゴシック" pitchFamily="-112" charset="-128"/>
              </a:defRPr>
            </a:lvl5pPr>
            <a:lvl6pPr marL="457200" algn="ctr" rtl="0" fontAlgn="base">
              <a:spcBef>
                <a:spcPct val="0"/>
              </a:spcBef>
              <a:spcAft>
                <a:spcPct val="0"/>
              </a:spcAft>
              <a:defRPr sz="2800">
                <a:solidFill>
                  <a:schemeClr val="tx2"/>
                </a:solidFill>
                <a:latin typeface="Comic Sans MS" pitchFamily="-112" charset="0"/>
              </a:defRPr>
            </a:lvl6pPr>
            <a:lvl7pPr marL="914400" algn="ctr" rtl="0" fontAlgn="base">
              <a:spcBef>
                <a:spcPct val="0"/>
              </a:spcBef>
              <a:spcAft>
                <a:spcPct val="0"/>
              </a:spcAft>
              <a:defRPr sz="2800">
                <a:solidFill>
                  <a:schemeClr val="tx2"/>
                </a:solidFill>
                <a:latin typeface="Comic Sans MS" pitchFamily="-112" charset="0"/>
              </a:defRPr>
            </a:lvl7pPr>
            <a:lvl8pPr marL="1371600" algn="ctr" rtl="0" fontAlgn="base">
              <a:spcBef>
                <a:spcPct val="0"/>
              </a:spcBef>
              <a:spcAft>
                <a:spcPct val="0"/>
              </a:spcAft>
              <a:defRPr sz="2800">
                <a:solidFill>
                  <a:schemeClr val="tx2"/>
                </a:solidFill>
                <a:latin typeface="Comic Sans MS" pitchFamily="-112" charset="0"/>
              </a:defRPr>
            </a:lvl8pPr>
            <a:lvl9pPr marL="1828800" algn="ctr" rtl="0" fontAlgn="base">
              <a:spcBef>
                <a:spcPct val="0"/>
              </a:spcBef>
              <a:spcAft>
                <a:spcPct val="0"/>
              </a:spcAft>
              <a:defRPr sz="2800">
                <a:solidFill>
                  <a:schemeClr val="tx2"/>
                </a:solidFill>
                <a:latin typeface="Comic Sans MS" pitchFamily="-112" charset="0"/>
              </a:defRPr>
            </a:lvl9pPr>
          </a:lstStyle>
          <a:p>
            <a:r>
              <a:rPr lang="en-US" dirty="0"/>
              <a:t>Mesh pillbox-</a:t>
            </a:r>
            <a:r>
              <a:rPr lang="en-US" dirty="0" err="1"/>
              <a:t>rtop</a:t>
            </a:r>
            <a:r>
              <a:rPr lang="en-US" dirty="0"/>
              <a:t> model using .</a:t>
            </a:r>
            <a:r>
              <a:rPr lang="en-US" dirty="0" err="1"/>
              <a:t>jou</a:t>
            </a:r>
            <a:r>
              <a:rPr lang="en-US" dirty="0"/>
              <a:t> file</a:t>
            </a:r>
          </a:p>
        </p:txBody>
      </p:sp>
      <p:sp>
        <p:nvSpPr>
          <p:cNvPr id="3" name="Rectangle 2"/>
          <p:cNvSpPr/>
          <p:nvPr/>
        </p:nvSpPr>
        <p:spPr>
          <a:xfrm>
            <a:off x="484969" y="1392668"/>
            <a:ext cx="6373032" cy="4832092"/>
          </a:xfrm>
          <a:prstGeom prst="rect">
            <a:avLst/>
          </a:prstGeom>
        </p:spPr>
        <p:txBody>
          <a:bodyPr wrap="square">
            <a:spAutoFit/>
          </a:bodyPr>
          <a:lstStyle/>
          <a:p>
            <a:r>
              <a:rPr lang="en-US" sz="1400" dirty="0"/>
              <a:t>reset</a:t>
            </a:r>
          </a:p>
          <a:p>
            <a:endParaRPr lang="en-US" sz="1400" dirty="0"/>
          </a:p>
          <a:p>
            <a:r>
              <a:rPr lang="en-US" sz="1400" dirty="0"/>
              <a:t>import </a:t>
            </a:r>
            <a:r>
              <a:rPr lang="en-US" sz="1400" dirty="0" err="1"/>
              <a:t>acis</a:t>
            </a:r>
            <a:r>
              <a:rPr lang="en-US" sz="1400" dirty="0"/>
              <a:t> "pillbox-rtop4.sat”</a:t>
            </a:r>
          </a:p>
          <a:p>
            <a:endParaRPr lang="en-US" sz="1400" dirty="0"/>
          </a:p>
          <a:p>
            <a:r>
              <a:rPr lang="en-US" sz="1400" dirty="0"/>
              <a:t>volume all scheme </a:t>
            </a:r>
            <a:r>
              <a:rPr lang="en-US" sz="1400" dirty="0" err="1"/>
              <a:t>Tetmesh</a:t>
            </a:r>
            <a:endParaRPr lang="en-US" sz="1400" dirty="0"/>
          </a:p>
          <a:p>
            <a:endParaRPr lang="en-US" sz="1400" dirty="0"/>
          </a:p>
          <a:p>
            <a:r>
              <a:rPr lang="en-US" sz="1400" dirty="0"/>
              <a:t>volume all sizing function type skeleton scale 5 </a:t>
            </a:r>
            <a:r>
              <a:rPr lang="en-US" sz="1400" dirty="0" err="1"/>
              <a:t>time_accuracy_level</a:t>
            </a:r>
            <a:r>
              <a:rPr lang="en-US" sz="1400" dirty="0"/>
              <a:t> 2 </a:t>
            </a:r>
            <a:r>
              <a:rPr lang="en-US" sz="1400" dirty="0" err="1"/>
              <a:t>min_size</a:t>
            </a:r>
            <a:r>
              <a:rPr lang="en-US" sz="1400" dirty="0"/>
              <a:t> auto </a:t>
            </a:r>
            <a:r>
              <a:rPr lang="en-US" sz="1400" dirty="0" err="1"/>
              <a:t>max_size</a:t>
            </a:r>
            <a:r>
              <a:rPr lang="en-US" sz="1400" dirty="0"/>
              <a:t> 12 </a:t>
            </a:r>
            <a:r>
              <a:rPr lang="en-US" sz="1400" dirty="0" err="1"/>
              <a:t>max_gradient</a:t>
            </a:r>
            <a:r>
              <a:rPr lang="en-US" sz="1400" dirty="0"/>
              <a:t> 1.2 </a:t>
            </a:r>
          </a:p>
          <a:p>
            <a:endParaRPr lang="en-US" sz="1400" dirty="0"/>
          </a:p>
          <a:p>
            <a:r>
              <a:rPr lang="en-US" sz="1400" dirty="0"/>
              <a:t>mesh volume all</a:t>
            </a:r>
          </a:p>
          <a:p>
            <a:endParaRPr lang="en-US" sz="1400" dirty="0"/>
          </a:p>
          <a:p>
            <a:r>
              <a:rPr lang="en-US" sz="1400" dirty="0" err="1"/>
              <a:t>Sideset</a:t>
            </a:r>
            <a:r>
              <a:rPr lang="en-US" sz="1400" dirty="0"/>
              <a:t> 1 surface 7  </a:t>
            </a:r>
          </a:p>
          <a:p>
            <a:r>
              <a:rPr lang="en-US" sz="1400" dirty="0" err="1"/>
              <a:t>Sideset</a:t>
            </a:r>
            <a:r>
              <a:rPr lang="en-US" sz="1400" dirty="0"/>
              <a:t> 2 surface 1  </a:t>
            </a:r>
          </a:p>
          <a:p>
            <a:r>
              <a:rPr lang="en-US" sz="1400" dirty="0"/>
              <a:t>## </a:t>
            </a:r>
            <a:r>
              <a:rPr lang="en-US" sz="1400" dirty="0" err="1"/>
              <a:t>Sideset</a:t>
            </a:r>
            <a:r>
              <a:rPr lang="en-US" sz="1400" dirty="0"/>
              <a:t> 3 surface 11  </a:t>
            </a:r>
          </a:p>
          <a:p>
            <a:r>
              <a:rPr lang="en-US" sz="1400" dirty="0"/>
              <a:t>## </a:t>
            </a:r>
            <a:r>
              <a:rPr lang="en-US" sz="1400" dirty="0" err="1"/>
              <a:t>Sideset</a:t>
            </a:r>
            <a:r>
              <a:rPr lang="en-US" sz="1400" dirty="0"/>
              <a:t> 4 surface 8  </a:t>
            </a:r>
          </a:p>
          <a:p>
            <a:r>
              <a:rPr lang="en-US" sz="1400" dirty="0" err="1"/>
              <a:t>Sideset</a:t>
            </a:r>
            <a:r>
              <a:rPr lang="en-US" sz="1400" dirty="0"/>
              <a:t> 6 surface all except 7 1</a:t>
            </a:r>
          </a:p>
          <a:p>
            <a:endParaRPr lang="en-US" sz="1400" dirty="0"/>
          </a:p>
          <a:p>
            <a:r>
              <a:rPr lang="en-US" sz="1400" dirty="0"/>
              <a:t>block 1 volume all </a:t>
            </a:r>
          </a:p>
          <a:p>
            <a:r>
              <a:rPr lang="en-US" sz="1400" dirty="0"/>
              <a:t>block 1 element type tetra10</a:t>
            </a:r>
          </a:p>
          <a:p>
            <a:r>
              <a:rPr lang="en-US" sz="1400" dirty="0"/>
              <a:t>volume all scale 0.001 </a:t>
            </a:r>
          </a:p>
          <a:p>
            <a:endParaRPr lang="en-US" sz="1400" dirty="0"/>
          </a:p>
          <a:p>
            <a:r>
              <a:rPr lang="en-US" sz="1400" dirty="0"/>
              <a:t>export Genesis  "pillbox-rtop4.gen" block all overwrite </a:t>
            </a:r>
          </a:p>
        </p:txBody>
      </p:sp>
      <p:pic>
        <p:nvPicPr>
          <p:cNvPr id="2" name="Picture 1">
            <a:extLst>
              <a:ext uri="{FF2B5EF4-FFF2-40B4-BE49-F238E27FC236}">
                <a16:creationId xmlns:a16="http://schemas.microsoft.com/office/drawing/2014/main" id="{2FD268F1-6E23-7E46-8C58-C4BEA6AA3DB9}"/>
              </a:ext>
            </a:extLst>
          </p:cNvPr>
          <p:cNvPicPr>
            <a:picLocks noChangeAspect="1"/>
          </p:cNvPicPr>
          <p:nvPr/>
        </p:nvPicPr>
        <p:blipFill>
          <a:blip r:embed="rId2"/>
          <a:stretch>
            <a:fillRect/>
          </a:stretch>
        </p:blipFill>
        <p:spPr>
          <a:xfrm>
            <a:off x="6322204" y="1962762"/>
            <a:ext cx="5813261" cy="3826715"/>
          </a:xfrm>
          <a:prstGeom prst="rect">
            <a:avLst/>
          </a:prstGeom>
        </p:spPr>
      </p:pic>
      <p:sp>
        <p:nvSpPr>
          <p:cNvPr id="6" name="Slide Number Placeholder 5">
            <a:extLst>
              <a:ext uri="{FF2B5EF4-FFF2-40B4-BE49-F238E27FC236}">
                <a16:creationId xmlns:a16="http://schemas.microsoft.com/office/drawing/2014/main" id="{8FD0D3F8-17FB-CA49-93A5-4BEFBBD1D0F4}"/>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14</a:t>
            </a:fld>
            <a:endParaRPr lang="en-US" dirty="0"/>
          </a:p>
        </p:txBody>
      </p:sp>
    </p:spTree>
    <p:extLst>
      <p:ext uri="{BB962C8B-B14F-4D97-AF65-F5344CB8AC3E}">
        <p14:creationId xmlns:p14="http://schemas.microsoft.com/office/powerpoint/2010/main" val="183138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798" y="0"/>
            <a:ext cx="8886422" cy="905020"/>
          </a:xfrm>
        </p:spPr>
        <p:txBody>
          <a:bodyPr/>
          <a:lstStyle/>
          <a:p>
            <a:r>
              <a:rPr lang="en-US" sz="3200" dirty="0">
                <a:ea typeface="ＭＳ Ｐゴシック" charset="-128"/>
              </a:rPr>
              <a:t>Copy mesh “pillbox-rtop4.gen” to </a:t>
            </a:r>
            <a:r>
              <a:rPr lang="en-US" sz="3200" dirty="0" err="1">
                <a:ea typeface="ＭＳ Ｐゴシック" charset="-128"/>
              </a:rPr>
              <a:t>edison</a:t>
            </a:r>
            <a:br>
              <a:rPr lang="en-US" sz="3200" dirty="0">
                <a:ea typeface="ＭＳ Ｐゴシック" charset="-128"/>
              </a:rPr>
            </a:br>
            <a:r>
              <a:rPr lang="en-US" sz="3200" dirty="0">
                <a:ea typeface="ＭＳ Ｐゴシック" charset="-128"/>
              </a:rPr>
              <a:t>and Convert “.gen” to “</a:t>
            </a:r>
            <a:r>
              <a:rPr lang="en-US" sz="3200" dirty="0" err="1">
                <a:ea typeface="ＭＳ Ｐゴシック" charset="-128"/>
              </a:rPr>
              <a:t>netcdf</a:t>
            </a:r>
            <a:r>
              <a:rPr lang="en-US" sz="3200" dirty="0">
                <a:ea typeface="ＭＳ Ｐゴシック" charset="-128"/>
              </a:rPr>
              <a:t>” format</a:t>
            </a:r>
            <a:endParaRPr lang="en-US" sz="3200" dirty="0"/>
          </a:p>
        </p:txBody>
      </p:sp>
      <p:sp>
        <p:nvSpPr>
          <p:cNvPr id="6" name="TextBox 5"/>
          <p:cNvSpPr txBox="1"/>
          <p:nvPr/>
        </p:nvSpPr>
        <p:spPr>
          <a:xfrm>
            <a:off x="272846" y="1086246"/>
            <a:ext cx="10360742" cy="2215991"/>
          </a:xfrm>
          <a:prstGeom prst="rect">
            <a:avLst/>
          </a:prstGeom>
          <a:noFill/>
        </p:spPr>
        <p:txBody>
          <a:bodyPr wrap="square" rtlCol="0">
            <a:spAutoFit/>
          </a:bodyPr>
          <a:lstStyle/>
          <a:p>
            <a:r>
              <a:rPr lang="en-US" dirty="0">
                <a:solidFill>
                  <a:srgbClr val="0000FF"/>
                </a:solidFill>
              </a:rPr>
              <a:t>$ </a:t>
            </a:r>
            <a:r>
              <a:rPr lang="en-US" dirty="0" err="1">
                <a:solidFill>
                  <a:srgbClr val="0000FF"/>
                </a:solidFill>
              </a:rPr>
              <a:t>scp</a:t>
            </a:r>
            <a:r>
              <a:rPr lang="en-US" dirty="0">
                <a:solidFill>
                  <a:srgbClr val="0000FF"/>
                </a:solidFill>
              </a:rPr>
              <a:t>  pillbox-rtop4.gen &lt;username&gt;@pilmutter-p1.nersc.gov:&lt;</a:t>
            </a:r>
            <a:r>
              <a:rPr lang="en-US" dirty="0" err="1">
                <a:solidFill>
                  <a:srgbClr val="0000FF"/>
                </a:solidFill>
              </a:rPr>
              <a:t>dir</a:t>
            </a:r>
            <a:r>
              <a:rPr lang="en-US" dirty="0">
                <a:solidFill>
                  <a:srgbClr val="0000FF"/>
                </a:solidFill>
              </a:rPr>
              <a:t>&gt;/.</a:t>
            </a:r>
          </a:p>
          <a:p>
            <a:endParaRPr lang="en-US" dirty="0">
              <a:solidFill>
                <a:srgbClr val="00B050"/>
              </a:solidFill>
            </a:endParaRPr>
          </a:p>
          <a:p>
            <a:r>
              <a:rPr lang="en-US" dirty="0">
                <a:solidFill>
                  <a:srgbClr val="00B050"/>
                </a:solidFill>
              </a:rPr>
              <a:t>   </a:t>
            </a:r>
            <a:r>
              <a:rPr lang="en-US" dirty="0"/>
              <a:t>&lt;</a:t>
            </a:r>
            <a:r>
              <a:rPr lang="en-US" dirty="0" err="1"/>
              <a:t>dir</a:t>
            </a:r>
            <a:r>
              <a:rPr lang="en-US" dirty="0"/>
              <a:t>&gt; is your local directory on </a:t>
            </a:r>
            <a:r>
              <a:rPr lang="en-US" dirty="0" err="1"/>
              <a:t>perlmutter</a:t>
            </a:r>
            <a:endParaRPr lang="en-US" dirty="0"/>
          </a:p>
          <a:p>
            <a:endParaRPr lang="en-US" dirty="0">
              <a:solidFill>
                <a:srgbClr val="00B050"/>
              </a:solidFill>
            </a:endParaRPr>
          </a:p>
          <a:p>
            <a:pPr marL="1546225" indent="-1543050"/>
            <a:r>
              <a:rPr lang="en-US" dirty="0">
                <a:solidFill>
                  <a:srgbClr val="00B050"/>
                </a:solidFill>
              </a:rPr>
              <a:t>On </a:t>
            </a:r>
            <a:r>
              <a:rPr lang="en-US" dirty="0" err="1">
                <a:solidFill>
                  <a:srgbClr val="00B050"/>
                </a:solidFill>
              </a:rPr>
              <a:t>perlmutter</a:t>
            </a:r>
            <a:r>
              <a:rPr lang="en-US" dirty="0">
                <a:solidFill>
                  <a:srgbClr val="00B050"/>
                </a:solidFill>
              </a:rPr>
              <a:t>: </a:t>
            </a:r>
            <a:r>
              <a:rPr lang="en-US" dirty="0">
                <a:solidFill>
                  <a:srgbClr val="006666"/>
                </a:solidFill>
              </a:rPr>
              <a:t>Submit a job to convert mesh from  “.gen” format (pillbox-rtop4.gen) to “.</a:t>
            </a:r>
            <a:r>
              <a:rPr lang="en-US" dirty="0" err="1">
                <a:solidFill>
                  <a:srgbClr val="006666"/>
                </a:solidFill>
              </a:rPr>
              <a:t>ncdf</a:t>
            </a:r>
            <a:r>
              <a:rPr lang="en-US" dirty="0">
                <a:solidFill>
                  <a:srgbClr val="006666"/>
                </a:solidFill>
              </a:rPr>
              <a:t>” format (pillbox-rtop4.ncdf)</a:t>
            </a:r>
          </a:p>
          <a:p>
            <a:endParaRPr lang="en-US" sz="1200" dirty="0">
              <a:solidFill>
                <a:srgbClr val="0000FF"/>
              </a:solidFill>
            </a:endParaRPr>
          </a:p>
          <a:p>
            <a:r>
              <a:rPr lang="en-US" dirty="0">
                <a:solidFill>
                  <a:srgbClr val="0000FF"/>
                </a:solidFill>
              </a:rPr>
              <a:t>$ </a:t>
            </a:r>
            <a:r>
              <a:rPr lang="en-US" dirty="0" err="1">
                <a:solidFill>
                  <a:srgbClr val="0000FF"/>
                </a:solidFill>
              </a:rPr>
              <a:t>sbatch</a:t>
            </a:r>
            <a:r>
              <a:rPr lang="en-US" dirty="0">
                <a:solidFill>
                  <a:srgbClr val="0000FF"/>
                </a:solidFill>
              </a:rPr>
              <a:t> run-</a:t>
            </a:r>
            <a:r>
              <a:rPr lang="en-US" dirty="0" err="1">
                <a:solidFill>
                  <a:srgbClr val="0000FF"/>
                </a:solidFill>
              </a:rPr>
              <a:t>meshconvert.batch</a:t>
            </a:r>
            <a:endParaRPr lang="en-US" dirty="0">
              <a:solidFill>
                <a:srgbClr val="0000FF"/>
              </a:solidFill>
            </a:endParaRPr>
          </a:p>
        </p:txBody>
      </p:sp>
      <p:sp>
        <p:nvSpPr>
          <p:cNvPr id="8" name="Rectangle 7"/>
          <p:cNvSpPr/>
          <p:nvPr/>
        </p:nvSpPr>
        <p:spPr>
          <a:xfrm>
            <a:off x="1692757" y="3624665"/>
            <a:ext cx="7785800" cy="2677656"/>
          </a:xfrm>
          <a:prstGeom prst="rect">
            <a:avLst/>
          </a:prstGeom>
          <a:ln w="19050" cmpd="sng">
            <a:solidFill>
              <a:srgbClr val="3366FF"/>
            </a:solidFill>
          </a:ln>
        </p:spPr>
        <p:txBody>
          <a:bodyPr wrap="square">
            <a:spAutoFit/>
          </a:bodyPr>
          <a:lstStyle/>
          <a:p>
            <a:r>
              <a:rPr lang="en-US" sz="1200" dirty="0"/>
              <a:t>#!/bin/bash -l</a:t>
            </a:r>
          </a:p>
          <a:p>
            <a:r>
              <a:rPr lang="en-US" sz="1200" dirty="0"/>
              <a:t>#SBATCH -C </a:t>
            </a:r>
            <a:r>
              <a:rPr lang="en-US" sz="1200" dirty="0" err="1"/>
              <a:t>cpu</a:t>
            </a:r>
            <a:endParaRPr lang="en-US" sz="1200" dirty="0"/>
          </a:p>
          <a:p>
            <a:r>
              <a:rPr lang="en-US" sz="1200" dirty="0"/>
              <a:t>#SBATCH -q shared</a:t>
            </a:r>
          </a:p>
          <a:p>
            <a:r>
              <a:rPr lang="en-US" sz="1200" dirty="0"/>
              <a:t>#SBATCH -A m349</a:t>
            </a:r>
          </a:p>
          <a:p>
            <a:r>
              <a:rPr lang="en-US" sz="1200" dirty="0"/>
              <a:t>#SBATCH -N 1</a:t>
            </a:r>
          </a:p>
          <a:p>
            <a:r>
              <a:rPr lang="en-US" sz="1200" dirty="0"/>
              <a:t>#SBATCH -t 00:10:00</a:t>
            </a:r>
          </a:p>
          <a:p>
            <a:r>
              <a:rPr lang="en-US" sz="1200" dirty="0"/>
              <a:t>#SBATCH -J dump</a:t>
            </a:r>
          </a:p>
          <a:p>
            <a:r>
              <a:rPr lang="en-US" sz="1200" dirty="0"/>
              <a:t>#SBATCH -e </a:t>
            </a:r>
            <a:r>
              <a:rPr lang="en-US" sz="1200" dirty="0" err="1"/>
              <a:t>myjob</a:t>
            </a:r>
            <a:r>
              <a:rPr lang="en-US" sz="1200" dirty="0"/>
              <a:t>.%</a:t>
            </a:r>
            <a:r>
              <a:rPr lang="en-US" sz="1200" dirty="0" err="1"/>
              <a:t>j.err</a:t>
            </a:r>
            <a:endParaRPr lang="en-US" sz="1200" dirty="0"/>
          </a:p>
          <a:p>
            <a:r>
              <a:rPr lang="en-US" sz="1200" dirty="0"/>
              <a:t>#SBATCH -o </a:t>
            </a:r>
            <a:r>
              <a:rPr lang="en-US" sz="1200" dirty="0" err="1"/>
              <a:t>myjob</a:t>
            </a:r>
            <a:r>
              <a:rPr lang="en-US" sz="1200" dirty="0"/>
              <a:t>.%</a:t>
            </a:r>
            <a:r>
              <a:rPr lang="en-US" sz="1200" dirty="0" err="1"/>
              <a:t>j.out</a:t>
            </a:r>
            <a:endParaRPr lang="en-US" sz="1200" dirty="0"/>
          </a:p>
          <a:p>
            <a:endParaRPr lang="en-US" sz="1200" dirty="0"/>
          </a:p>
          <a:p>
            <a:r>
              <a:rPr lang="en-US" sz="1200" dirty="0"/>
              <a:t>export DIR=$PWD</a:t>
            </a:r>
          </a:p>
          <a:p>
            <a:endParaRPr lang="en-US" sz="1200" dirty="0"/>
          </a:p>
          <a:p>
            <a:r>
              <a:rPr lang="en-US" sz="1200" dirty="0"/>
              <a:t>cd $DIR</a:t>
            </a:r>
          </a:p>
          <a:p>
            <a:r>
              <a:rPr lang="en-US" sz="1200" dirty="0" err="1"/>
              <a:t>srun</a:t>
            </a:r>
            <a:r>
              <a:rPr lang="en-US" sz="1200" dirty="0"/>
              <a:t> </a:t>
            </a:r>
            <a:r>
              <a:rPr lang="en-US" sz="1200" dirty="0">
                <a:solidFill>
                  <a:srgbClr val="FF0000"/>
                </a:solidFill>
              </a:rPr>
              <a:t>-n 1 -c 1 --</a:t>
            </a:r>
            <a:r>
              <a:rPr lang="en-US" sz="1200" dirty="0" err="1">
                <a:solidFill>
                  <a:srgbClr val="FF0000"/>
                </a:solidFill>
              </a:rPr>
              <a:t>cpu</a:t>
            </a:r>
            <a:r>
              <a:rPr lang="en-US" sz="1200" dirty="0">
                <a:solidFill>
                  <a:srgbClr val="FF0000"/>
                </a:solidFill>
              </a:rPr>
              <a:t>-bind=cores </a:t>
            </a:r>
            <a:r>
              <a:rPr lang="en-US" sz="1200" dirty="0"/>
              <a:t>/global/</a:t>
            </a:r>
            <a:r>
              <a:rPr lang="en-US" sz="1200" dirty="0" err="1"/>
              <a:t>cfs</a:t>
            </a:r>
            <a:r>
              <a:rPr lang="en-US" sz="1200" dirty="0"/>
              <a:t>/</a:t>
            </a:r>
            <a:r>
              <a:rPr lang="en-US" sz="1200" dirty="0" err="1"/>
              <a:t>cdirs</a:t>
            </a:r>
            <a:r>
              <a:rPr lang="en-US" sz="1200" dirty="0"/>
              <a:t>/ace3p/</a:t>
            </a:r>
            <a:r>
              <a:rPr lang="en-US" sz="1200" dirty="0" err="1"/>
              <a:t>perlmutter</a:t>
            </a:r>
            <a:r>
              <a:rPr lang="en-US" sz="1200" dirty="0"/>
              <a:t>/CPU/</a:t>
            </a:r>
            <a:r>
              <a:rPr lang="en-US" sz="1200" dirty="0" err="1"/>
              <a:t>acdtool</a:t>
            </a:r>
            <a:r>
              <a:rPr lang="en-US" sz="1200" dirty="0"/>
              <a:t> </a:t>
            </a:r>
            <a:r>
              <a:rPr lang="en-US" sz="1200" dirty="0" err="1"/>
              <a:t>meshconvert</a:t>
            </a:r>
            <a:r>
              <a:rPr lang="en-US" sz="1200" dirty="0"/>
              <a:t> pillbox-rtop4.gen</a:t>
            </a:r>
          </a:p>
        </p:txBody>
      </p:sp>
      <p:sp>
        <p:nvSpPr>
          <p:cNvPr id="9" name="Rectangle 8"/>
          <p:cNvSpPr/>
          <p:nvPr/>
        </p:nvSpPr>
        <p:spPr>
          <a:xfrm>
            <a:off x="5585657" y="3775450"/>
            <a:ext cx="2803973" cy="400110"/>
          </a:xfrm>
          <a:prstGeom prst="rect">
            <a:avLst/>
          </a:prstGeom>
        </p:spPr>
        <p:txBody>
          <a:bodyPr wrap="none">
            <a:spAutoFit/>
          </a:bodyPr>
          <a:lstStyle/>
          <a:p>
            <a:r>
              <a:rPr lang="en-US" sz="2000" dirty="0">
                <a:solidFill>
                  <a:srgbClr val="0000FF"/>
                </a:solidFill>
              </a:rPr>
              <a:t>run-</a:t>
            </a:r>
            <a:r>
              <a:rPr lang="en-US" sz="2000" dirty="0" err="1">
                <a:solidFill>
                  <a:srgbClr val="0000FF"/>
                </a:solidFill>
              </a:rPr>
              <a:t>meshconvert.batch</a:t>
            </a:r>
            <a:endParaRPr lang="en-US" sz="2000" dirty="0">
              <a:solidFill>
                <a:srgbClr val="0000FF"/>
              </a:solidFill>
            </a:endParaRPr>
          </a:p>
        </p:txBody>
      </p:sp>
      <p:sp>
        <p:nvSpPr>
          <p:cNvPr id="4" name="Slide Number Placeholder 3">
            <a:extLst>
              <a:ext uri="{FF2B5EF4-FFF2-40B4-BE49-F238E27FC236}">
                <a16:creationId xmlns:a16="http://schemas.microsoft.com/office/drawing/2014/main" id="{93458C3B-0142-2A4F-9E99-DA984A521CA0}"/>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15</a:t>
            </a:fld>
            <a:endParaRPr lang="en-US" dirty="0"/>
          </a:p>
        </p:txBody>
      </p:sp>
    </p:spTree>
    <p:extLst>
      <p:ext uri="{BB962C8B-B14F-4D97-AF65-F5344CB8AC3E}">
        <p14:creationId xmlns:p14="http://schemas.microsoft.com/office/powerpoint/2010/main" val="344638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798" y="-91262"/>
            <a:ext cx="8886422" cy="928364"/>
          </a:xfrm>
        </p:spPr>
        <p:txBody>
          <a:bodyPr/>
          <a:lstStyle/>
          <a:p>
            <a:r>
              <a:rPr lang="en-US" dirty="0">
                <a:ea typeface="ＭＳ Ｐゴシック" charset="-128"/>
              </a:rPr>
              <a:t>Mesh Convert output </a:t>
            </a:r>
            <a:r>
              <a:rPr lang="en-US" dirty="0"/>
              <a:t>file: </a:t>
            </a:r>
            <a:r>
              <a:rPr lang="en-US" dirty="0" err="1"/>
              <a:t>my_job</a:t>
            </a:r>
            <a:r>
              <a:rPr lang="en-US" dirty="0"/>
              <a:t>.***.out</a:t>
            </a:r>
          </a:p>
        </p:txBody>
      </p:sp>
      <p:sp>
        <p:nvSpPr>
          <p:cNvPr id="5" name="Content Placeholder 2"/>
          <p:cNvSpPr>
            <a:spLocks noGrp="1"/>
          </p:cNvSpPr>
          <p:nvPr>
            <p:ph sz="half" idx="1"/>
          </p:nvPr>
        </p:nvSpPr>
        <p:spPr>
          <a:xfrm>
            <a:off x="253730" y="1019100"/>
            <a:ext cx="11693822" cy="5378305"/>
          </a:xfrm>
        </p:spPr>
        <p:txBody>
          <a:bodyPr numCol="2"/>
          <a:lstStyle/>
          <a:p>
            <a:pPr eaLnBrk="1" hangingPunct="1">
              <a:spcBef>
                <a:spcPct val="0"/>
              </a:spcBef>
              <a:buFontTx/>
              <a:buNone/>
            </a:pPr>
            <a:r>
              <a:rPr lang="en-US" sz="1100" dirty="0">
                <a:latin typeface="American Typewriter" charset="0"/>
                <a:ea typeface="ＭＳ Ｐゴシック" charset="-128"/>
              </a:rPr>
              <a:t>Input: pillbox-rtop4.gen (contains quadratic 10-point elements)</a:t>
            </a:r>
          </a:p>
          <a:p>
            <a:pPr eaLnBrk="1" hangingPunct="1">
              <a:spcBef>
                <a:spcPct val="0"/>
              </a:spcBef>
              <a:buFontTx/>
              <a:buNone/>
            </a:pPr>
            <a:r>
              <a:rPr lang="en-US" sz="1100" dirty="0">
                <a:latin typeface="American Typewriter" charset="0"/>
                <a:ea typeface="ＭＳ Ｐゴシック" charset="-128"/>
              </a:rPr>
              <a:t>Reading took 4.6066 seconds</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Output: pillbox-rtop4.ncdf</a:t>
            </a:r>
          </a:p>
          <a:p>
            <a:pPr eaLnBrk="1" hangingPunct="1">
              <a:spcBef>
                <a:spcPct val="0"/>
              </a:spcBef>
              <a:buFontTx/>
              <a:buNone/>
            </a:pPr>
            <a:r>
              <a:rPr lang="en-US" sz="1100" dirty="0">
                <a:latin typeface="American Typewriter" charset="0"/>
                <a:ea typeface="ＭＳ Ｐゴシック" charset="-128"/>
              </a:rPr>
              <a:t>Writing took 0.594721 seconds</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Now calling '</a:t>
            </a:r>
            <a:r>
              <a:rPr lang="en-US" sz="1100" dirty="0" err="1">
                <a:latin typeface="American Typewriter" charset="0"/>
                <a:ea typeface="ＭＳ Ｐゴシック" charset="-128"/>
              </a:rPr>
              <a:t>acdtool</a:t>
            </a:r>
            <a:r>
              <a:rPr lang="en-US" sz="1100" dirty="0">
                <a:latin typeface="American Typewriter" charset="0"/>
                <a:ea typeface="ＭＳ Ｐゴシック" charset="-128"/>
              </a:rPr>
              <a:t> mesh stats pillbox-rtop4.ncdf':</a:t>
            </a:r>
          </a:p>
          <a:p>
            <a:pPr eaLnBrk="1" hangingPunct="1">
              <a:spcBef>
                <a:spcPct val="0"/>
              </a:spcBef>
              <a:buFontTx/>
              <a:buNone/>
            </a:pPr>
            <a:r>
              <a:rPr lang="en-US" sz="1100" dirty="0">
                <a:latin typeface="American Typewriter" charset="0"/>
                <a:ea typeface="ＭＳ Ｐゴシック" charset="-128"/>
              </a:rPr>
              <a:t>TOTALS:</a:t>
            </a:r>
          </a:p>
          <a:p>
            <a:pPr eaLnBrk="1" hangingPunct="1">
              <a:spcBef>
                <a:spcPct val="0"/>
              </a:spcBef>
              <a:buFontTx/>
              <a:buNone/>
            </a:pPr>
            <a:r>
              <a:rPr lang="en-US" sz="1100" dirty="0">
                <a:latin typeface="American Typewriter" charset="0"/>
                <a:ea typeface="ＭＳ Ｐゴシック" charset="-128"/>
              </a:rPr>
              <a:t>  </a:t>
            </a:r>
            <a:r>
              <a:rPr lang="en-US" sz="1100" dirty="0">
                <a:solidFill>
                  <a:srgbClr val="FF0000"/>
                </a:solidFill>
                <a:latin typeface="American Typewriter" charset="0"/>
                <a:ea typeface="ＭＳ Ｐゴシック" charset="-128"/>
              </a:rPr>
              <a:t>elements: 13382</a:t>
            </a:r>
          </a:p>
          <a:p>
            <a:pPr eaLnBrk="1" hangingPunct="1">
              <a:spcBef>
                <a:spcPct val="0"/>
              </a:spcBef>
              <a:buFontTx/>
              <a:buNone/>
            </a:pPr>
            <a:r>
              <a:rPr lang="en-US" sz="1100" dirty="0">
                <a:latin typeface="American Typewriter" charset="0"/>
                <a:ea typeface="ＭＳ Ｐゴシック" charset="-128"/>
              </a:rPr>
              <a:t>  coordinates: 2955</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EULER CHARACTER:</a:t>
            </a:r>
          </a:p>
          <a:p>
            <a:pPr eaLnBrk="1" hangingPunct="1">
              <a:spcBef>
                <a:spcPct val="0"/>
              </a:spcBef>
              <a:buFontTx/>
              <a:buNone/>
            </a:pPr>
            <a:r>
              <a:rPr lang="en-US" sz="1100" dirty="0">
                <a:latin typeface="American Typewriter" charset="0"/>
                <a:ea typeface="ＭＳ Ｐゴシック" charset="-128"/>
              </a:rPr>
              <a:t>  </a:t>
            </a:r>
            <a:r>
              <a:rPr lang="en-US" sz="1100" dirty="0">
                <a:solidFill>
                  <a:srgbClr val="FF0000"/>
                </a:solidFill>
                <a:latin typeface="American Typewriter" charset="0"/>
                <a:ea typeface="ＭＳ Ｐゴシック" charset="-128"/>
              </a:rPr>
              <a:t>Surf Euler Char = 2</a:t>
            </a:r>
          </a:p>
          <a:p>
            <a:pPr eaLnBrk="1" hangingPunct="1">
              <a:spcBef>
                <a:spcPct val="0"/>
              </a:spcBef>
              <a:buFontTx/>
              <a:buNone/>
            </a:pPr>
            <a:r>
              <a:rPr lang="en-US" sz="1100" dirty="0">
                <a:solidFill>
                  <a:srgbClr val="FF0000"/>
                </a:solidFill>
                <a:latin typeface="American Typewriter" charset="0"/>
                <a:ea typeface="ＭＳ Ｐゴシック" charset="-128"/>
              </a:rPr>
              <a:t>  </a:t>
            </a:r>
            <a:r>
              <a:rPr lang="en-US" sz="1100" dirty="0" err="1">
                <a:solidFill>
                  <a:srgbClr val="FF0000"/>
                </a:solidFill>
                <a:latin typeface="American Typewriter" charset="0"/>
                <a:ea typeface="ＭＳ Ｐゴシック" charset="-128"/>
              </a:rPr>
              <a:t>Vol</a:t>
            </a:r>
            <a:r>
              <a:rPr lang="en-US" sz="1100" dirty="0">
                <a:solidFill>
                  <a:srgbClr val="FF0000"/>
                </a:solidFill>
                <a:latin typeface="American Typewriter" charset="0"/>
                <a:ea typeface="ＭＳ Ｐゴシック" charset="-128"/>
              </a:rPr>
              <a:t> Euler Char = 1</a:t>
            </a:r>
          </a:p>
          <a:p>
            <a:pPr eaLnBrk="1" hangingPunct="1">
              <a:spcBef>
                <a:spcPct val="0"/>
              </a:spcBef>
              <a:buFontTx/>
              <a:buNone/>
            </a:pPr>
            <a:r>
              <a:rPr lang="en-US" sz="1100" dirty="0">
                <a:solidFill>
                  <a:srgbClr val="FF0000"/>
                </a:solidFill>
                <a:latin typeface="American Typewriter" charset="0"/>
                <a:ea typeface="ＭＳ Ｐゴシック" charset="-128"/>
              </a:rPr>
              <a:t>  Euler Char is OK.</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ASPECT RATIO:</a:t>
            </a:r>
          </a:p>
          <a:p>
            <a:pPr eaLnBrk="1" hangingPunct="1">
              <a:spcBef>
                <a:spcPct val="0"/>
              </a:spcBef>
              <a:buFontTx/>
              <a:buNone/>
            </a:pPr>
            <a:r>
              <a:rPr lang="en-US" sz="1100" dirty="0">
                <a:latin typeface="American Typewriter" charset="0"/>
                <a:ea typeface="ＭＳ Ｐゴシック" charset="-128"/>
              </a:rPr>
              <a:t>  min      = 1.03213</a:t>
            </a:r>
          </a:p>
          <a:p>
            <a:pPr eaLnBrk="1" hangingPunct="1">
              <a:spcBef>
                <a:spcPct val="0"/>
              </a:spcBef>
              <a:buFontTx/>
              <a:buNone/>
            </a:pPr>
            <a:r>
              <a:rPr lang="en-US" sz="1100" dirty="0">
                <a:latin typeface="American Typewriter" charset="0"/>
                <a:ea typeface="ＭＳ Ｐゴシック" charset="-128"/>
              </a:rPr>
              <a:t>  max      = 2.53273 </a:t>
            </a:r>
            <a:r>
              <a:rPr lang="en-US" sz="1100" dirty="0">
                <a:solidFill>
                  <a:srgbClr val="FF0000"/>
                </a:solidFill>
                <a:latin typeface="American Typewriter" charset="0"/>
                <a:ea typeface="ＭＳ Ｐゴシック" charset="-128"/>
              </a:rPr>
              <a:t>&lt;- GREAT</a:t>
            </a:r>
          </a:p>
          <a:p>
            <a:pPr eaLnBrk="1" hangingPunct="1">
              <a:spcBef>
                <a:spcPct val="0"/>
              </a:spcBef>
              <a:buFontTx/>
              <a:buNone/>
            </a:pPr>
            <a:r>
              <a:rPr lang="en-US" sz="1100" dirty="0">
                <a:latin typeface="American Typewriter" charset="0"/>
                <a:ea typeface="ＭＳ Ｐゴシック" charset="-128"/>
              </a:rPr>
              <a:t>  average  = 1.56098</a:t>
            </a:r>
          </a:p>
          <a:p>
            <a:pPr eaLnBrk="1" hangingPunct="1">
              <a:spcBef>
                <a:spcPct val="0"/>
              </a:spcBef>
              <a:buFontTx/>
              <a:buNone/>
            </a:pPr>
            <a:r>
              <a:rPr lang="en-US" sz="1100" dirty="0">
                <a:latin typeface="American Typewriter" charset="0"/>
                <a:ea typeface="ＭＳ Ｐゴシック" charset="-128"/>
              </a:rPr>
              <a:t>  </a:t>
            </a:r>
            <a:r>
              <a:rPr lang="en-US" sz="1100" dirty="0" err="1">
                <a:latin typeface="American Typewriter" charset="0"/>
                <a:ea typeface="ＭＳ Ｐゴシック" charset="-128"/>
              </a:rPr>
              <a:t>std</a:t>
            </a:r>
            <a:r>
              <a:rPr lang="en-US" sz="1100" dirty="0">
                <a:latin typeface="American Typewriter" charset="0"/>
                <a:ea typeface="ＭＳ Ｐゴシック" charset="-128"/>
              </a:rPr>
              <a:t> </a:t>
            </a:r>
            <a:r>
              <a:rPr lang="en-US" sz="1100" dirty="0" err="1">
                <a:latin typeface="American Typewriter" charset="0"/>
                <a:ea typeface="ＭＳ Ｐゴシック" charset="-128"/>
              </a:rPr>
              <a:t>dev</a:t>
            </a:r>
            <a:r>
              <a:rPr lang="en-US" sz="1100" dirty="0">
                <a:latin typeface="American Typewriter" charset="0"/>
                <a:ea typeface="ＭＳ Ｐゴシック" charset="-128"/>
              </a:rPr>
              <a:t>  = 0.202705</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SHAPE MEASURE:</a:t>
            </a:r>
          </a:p>
          <a:p>
            <a:pPr eaLnBrk="1" hangingPunct="1">
              <a:spcBef>
                <a:spcPct val="0"/>
              </a:spcBef>
              <a:buFontTx/>
              <a:buNone/>
            </a:pPr>
            <a:r>
              <a:rPr lang="en-US" sz="1100" dirty="0">
                <a:latin typeface="American Typewriter" charset="0"/>
                <a:ea typeface="ＭＳ Ｐゴシック" charset="-128"/>
              </a:rPr>
              <a:t>  min      = 0.26181 &lt;- GREAT</a:t>
            </a:r>
          </a:p>
          <a:p>
            <a:pPr eaLnBrk="1" hangingPunct="1">
              <a:spcBef>
                <a:spcPct val="0"/>
              </a:spcBef>
              <a:buFontTx/>
              <a:buNone/>
            </a:pPr>
            <a:r>
              <a:rPr lang="en-US" sz="1100" dirty="0">
                <a:latin typeface="American Typewriter" charset="0"/>
                <a:ea typeface="ＭＳ Ｐゴシック" charset="-128"/>
              </a:rPr>
              <a:t>  max      = 0.999332</a:t>
            </a:r>
          </a:p>
          <a:p>
            <a:pPr eaLnBrk="1" hangingPunct="1">
              <a:spcBef>
                <a:spcPct val="0"/>
              </a:spcBef>
              <a:buFontTx/>
              <a:buNone/>
            </a:pPr>
            <a:r>
              <a:rPr lang="en-US" sz="1100" dirty="0">
                <a:latin typeface="American Typewriter" charset="0"/>
                <a:ea typeface="ＭＳ Ｐゴシック" charset="-128"/>
              </a:rPr>
              <a:t>  average  = 0.82041</a:t>
            </a:r>
          </a:p>
          <a:p>
            <a:pPr eaLnBrk="1" hangingPunct="1">
              <a:spcBef>
                <a:spcPct val="0"/>
              </a:spcBef>
              <a:buFontTx/>
              <a:buNone/>
            </a:pPr>
            <a:r>
              <a:rPr lang="en-US" sz="1100" dirty="0">
                <a:latin typeface="American Typewriter" charset="0"/>
                <a:ea typeface="ＭＳ Ｐゴシック" charset="-128"/>
              </a:rPr>
              <a:t>  </a:t>
            </a:r>
            <a:r>
              <a:rPr lang="en-US" sz="1100" dirty="0" err="1">
                <a:latin typeface="American Typewriter" charset="0"/>
                <a:ea typeface="ＭＳ Ｐゴシック" charset="-128"/>
              </a:rPr>
              <a:t>std</a:t>
            </a:r>
            <a:r>
              <a:rPr lang="en-US" sz="1100" dirty="0">
                <a:latin typeface="American Typewriter" charset="0"/>
                <a:ea typeface="ＭＳ Ｐゴシック" charset="-128"/>
              </a:rPr>
              <a:t> </a:t>
            </a:r>
            <a:r>
              <a:rPr lang="en-US" sz="1100" dirty="0" err="1">
                <a:latin typeface="American Typewriter" charset="0"/>
                <a:ea typeface="ＭＳ Ｐゴシック" charset="-128"/>
              </a:rPr>
              <a:t>dev</a:t>
            </a:r>
            <a:r>
              <a:rPr lang="en-US" sz="1100" dirty="0">
                <a:latin typeface="American Typewriter" charset="0"/>
                <a:ea typeface="ＭＳ Ｐゴシック" charset="-128"/>
              </a:rPr>
              <a:t>  = 0.101908</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ELEMENT VOLUME:</a:t>
            </a:r>
          </a:p>
          <a:p>
            <a:pPr eaLnBrk="1" hangingPunct="1">
              <a:spcBef>
                <a:spcPct val="0"/>
              </a:spcBef>
              <a:buFontTx/>
              <a:buNone/>
            </a:pPr>
            <a:r>
              <a:rPr lang="en-US" sz="1100" dirty="0">
                <a:latin typeface="American Typewriter" charset="0"/>
                <a:ea typeface="ＭＳ Ｐゴシック" charset="-128"/>
              </a:rPr>
              <a:t>  min      = 3.87855e-09</a:t>
            </a:r>
          </a:p>
          <a:p>
            <a:pPr eaLnBrk="1" hangingPunct="1">
              <a:spcBef>
                <a:spcPct val="0"/>
              </a:spcBef>
              <a:buFontTx/>
              <a:buNone/>
            </a:pPr>
            <a:r>
              <a:rPr lang="en-US" sz="1100" dirty="0">
                <a:latin typeface="American Typewriter" charset="0"/>
                <a:ea typeface="ＭＳ Ｐゴシック" charset="-128"/>
              </a:rPr>
              <a:t>  max      = 4.10282e-07</a:t>
            </a:r>
          </a:p>
          <a:p>
            <a:pPr eaLnBrk="1" hangingPunct="1">
              <a:spcBef>
                <a:spcPct val="0"/>
              </a:spcBef>
              <a:buFontTx/>
              <a:buNone/>
            </a:pPr>
            <a:r>
              <a:rPr lang="en-US" sz="1100" dirty="0">
                <a:latin typeface="American Typewriter" charset="0"/>
                <a:ea typeface="ＭＳ Ｐゴシック" charset="-128"/>
              </a:rPr>
              <a:t>  average  = 5.88061e-08</a:t>
            </a:r>
          </a:p>
          <a:p>
            <a:pPr eaLnBrk="1" hangingPunct="1">
              <a:spcBef>
                <a:spcPct val="0"/>
              </a:spcBef>
              <a:buFontTx/>
              <a:buNone/>
            </a:pPr>
            <a:r>
              <a:rPr lang="en-US" sz="1100" dirty="0">
                <a:latin typeface="American Typewriter" charset="0"/>
                <a:ea typeface="ＭＳ Ｐゴシック" charset="-128"/>
              </a:rPr>
              <a:t>  </a:t>
            </a:r>
            <a:r>
              <a:rPr lang="en-US" sz="1100" dirty="0" err="1">
                <a:latin typeface="American Typewriter" charset="0"/>
                <a:ea typeface="ＭＳ Ｐゴシック" charset="-128"/>
              </a:rPr>
              <a:t>std</a:t>
            </a:r>
            <a:r>
              <a:rPr lang="en-US" sz="1100" dirty="0">
                <a:latin typeface="American Typewriter" charset="0"/>
                <a:ea typeface="ＭＳ Ｐゴシック" charset="-128"/>
              </a:rPr>
              <a:t> </a:t>
            </a:r>
            <a:r>
              <a:rPr lang="en-US" sz="1100" dirty="0" err="1">
                <a:latin typeface="American Typewriter" charset="0"/>
                <a:ea typeface="ＭＳ Ｐゴシック" charset="-128"/>
              </a:rPr>
              <a:t>dev</a:t>
            </a:r>
            <a:r>
              <a:rPr lang="en-US" sz="1100" dirty="0">
                <a:latin typeface="American Typewriter" charset="0"/>
                <a:ea typeface="ＭＳ Ｐゴシック" charset="-128"/>
              </a:rPr>
              <a:t>  = 4.64707e-08</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BOUNDING BOX:</a:t>
            </a:r>
          </a:p>
          <a:p>
            <a:pPr eaLnBrk="1" hangingPunct="1">
              <a:spcBef>
                <a:spcPct val="0"/>
              </a:spcBef>
              <a:buFontTx/>
              <a:buNone/>
            </a:pPr>
            <a:r>
              <a:rPr lang="en-US" sz="1100" dirty="0">
                <a:latin typeface="American Typewriter" charset="0"/>
                <a:ea typeface="ＭＳ Ｐゴシック" charset="-128"/>
              </a:rPr>
              <a:t>  min      = (0, 0, -0.15)</a:t>
            </a:r>
          </a:p>
          <a:p>
            <a:pPr eaLnBrk="1" hangingPunct="1">
              <a:spcBef>
                <a:spcPct val="0"/>
              </a:spcBef>
              <a:buFontTx/>
              <a:buNone/>
            </a:pPr>
            <a:r>
              <a:rPr lang="en-US" sz="1100" dirty="0">
                <a:latin typeface="American Typewriter" charset="0"/>
                <a:ea typeface="ＭＳ Ｐゴシック" charset="-128"/>
              </a:rPr>
              <a:t>  max      = (0.0999999, 0.0998816, 0.15)</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EDGE LENGTH:</a:t>
            </a:r>
          </a:p>
          <a:p>
            <a:pPr eaLnBrk="1" hangingPunct="1">
              <a:spcBef>
                <a:spcPct val="0"/>
              </a:spcBef>
              <a:buFontTx/>
              <a:buNone/>
            </a:pPr>
            <a:r>
              <a:rPr lang="en-US" sz="1100" dirty="0">
                <a:latin typeface="American Typewriter" charset="0"/>
                <a:ea typeface="ＭＳ Ｐゴシック" charset="-128"/>
              </a:rPr>
              <a:t>  min      = 0.00289644</a:t>
            </a:r>
          </a:p>
          <a:p>
            <a:pPr eaLnBrk="1" hangingPunct="1">
              <a:spcBef>
                <a:spcPct val="0"/>
              </a:spcBef>
              <a:buFontTx/>
              <a:buNone/>
            </a:pPr>
            <a:r>
              <a:rPr lang="en-US" sz="1100" dirty="0">
                <a:latin typeface="American Typewriter" charset="0"/>
                <a:ea typeface="ＭＳ Ｐゴシック" charset="-128"/>
              </a:rPr>
              <a:t>  max      = 0.0207435</a:t>
            </a:r>
          </a:p>
          <a:p>
            <a:pPr eaLnBrk="1" hangingPunct="1">
              <a:spcBef>
                <a:spcPct val="0"/>
              </a:spcBef>
              <a:buFontTx/>
              <a:buNone/>
            </a:pPr>
            <a:r>
              <a:rPr lang="en-US" sz="1100" dirty="0">
                <a:latin typeface="American Typewriter" charset="0"/>
                <a:ea typeface="ＭＳ Ｐゴシック" charset="-128"/>
              </a:rPr>
              <a:t>  average  = 0.00800165</a:t>
            </a:r>
          </a:p>
          <a:p>
            <a:pPr eaLnBrk="1" hangingPunct="1">
              <a:spcBef>
                <a:spcPct val="0"/>
              </a:spcBef>
              <a:buFontTx/>
              <a:buNone/>
            </a:pPr>
            <a:r>
              <a:rPr lang="en-US" sz="1100" dirty="0">
                <a:latin typeface="American Typewriter" charset="0"/>
                <a:ea typeface="ＭＳ Ｐゴシック" charset="-128"/>
              </a:rPr>
              <a:t>  </a:t>
            </a:r>
            <a:r>
              <a:rPr lang="en-US" sz="1100" dirty="0" err="1">
                <a:latin typeface="American Typewriter" charset="0"/>
                <a:ea typeface="ＭＳ Ｐゴシック" charset="-128"/>
              </a:rPr>
              <a:t>std</a:t>
            </a:r>
            <a:r>
              <a:rPr lang="en-US" sz="1100" dirty="0">
                <a:latin typeface="American Typewriter" charset="0"/>
                <a:ea typeface="ＭＳ Ｐゴシック" charset="-128"/>
              </a:rPr>
              <a:t> </a:t>
            </a:r>
            <a:r>
              <a:rPr lang="en-US" sz="1100" dirty="0" err="1">
                <a:latin typeface="American Typewriter" charset="0"/>
                <a:ea typeface="ＭＳ Ｐゴシック" charset="-128"/>
              </a:rPr>
              <a:t>dev</a:t>
            </a:r>
            <a:r>
              <a:rPr lang="en-US" sz="1100" dirty="0">
                <a:latin typeface="American Typewriter" charset="0"/>
                <a:ea typeface="ＭＳ Ｐゴシック" charset="-128"/>
              </a:rPr>
              <a:t>  = 0.00243162</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Existing boundary IDs: </a:t>
            </a:r>
          </a:p>
          <a:p>
            <a:pPr eaLnBrk="1" hangingPunct="1">
              <a:spcBef>
                <a:spcPct val="0"/>
              </a:spcBef>
              <a:buFontTx/>
              <a:buNone/>
            </a:pPr>
            <a:r>
              <a:rPr lang="en-US" sz="1100" dirty="0">
                <a:latin typeface="American Typewriter" charset="0"/>
                <a:ea typeface="ＭＳ Ｐゴシック" charset="-128"/>
              </a:rPr>
              <a:t>1 2 6 </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Material IDs 	 Number of </a:t>
            </a:r>
            <a:r>
              <a:rPr lang="en-US" sz="1100" dirty="0" err="1">
                <a:latin typeface="American Typewriter" charset="0"/>
                <a:ea typeface="ＭＳ Ｐゴシック" charset="-128"/>
              </a:rPr>
              <a:t>Elems</a:t>
            </a:r>
            <a:r>
              <a:rPr lang="en-US" sz="1100" dirty="0">
                <a:latin typeface="American Typewriter" charset="0"/>
                <a:ea typeface="ＭＳ Ｐゴシック" charset="-128"/>
              </a:rPr>
              <a:t>:</a:t>
            </a:r>
          </a:p>
          <a:p>
            <a:pPr eaLnBrk="1" hangingPunct="1">
              <a:spcBef>
                <a:spcPct val="0"/>
              </a:spcBef>
              <a:buFontTx/>
              <a:buNone/>
            </a:pPr>
            <a:r>
              <a:rPr lang="en-US" sz="1100" dirty="0">
                <a:latin typeface="American Typewriter" charset="0"/>
                <a:ea typeface="ＭＳ Ｐゴシック" charset="-128"/>
              </a:rPr>
              <a:t>1:	 	 13382</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Now calling '</a:t>
            </a:r>
            <a:r>
              <a:rPr lang="en-US" sz="1100" dirty="0" err="1">
                <a:latin typeface="American Typewriter" charset="0"/>
                <a:ea typeface="ＭＳ Ｐゴシック" charset="-128"/>
              </a:rPr>
              <a:t>acdtool</a:t>
            </a:r>
            <a:r>
              <a:rPr lang="en-US" sz="1100" dirty="0">
                <a:latin typeface="American Typewriter" charset="0"/>
                <a:ea typeface="ＭＳ Ｐゴシック" charset="-128"/>
              </a:rPr>
              <a:t> mesh check pillbox-rtop4.ncdf':</a:t>
            </a:r>
          </a:p>
          <a:p>
            <a:pPr eaLnBrk="1" hangingPunct="1">
              <a:spcBef>
                <a:spcPct val="0"/>
              </a:spcBef>
              <a:buFontTx/>
              <a:buNone/>
            </a:pPr>
            <a:endParaRPr lang="en-US" sz="1100" dirty="0">
              <a:latin typeface="American Typewriter" charset="0"/>
              <a:ea typeface="ＭＳ Ｐゴシック" charset="-128"/>
            </a:endParaRPr>
          </a:p>
          <a:p>
            <a:pPr eaLnBrk="1" hangingPunct="1">
              <a:spcBef>
                <a:spcPct val="0"/>
              </a:spcBef>
              <a:buFontTx/>
              <a:buNone/>
            </a:pPr>
            <a:r>
              <a:rPr lang="en-US" sz="1100" dirty="0">
                <a:latin typeface="American Typewriter" charset="0"/>
                <a:ea typeface="ＭＳ Ｐゴシック" charset="-128"/>
              </a:rPr>
              <a:t>Reading the mesh and midpoints ...</a:t>
            </a:r>
          </a:p>
          <a:p>
            <a:pPr eaLnBrk="1" hangingPunct="1">
              <a:spcBef>
                <a:spcPct val="0"/>
              </a:spcBef>
              <a:buFontTx/>
              <a:buNone/>
            </a:pPr>
            <a:r>
              <a:rPr lang="en-US" sz="1100" dirty="0">
                <a:latin typeface="American Typewriter" charset="0"/>
                <a:ea typeface="ＭＳ Ｐゴシック" charset="-128"/>
              </a:rPr>
              <a:t>*******************************************</a:t>
            </a:r>
          </a:p>
          <a:p>
            <a:pPr eaLnBrk="1" hangingPunct="1">
              <a:spcBef>
                <a:spcPct val="0"/>
              </a:spcBef>
              <a:buFontTx/>
              <a:buNone/>
            </a:pPr>
            <a:r>
              <a:rPr lang="en-US" sz="1100" dirty="0">
                <a:latin typeface="American Typewriter" charset="0"/>
                <a:ea typeface="ＭＳ Ｐゴシック" charset="-128"/>
              </a:rPr>
              <a:t>Check whether there are invalid quadratic tetrahedral elements... </a:t>
            </a:r>
          </a:p>
          <a:p>
            <a:pPr eaLnBrk="1" hangingPunct="1">
              <a:spcBef>
                <a:spcPct val="0"/>
              </a:spcBef>
              <a:buFontTx/>
              <a:buNone/>
            </a:pPr>
            <a:r>
              <a:rPr lang="en-US" sz="1100" dirty="0">
                <a:latin typeface="American Typewriter" charset="0"/>
                <a:ea typeface="ＭＳ Ｐゴシック" charset="-128"/>
              </a:rPr>
              <a:t>*******************************************</a:t>
            </a:r>
          </a:p>
          <a:p>
            <a:pPr eaLnBrk="1" hangingPunct="1">
              <a:spcBef>
                <a:spcPct val="0"/>
              </a:spcBef>
              <a:buFontTx/>
              <a:buNone/>
            </a:pPr>
            <a:r>
              <a:rPr lang="en-US" sz="1100" dirty="0">
                <a:latin typeface="American Typewriter" charset="0"/>
                <a:ea typeface="ＭＳ Ｐゴシック" charset="-128"/>
              </a:rPr>
              <a:t>Total Volume is 0.000789758</a:t>
            </a:r>
          </a:p>
          <a:p>
            <a:pPr eaLnBrk="1" hangingPunct="1">
              <a:spcBef>
                <a:spcPct val="0"/>
              </a:spcBef>
              <a:buFontTx/>
              <a:buNone/>
            </a:pPr>
            <a:r>
              <a:rPr lang="en-US" sz="1100" dirty="0">
                <a:latin typeface="American Typewriter" charset="0"/>
                <a:ea typeface="ＭＳ Ｐゴシック" charset="-128"/>
              </a:rPr>
              <a:t>Total Number of invalid second order tetrahedral elements </a:t>
            </a:r>
            <a:r>
              <a:rPr lang="en-US" sz="1100" dirty="0">
                <a:solidFill>
                  <a:srgbClr val="FF0000"/>
                </a:solidFill>
                <a:latin typeface="American Typewriter" charset="0"/>
                <a:ea typeface="ＭＳ Ｐゴシック" charset="-128"/>
              </a:rPr>
              <a:t>(ISOTE) is: 0</a:t>
            </a:r>
          </a:p>
        </p:txBody>
      </p:sp>
      <p:cxnSp>
        <p:nvCxnSpPr>
          <p:cNvPr id="7" name="Straight Connector 6"/>
          <p:cNvCxnSpPr>
            <a:cxnSpLocks noChangeShapeType="1"/>
          </p:cNvCxnSpPr>
          <p:nvPr/>
        </p:nvCxnSpPr>
        <p:spPr bwMode="auto">
          <a:xfrm>
            <a:off x="5836006" y="1003888"/>
            <a:ext cx="10382" cy="5366432"/>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4" name="Slide Number Placeholder 3">
            <a:extLst>
              <a:ext uri="{FF2B5EF4-FFF2-40B4-BE49-F238E27FC236}">
                <a16:creationId xmlns:a16="http://schemas.microsoft.com/office/drawing/2014/main" id="{0F608A1E-4EC6-8948-A858-920A5BA81C6F}"/>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16</a:t>
            </a:fld>
            <a:endParaRPr lang="en-US" dirty="0"/>
          </a:p>
        </p:txBody>
      </p:sp>
    </p:spTree>
    <p:extLst>
      <p:ext uri="{BB962C8B-B14F-4D97-AF65-F5344CB8AC3E}">
        <p14:creationId xmlns:p14="http://schemas.microsoft.com/office/powerpoint/2010/main" val="290472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00250" y="0"/>
            <a:ext cx="8229600" cy="917222"/>
          </a:xfrm>
        </p:spPr>
        <p:txBody>
          <a:bodyPr/>
          <a:lstStyle/>
          <a:p>
            <a:r>
              <a:rPr lang="en-US" dirty="0" err="1">
                <a:solidFill>
                  <a:srgbClr val="A50021"/>
                </a:solidFill>
                <a:latin typeface="Arial"/>
                <a:ea typeface="ＭＳ Ｐゴシック" charset="-128"/>
                <a:cs typeface="+mj-cs"/>
              </a:rPr>
              <a:t>Eigensolver</a:t>
            </a:r>
            <a:r>
              <a:rPr lang="en-US" dirty="0">
                <a:solidFill>
                  <a:srgbClr val="A50021"/>
                </a:solidFill>
                <a:latin typeface="Arial"/>
                <a:ea typeface="ＭＳ Ｐゴシック" charset="-128"/>
                <a:cs typeface="+mj-cs"/>
              </a:rPr>
              <a:t> Omega3P input</a:t>
            </a:r>
            <a:endParaRPr lang="en-US" dirty="0">
              <a:solidFill>
                <a:srgbClr val="FF6600"/>
              </a:solidFill>
              <a:ea typeface="ＭＳ Ｐゴシック" charset="-128"/>
            </a:endParaRPr>
          </a:p>
        </p:txBody>
      </p:sp>
      <p:sp>
        <p:nvSpPr>
          <p:cNvPr id="21507" name="Content Placeholder 2"/>
          <p:cNvSpPr>
            <a:spLocks noGrp="1"/>
          </p:cNvSpPr>
          <p:nvPr>
            <p:ph idx="1"/>
          </p:nvPr>
        </p:nvSpPr>
        <p:spPr>
          <a:xfrm>
            <a:off x="481867" y="917222"/>
            <a:ext cx="7018378" cy="451123"/>
          </a:xfrm>
        </p:spPr>
        <p:txBody>
          <a:bodyPr/>
          <a:lstStyle/>
          <a:p>
            <a:r>
              <a:rPr lang="en-US" dirty="0">
                <a:solidFill>
                  <a:srgbClr val="0000FF"/>
                </a:solidFill>
                <a:ea typeface="ＭＳ Ｐゴシック" charset="-128"/>
              </a:rPr>
              <a:t>pillbox-rtop.omega3p</a:t>
            </a:r>
          </a:p>
          <a:p>
            <a:endParaRPr lang="en-US" sz="2000" dirty="0">
              <a:ea typeface="ＭＳ Ｐゴシック" charset="-128"/>
            </a:endParaRPr>
          </a:p>
        </p:txBody>
      </p:sp>
      <p:sp>
        <p:nvSpPr>
          <p:cNvPr id="2" name="Rectangle 1"/>
          <p:cNvSpPr/>
          <p:nvPr/>
        </p:nvSpPr>
        <p:spPr>
          <a:xfrm>
            <a:off x="1320732" y="1405266"/>
            <a:ext cx="3818406" cy="5047535"/>
          </a:xfrm>
          <a:prstGeom prst="rect">
            <a:avLst/>
          </a:prstGeom>
          <a:ln w="19050" cmpd="sng">
            <a:solidFill>
              <a:srgbClr val="008000"/>
            </a:solidFill>
          </a:ln>
        </p:spPr>
        <p:txBody>
          <a:bodyPr wrap="square">
            <a:spAutoFit/>
          </a:bodyPr>
          <a:lstStyle/>
          <a:p>
            <a:r>
              <a:rPr lang="en-US" sz="1400" dirty="0" err="1"/>
              <a:t>ModelInfo</a:t>
            </a:r>
            <a:r>
              <a:rPr lang="en-US" sz="1400" dirty="0"/>
              <a:t> : {</a:t>
            </a:r>
          </a:p>
          <a:p>
            <a:r>
              <a:rPr lang="en-US" sz="1400" dirty="0"/>
              <a:t>  File: ./pillbox-rtop4.ncdf</a:t>
            </a:r>
          </a:p>
          <a:p>
            <a:endParaRPr lang="en-US" sz="1400" dirty="0"/>
          </a:p>
          <a:p>
            <a:r>
              <a:rPr lang="en-US" sz="1400" dirty="0"/>
              <a:t>  </a:t>
            </a:r>
            <a:r>
              <a:rPr lang="en-US" sz="1400" dirty="0" err="1"/>
              <a:t>BoundaryCondition</a:t>
            </a:r>
            <a:r>
              <a:rPr lang="en-US" sz="1400" dirty="0"/>
              <a:t> : {</a:t>
            </a:r>
          </a:p>
          <a:p>
            <a:r>
              <a:rPr lang="en-US" sz="1400" dirty="0"/>
              <a:t>    Magnetic: 1, 2</a:t>
            </a:r>
          </a:p>
          <a:p>
            <a:r>
              <a:rPr lang="en-US" sz="1400" dirty="0"/>
              <a:t>    Exterior: 6</a:t>
            </a:r>
          </a:p>
          <a:p>
            <a:r>
              <a:rPr lang="en-US" sz="1400" dirty="0"/>
              <a:t>  }</a:t>
            </a:r>
          </a:p>
          <a:p>
            <a:r>
              <a:rPr lang="en-US" sz="1400" dirty="0"/>
              <a:t>  </a:t>
            </a:r>
            <a:r>
              <a:rPr lang="en-US" sz="1400" dirty="0" err="1"/>
              <a:t>SurfaceMaterial</a:t>
            </a:r>
            <a:r>
              <a:rPr lang="en-US" sz="1400" dirty="0"/>
              <a:t> : {</a:t>
            </a:r>
          </a:p>
          <a:p>
            <a:r>
              <a:rPr lang="en-US" sz="1400" dirty="0"/>
              <a:t>    </a:t>
            </a:r>
            <a:r>
              <a:rPr lang="en-US" sz="1400" dirty="0" err="1"/>
              <a:t>ReferenceNumber</a:t>
            </a:r>
            <a:r>
              <a:rPr lang="en-US" sz="1400" dirty="0"/>
              <a:t>: 6</a:t>
            </a:r>
          </a:p>
          <a:p>
            <a:r>
              <a:rPr lang="en-US" sz="1400" dirty="0"/>
              <a:t>    Sigma: 5.8e7</a:t>
            </a:r>
          </a:p>
          <a:p>
            <a:r>
              <a:rPr lang="en-US" sz="1400" dirty="0"/>
              <a:t>  }</a:t>
            </a:r>
          </a:p>
          <a:p>
            <a:r>
              <a:rPr lang="en-US" sz="1400" dirty="0"/>
              <a:t>}</a:t>
            </a:r>
          </a:p>
          <a:p>
            <a:endParaRPr lang="en-US" sz="1400" dirty="0"/>
          </a:p>
          <a:p>
            <a:r>
              <a:rPr lang="en-US" sz="1400" dirty="0" err="1"/>
              <a:t>FiniteElement</a:t>
            </a:r>
            <a:r>
              <a:rPr lang="en-US" sz="1400" dirty="0"/>
              <a:t>: {</a:t>
            </a:r>
          </a:p>
          <a:p>
            <a:r>
              <a:rPr lang="en-US" sz="1400" dirty="0"/>
              <a:t>  Order:           2</a:t>
            </a:r>
          </a:p>
          <a:p>
            <a:r>
              <a:rPr lang="en-US" sz="1400" dirty="0"/>
              <a:t>  </a:t>
            </a:r>
            <a:r>
              <a:rPr lang="en-US" sz="1400" dirty="0" err="1"/>
              <a:t>CurvedSurfaces</a:t>
            </a:r>
            <a:r>
              <a:rPr lang="en-US" sz="1400" dirty="0"/>
              <a:t>: on</a:t>
            </a:r>
          </a:p>
          <a:p>
            <a:r>
              <a:rPr lang="en-US" sz="1400" dirty="0"/>
              <a:t>}</a:t>
            </a:r>
          </a:p>
          <a:p>
            <a:r>
              <a:rPr lang="en-US" sz="1400" dirty="0" err="1"/>
              <a:t>EigenSolver</a:t>
            </a:r>
            <a:r>
              <a:rPr lang="en-US" sz="1400" dirty="0"/>
              <a:t> : {</a:t>
            </a:r>
          </a:p>
          <a:p>
            <a:r>
              <a:rPr lang="en-US" sz="1400" dirty="0"/>
              <a:t>  </a:t>
            </a:r>
            <a:r>
              <a:rPr lang="en-US" sz="1400" dirty="0" err="1"/>
              <a:t>NumEigenvalues</a:t>
            </a:r>
            <a:r>
              <a:rPr lang="en-US" sz="1400" dirty="0"/>
              <a:t>: 2</a:t>
            </a:r>
          </a:p>
          <a:p>
            <a:r>
              <a:rPr lang="en-US" sz="1400" dirty="0"/>
              <a:t>  </a:t>
            </a:r>
            <a:r>
              <a:rPr lang="en-US" sz="1400" dirty="0" err="1"/>
              <a:t>FrequencyShift</a:t>
            </a:r>
            <a:r>
              <a:rPr lang="en-US" sz="1400" dirty="0"/>
              <a:t>:  1.0e9</a:t>
            </a:r>
          </a:p>
          <a:p>
            <a:r>
              <a:rPr lang="en-US" sz="1400" dirty="0">
                <a:latin typeface="American Typewriter" charset="0"/>
              </a:rPr>
              <a:t>  // Tolerance: 1e7</a:t>
            </a:r>
          </a:p>
          <a:p>
            <a:r>
              <a:rPr lang="en-US" sz="1400" dirty="0">
                <a:latin typeface="American Typewriter" charset="0"/>
              </a:rPr>
              <a:t>  // </a:t>
            </a:r>
            <a:r>
              <a:rPr lang="en-US" sz="1400" dirty="0" err="1">
                <a:latin typeface="American Typewriter" charset="0"/>
              </a:rPr>
              <a:t>MaxIterations</a:t>
            </a:r>
            <a:r>
              <a:rPr lang="en-US" sz="1400" dirty="0">
                <a:latin typeface="American Typewriter" charset="0"/>
              </a:rPr>
              <a:t>: 300          // default: 200</a:t>
            </a:r>
          </a:p>
          <a:p>
            <a:r>
              <a:rPr lang="en-US" sz="1400" dirty="0"/>
              <a:t>}</a:t>
            </a:r>
          </a:p>
        </p:txBody>
      </p:sp>
      <p:sp>
        <p:nvSpPr>
          <p:cNvPr id="3" name="Rectangle 2"/>
          <p:cNvSpPr/>
          <p:nvPr/>
        </p:nvSpPr>
        <p:spPr>
          <a:xfrm>
            <a:off x="6296819" y="1617467"/>
            <a:ext cx="3676280" cy="276999"/>
          </a:xfrm>
          <a:prstGeom prst="rect">
            <a:avLst/>
          </a:prstGeom>
          <a:ln>
            <a:solidFill>
              <a:srgbClr val="000000"/>
            </a:solidFill>
          </a:ln>
        </p:spPr>
        <p:txBody>
          <a:bodyPr wrap="square">
            <a:spAutoFit/>
          </a:bodyPr>
          <a:lstStyle/>
          <a:p>
            <a:r>
              <a:rPr lang="en-US" sz="1200" dirty="0">
                <a:solidFill>
                  <a:srgbClr val="0000FF"/>
                </a:solidFill>
              </a:rPr>
              <a:t>Specify the file name of the mesh (in </a:t>
            </a:r>
            <a:r>
              <a:rPr lang="en-US" sz="1200" dirty="0" err="1">
                <a:solidFill>
                  <a:srgbClr val="0000FF"/>
                </a:solidFill>
              </a:rPr>
              <a:t>netcdf</a:t>
            </a:r>
            <a:r>
              <a:rPr lang="en-US" sz="1200" dirty="0">
                <a:solidFill>
                  <a:srgbClr val="0000FF"/>
                </a:solidFill>
              </a:rPr>
              <a:t> format)</a:t>
            </a:r>
          </a:p>
        </p:txBody>
      </p:sp>
      <p:sp>
        <p:nvSpPr>
          <p:cNvPr id="4" name="Rectangle 3"/>
          <p:cNvSpPr/>
          <p:nvPr/>
        </p:nvSpPr>
        <p:spPr>
          <a:xfrm>
            <a:off x="6315118" y="2215426"/>
            <a:ext cx="4175116" cy="461665"/>
          </a:xfrm>
          <a:prstGeom prst="rect">
            <a:avLst/>
          </a:prstGeom>
          <a:ln>
            <a:solidFill>
              <a:srgbClr val="000000"/>
            </a:solidFill>
          </a:ln>
        </p:spPr>
        <p:txBody>
          <a:bodyPr wrap="square">
            <a:spAutoFit/>
          </a:bodyPr>
          <a:lstStyle/>
          <a:p>
            <a:r>
              <a:rPr lang="en-US" sz="1200" dirty="0">
                <a:solidFill>
                  <a:srgbClr val="0000FF"/>
                </a:solidFill>
              </a:rPr>
              <a:t>Specify boundary conditions on each set of reference  surfaces – in Cubit, they are called </a:t>
            </a:r>
            <a:r>
              <a:rPr lang="en-US" sz="1200" dirty="0" err="1">
                <a:solidFill>
                  <a:srgbClr val="0000FF"/>
                </a:solidFill>
              </a:rPr>
              <a:t>sideset</a:t>
            </a:r>
            <a:r>
              <a:rPr lang="en-US" sz="1200" dirty="0">
                <a:solidFill>
                  <a:srgbClr val="0000FF"/>
                </a:solidFill>
              </a:rPr>
              <a:t>.</a:t>
            </a:r>
          </a:p>
        </p:txBody>
      </p:sp>
      <p:sp>
        <p:nvSpPr>
          <p:cNvPr id="5" name="Rectangle 4"/>
          <p:cNvSpPr/>
          <p:nvPr/>
        </p:nvSpPr>
        <p:spPr>
          <a:xfrm>
            <a:off x="6322723" y="2827634"/>
            <a:ext cx="4007808" cy="1754327"/>
          </a:xfrm>
          <a:prstGeom prst="rect">
            <a:avLst/>
          </a:prstGeom>
          <a:ln>
            <a:solidFill>
              <a:schemeClr val="tx1"/>
            </a:solidFill>
          </a:ln>
        </p:spPr>
        <p:txBody>
          <a:bodyPr wrap="square">
            <a:spAutoFit/>
          </a:bodyPr>
          <a:lstStyle/>
          <a:p>
            <a:r>
              <a:rPr lang="en-US" sz="1200" dirty="0">
                <a:solidFill>
                  <a:srgbClr val="0000FF"/>
                </a:solidFill>
              </a:rPr>
              <a:t>Exterior surface conductivity for Q0 calculation </a:t>
            </a:r>
            <a:endParaRPr lang="en-US" sz="1200" dirty="0">
              <a:solidFill>
                <a:srgbClr val="0000FF"/>
              </a:solidFill>
              <a:latin typeface="American Typewriter" charset="0"/>
            </a:endParaRPr>
          </a:p>
          <a:p>
            <a:r>
              <a:rPr lang="en-US" sz="1200" dirty="0" err="1">
                <a:latin typeface="American Typewriter" charset="0"/>
              </a:rPr>
              <a:t>ReferenceNumber</a:t>
            </a:r>
            <a:r>
              <a:rPr lang="en-US" sz="1200" dirty="0">
                <a:latin typeface="American Typewriter" charset="0"/>
              </a:rPr>
              <a:t>: identified by </a:t>
            </a:r>
            <a:r>
              <a:rPr lang="en-US" sz="1200" dirty="0" err="1">
                <a:latin typeface="American Typewriter" charset="0"/>
              </a:rPr>
              <a:t>sideset</a:t>
            </a:r>
            <a:r>
              <a:rPr lang="en-US" sz="1200" dirty="0">
                <a:latin typeface="American Typewriter" charset="0"/>
              </a:rPr>
              <a:t> ID in cubit</a:t>
            </a:r>
          </a:p>
          <a:p>
            <a:r>
              <a:rPr lang="en-US" sz="1200" dirty="0">
                <a:solidFill>
                  <a:srgbClr val="0000FF"/>
                </a:solidFill>
              </a:rPr>
              <a:t>Volume Material (default vacuum)</a:t>
            </a:r>
          </a:p>
          <a:p>
            <a:pPr>
              <a:buFontTx/>
              <a:buNone/>
            </a:pPr>
            <a:r>
              <a:rPr lang="en-US" sz="1200" dirty="0">
                <a:latin typeface="American Typewriter" charset="0"/>
              </a:rPr>
              <a:t>Material : { </a:t>
            </a:r>
          </a:p>
          <a:p>
            <a:pPr>
              <a:buFontTx/>
              <a:buNone/>
            </a:pPr>
            <a:r>
              <a:rPr lang="en-US" sz="1200" dirty="0">
                <a:latin typeface="American Typewriter" charset="0"/>
              </a:rPr>
              <a:t>   Attribute: 1   //identified by the block ID in cubit</a:t>
            </a:r>
          </a:p>
          <a:p>
            <a:pPr>
              <a:buFontTx/>
              <a:buNone/>
            </a:pPr>
            <a:r>
              <a:rPr lang="en-US" sz="1200" dirty="0">
                <a:latin typeface="American Typewriter" charset="0"/>
              </a:rPr>
              <a:t>   Epsilon: 1.0 </a:t>
            </a:r>
          </a:p>
          <a:p>
            <a:pPr>
              <a:buFontTx/>
              <a:buNone/>
            </a:pPr>
            <a:r>
              <a:rPr lang="en-US" sz="1200" dirty="0">
                <a:latin typeface="American Typewriter" charset="0"/>
              </a:rPr>
              <a:t>   Mu: 1.0 </a:t>
            </a:r>
          </a:p>
          <a:p>
            <a:pPr>
              <a:buFontTx/>
              <a:buNone/>
            </a:pPr>
            <a:r>
              <a:rPr lang="en-US" sz="1200" dirty="0">
                <a:latin typeface="American Typewriter" charset="0"/>
              </a:rPr>
              <a:t>  // </a:t>
            </a:r>
            <a:r>
              <a:rPr lang="en-US" sz="1200" dirty="0" err="1">
                <a:latin typeface="American Typewriter" charset="0"/>
              </a:rPr>
              <a:t>EpsilonImag</a:t>
            </a:r>
            <a:r>
              <a:rPr lang="en-US" sz="1200" dirty="0">
                <a:latin typeface="American Typewriter" charset="0"/>
              </a:rPr>
              <a:t>: -0.2 //</a:t>
            </a:r>
            <a:r>
              <a:rPr lang="en-US" sz="1200" dirty="0" err="1">
                <a:latin typeface="American Typewriter" charset="0"/>
              </a:rPr>
              <a:t>lossy</a:t>
            </a:r>
            <a:r>
              <a:rPr lang="en-US" sz="1200" dirty="0">
                <a:latin typeface="American Typewriter" charset="0"/>
              </a:rPr>
              <a:t> material </a:t>
            </a:r>
          </a:p>
          <a:p>
            <a:pPr>
              <a:buFontTx/>
              <a:buNone/>
            </a:pPr>
            <a:r>
              <a:rPr lang="en-US" sz="1200" dirty="0">
                <a:latin typeface="American Typewriter" charset="0"/>
              </a:rPr>
              <a:t>} </a:t>
            </a:r>
          </a:p>
        </p:txBody>
      </p:sp>
      <p:sp>
        <p:nvSpPr>
          <p:cNvPr id="6" name="Rectangle 5"/>
          <p:cNvSpPr/>
          <p:nvPr/>
        </p:nvSpPr>
        <p:spPr>
          <a:xfrm>
            <a:off x="6327238" y="4676660"/>
            <a:ext cx="2892971" cy="461665"/>
          </a:xfrm>
          <a:prstGeom prst="rect">
            <a:avLst/>
          </a:prstGeom>
          <a:ln>
            <a:solidFill>
              <a:srgbClr val="000000"/>
            </a:solidFill>
          </a:ln>
        </p:spPr>
        <p:txBody>
          <a:bodyPr wrap="square">
            <a:spAutoFit/>
          </a:bodyPr>
          <a:lstStyle/>
          <a:p>
            <a:r>
              <a:rPr lang="en-US" sz="1200" dirty="0">
                <a:solidFill>
                  <a:srgbClr val="0000FF"/>
                </a:solidFill>
                <a:latin typeface="American Typewriter" charset="0"/>
              </a:rPr>
              <a:t>finite element basis order </a:t>
            </a:r>
          </a:p>
          <a:p>
            <a:r>
              <a:rPr lang="en-US" sz="1200" dirty="0">
                <a:solidFill>
                  <a:srgbClr val="0000FF"/>
                </a:solidFill>
                <a:latin typeface="American Typewriter" charset="0"/>
              </a:rPr>
              <a:t>use curved elements </a:t>
            </a:r>
          </a:p>
        </p:txBody>
      </p:sp>
      <p:cxnSp>
        <p:nvCxnSpPr>
          <p:cNvPr id="8" name="Straight Arrow Connector 7"/>
          <p:cNvCxnSpPr/>
          <p:nvPr/>
        </p:nvCxnSpPr>
        <p:spPr>
          <a:xfrm flipH="1" flipV="1">
            <a:off x="4388237" y="3399489"/>
            <a:ext cx="1764348" cy="3042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 idx="1"/>
          </p:cNvCxnSpPr>
          <p:nvPr/>
        </p:nvCxnSpPr>
        <p:spPr>
          <a:xfrm flipH="1">
            <a:off x="4308414" y="2446258"/>
            <a:ext cx="2006704" cy="704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429392" y="1772015"/>
            <a:ext cx="1741233" cy="10676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319934" y="5676596"/>
            <a:ext cx="2892971" cy="461665"/>
          </a:xfrm>
          <a:prstGeom prst="rect">
            <a:avLst/>
          </a:prstGeom>
          <a:ln>
            <a:solidFill>
              <a:srgbClr val="000000"/>
            </a:solidFill>
          </a:ln>
        </p:spPr>
        <p:txBody>
          <a:bodyPr wrap="square">
            <a:spAutoFit/>
          </a:bodyPr>
          <a:lstStyle/>
          <a:p>
            <a:r>
              <a:rPr lang="en-US" sz="1200" dirty="0">
                <a:solidFill>
                  <a:srgbClr val="0000FF"/>
                </a:solidFill>
                <a:latin typeface="American Typewriter" charset="0"/>
              </a:rPr>
              <a:t>Number of eigenvalues to calculate</a:t>
            </a:r>
          </a:p>
          <a:p>
            <a:r>
              <a:rPr lang="en-US" sz="1200" dirty="0">
                <a:solidFill>
                  <a:srgbClr val="0000FF"/>
                </a:solidFill>
                <a:latin typeface="American Typewriter" charset="0"/>
              </a:rPr>
              <a:t>Frequency of interest</a:t>
            </a:r>
          </a:p>
        </p:txBody>
      </p:sp>
      <p:cxnSp>
        <p:nvCxnSpPr>
          <p:cNvPr id="19" name="Straight Arrow Connector 18"/>
          <p:cNvCxnSpPr/>
          <p:nvPr/>
        </p:nvCxnSpPr>
        <p:spPr>
          <a:xfrm flipH="1" flipV="1">
            <a:off x="4474060" y="5608671"/>
            <a:ext cx="1743061" cy="27915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450396" y="4630506"/>
            <a:ext cx="1743626" cy="1480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Slide Number Placeholder 8">
            <a:extLst>
              <a:ext uri="{FF2B5EF4-FFF2-40B4-BE49-F238E27FC236}">
                <a16:creationId xmlns:a16="http://schemas.microsoft.com/office/drawing/2014/main" id="{64E04759-2E55-C54C-A21A-DA6E79AAD238}"/>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17</a:t>
            </a:fld>
            <a:endParaRPr lang="en-US" dirty="0"/>
          </a:p>
        </p:txBody>
      </p:sp>
    </p:spTree>
    <p:extLst>
      <p:ext uri="{BB962C8B-B14F-4D97-AF65-F5344CB8AC3E}">
        <p14:creationId xmlns:p14="http://schemas.microsoft.com/office/powerpoint/2010/main" val="311995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err="1">
                <a:solidFill>
                  <a:srgbClr val="A50021"/>
                </a:solidFill>
                <a:latin typeface="Arial"/>
                <a:ea typeface="ＭＳ Ｐゴシック" charset="-128"/>
              </a:rPr>
              <a:t>Eigensolver</a:t>
            </a:r>
            <a:r>
              <a:rPr lang="en-US" dirty="0">
                <a:solidFill>
                  <a:srgbClr val="A50021"/>
                </a:solidFill>
                <a:latin typeface="Arial"/>
                <a:ea typeface="ＭＳ Ｐゴシック" charset="-128"/>
              </a:rPr>
              <a:t> Omega3P input (</a:t>
            </a:r>
            <a:r>
              <a:rPr lang="en-US" dirty="0" err="1">
                <a:ea typeface="ＭＳ Ｐゴシック" charset="-128"/>
              </a:rPr>
              <a:t>Postprocess</a:t>
            </a:r>
            <a:r>
              <a:rPr lang="en-US" dirty="0">
                <a:ea typeface="ＭＳ Ｐゴシック" charset="-128"/>
              </a:rPr>
              <a:t>)</a:t>
            </a:r>
          </a:p>
        </p:txBody>
      </p:sp>
      <p:sp>
        <p:nvSpPr>
          <p:cNvPr id="13315" name="Content Placeholder 2"/>
          <p:cNvSpPr>
            <a:spLocks noGrp="1"/>
          </p:cNvSpPr>
          <p:nvPr>
            <p:ph idx="1"/>
          </p:nvPr>
        </p:nvSpPr>
        <p:spPr>
          <a:xfrm>
            <a:off x="671052" y="1219201"/>
            <a:ext cx="9872313" cy="4906963"/>
          </a:xfrm>
        </p:spPr>
        <p:txBody>
          <a:bodyPr/>
          <a:lstStyle/>
          <a:p>
            <a:pPr eaLnBrk="1" hangingPunct="1">
              <a:buFontTx/>
              <a:buNone/>
            </a:pPr>
            <a:r>
              <a:rPr lang="en-US" dirty="0">
                <a:solidFill>
                  <a:srgbClr val="0000FF"/>
                </a:solidFill>
                <a:latin typeface="American Typewriter" charset="0"/>
                <a:ea typeface="ＭＳ Ｐゴシック" charset="-128"/>
              </a:rPr>
              <a:t>Write out the field files for visualization</a:t>
            </a:r>
          </a:p>
          <a:p>
            <a:pPr eaLnBrk="1" hangingPunct="1">
              <a:buFontTx/>
              <a:buNone/>
            </a:pPr>
            <a:endParaRPr lang="en-US" dirty="0">
              <a:solidFill>
                <a:srgbClr val="FF0000"/>
              </a:solidFill>
              <a:latin typeface="American Typewriter" charset="0"/>
              <a:ea typeface="ＭＳ Ｐゴシック" charset="-128"/>
            </a:endParaRPr>
          </a:p>
          <a:p>
            <a:pPr eaLnBrk="1" hangingPunct="1">
              <a:buFontTx/>
              <a:buNone/>
            </a:pPr>
            <a:r>
              <a:rPr lang="en-US" dirty="0">
                <a:solidFill>
                  <a:srgbClr val="FF0000"/>
                </a:solidFill>
                <a:latin typeface="American Typewriter" charset="0"/>
                <a:ea typeface="ＭＳ Ｐゴシック" charset="-128"/>
              </a:rPr>
              <a:t>/*</a:t>
            </a:r>
          </a:p>
          <a:p>
            <a:pPr eaLnBrk="1" hangingPunct="1">
              <a:buFontTx/>
              <a:buNone/>
            </a:pPr>
            <a:r>
              <a:rPr lang="en-US" dirty="0" err="1">
                <a:latin typeface="American Typewriter" charset="0"/>
                <a:ea typeface="ＭＳ Ｐゴシック" charset="-128"/>
              </a:rPr>
              <a:t>PostProcess</a:t>
            </a:r>
            <a:r>
              <a:rPr lang="en-US" dirty="0">
                <a:latin typeface="American Typewriter" charset="0"/>
                <a:ea typeface="ＭＳ Ｐゴシック" charset="-128"/>
              </a:rPr>
              <a:t> : {</a:t>
            </a:r>
          </a:p>
          <a:p>
            <a:pPr eaLnBrk="1" hangingPunct="1">
              <a:buFontTx/>
              <a:buNone/>
            </a:pPr>
            <a:r>
              <a:rPr lang="en-US" dirty="0">
                <a:latin typeface="American Typewriter" charset="0"/>
                <a:ea typeface="ＭＳ Ｐゴシック" charset="-128"/>
              </a:rPr>
              <a:t> Toggle: on             //switch, set off to turn off </a:t>
            </a:r>
            <a:r>
              <a:rPr lang="en-US" dirty="0" err="1">
                <a:latin typeface="American Typewriter" charset="0"/>
                <a:ea typeface="ＭＳ Ｐゴシック" charset="-128"/>
              </a:rPr>
              <a:t>postprocessing</a:t>
            </a:r>
            <a:r>
              <a:rPr lang="en-US" dirty="0">
                <a:latin typeface="American Typewriter" charset="0"/>
                <a:ea typeface="ＭＳ Ｐゴシック" charset="-128"/>
              </a:rPr>
              <a:t> </a:t>
            </a:r>
          </a:p>
          <a:p>
            <a:pPr eaLnBrk="1" hangingPunct="1">
              <a:buFontTx/>
              <a:buNone/>
            </a:pPr>
            <a:r>
              <a:rPr lang="en-US" dirty="0">
                <a:latin typeface="American Typewriter" charset="0"/>
                <a:ea typeface="ＭＳ Ｐゴシック" charset="-128"/>
              </a:rPr>
              <a:t> </a:t>
            </a:r>
            <a:r>
              <a:rPr lang="en-US" dirty="0" err="1">
                <a:latin typeface="American Typewriter" charset="0"/>
                <a:ea typeface="ＭＳ Ｐゴシック" charset="-128"/>
              </a:rPr>
              <a:t>ModeFile</a:t>
            </a:r>
            <a:r>
              <a:rPr lang="en-US" dirty="0">
                <a:latin typeface="American Typewriter" charset="0"/>
                <a:ea typeface="ＭＳ Ｐゴシック" charset="-128"/>
              </a:rPr>
              <a:t>: mode    //mode file prefix (default: omega3p)</a:t>
            </a:r>
          </a:p>
          <a:p>
            <a:pPr eaLnBrk="1" hangingPunct="1">
              <a:buFontTx/>
              <a:buNone/>
            </a:pPr>
            <a:r>
              <a:rPr lang="en-US" dirty="0">
                <a:latin typeface="American Typewriter" charset="0"/>
                <a:ea typeface="ＭＳ Ｐゴシック" charset="-128"/>
              </a:rPr>
              <a:t>}</a:t>
            </a:r>
          </a:p>
          <a:p>
            <a:pPr>
              <a:buFontTx/>
              <a:buNone/>
            </a:pPr>
            <a:r>
              <a:rPr lang="en-US" dirty="0">
                <a:solidFill>
                  <a:srgbClr val="FF0000"/>
                </a:solidFill>
                <a:ea typeface="ＭＳ Ｐゴシック" charset="-128"/>
              </a:rPr>
              <a:t>*/</a:t>
            </a:r>
          </a:p>
        </p:txBody>
      </p:sp>
      <p:sp>
        <p:nvSpPr>
          <p:cNvPr id="3" name="Slide Number Placeholder 2">
            <a:extLst>
              <a:ext uri="{FF2B5EF4-FFF2-40B4-BE49-F238E27FC236}">
                <a16:creationId xmlns:a16="http://schemas.microsoft.com/office/drawing/2014/main" id="{7E96ED6F-13CA-D441-A0CD-7918FAF46BBE}"/>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18</a:t>
            </a:fld>
            <a:endParaRPr lang="en-US" dirty="0"/>
          </a:p>
        </p:txBody>
      </p:sp>
    </p:spTree>
    <p:extLst>
      <p:ext uri="{BB962C8B-B14F-4D97-AF65-F5344CB8AC3E}">
        <p14:creationId xmlns:p14="http://schemas.microsoft.com/office/powerpoint/2010/main" val="124786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00250" y="0"/>
            <a:ext cx="8229600" cy="917222"/>
          </a:xfrm>
        </p:spPr>
        <p:txBody>
          <a:bodyPr/>
          <a:lstStyle/>
          <a:p>
            <a:r>
              <a:rPr lang="en-US" dirty="0">
                <a:solidFill>
                  <a:srgbClr val="A50021"/>
                </a:solidFill>
                <a:latin typeface="Arial"/>
                <a:ea typeface="ＭＳ Ｐゴシック" charset="-128"/>
                <a:cs typeface="+mj-cs"/>
              </a:rPr>
              <a:t>Run </a:t>
            </a:r>
            <a:r>
              <a:rPr lang="en-US" dirty="0" err="1">
                <a:solidFill>
                  <a:srgbClr val="A50021"/>
                </a:solidFill>
                <a:latin typeface="Arial"/>
                <a:ea typeface="ＭＳ Ｐゴシック" charset="-128"/>
                <a:cs typeface="+mj-cs"/>
              </a:rPr>
              <a:t>Eigensolver</a:t>
            </a:r>
            <a:r>
              <a:rPr lang="en-US" dirty="0">
                <a:solidFill>
                  <a:srgbClr val="A50021"/>
                </a:solidFill>
                <a:latin typeface="Arial"/>
                <a:ea typeface="ＭＳ Ｐゴシック" charset="-128"/>
                <a:cs typeface="+mj-cs"/>
              </a:rPr>
              <a:t> Omega3P</a:t>
            </a:r>
            <a:endParaRPr lang="en-US" dirty="0">
              <a:solidFill>
                <a:srgbClr val="FF6600"/>
              </a:solidFill>
              <a:ea typeface="ＭＳ Ｐゴシック" charset="-128"/>
            </a:endParaRPr>
          </a:p>
        </p:txBody>
      </p:sp>
      <p:sp>
        <p:nvSpPr>
          <p:cNvPr id="21507" name="Content Placeholder 2"/>
          <p:cNvSpPr>
            <a:spLocks noGrp="1"/>
          </p:cNvSpPr>
          <p:nvPr>
            <p:ph idx="1"/>
          </p:nvPr>
        </p:nvSpPr>
        <p:spPr>
          <a:xfrm>
            <a:off x="569538" y="1046836"/>
            <a:ext cx="7018378" cy="869410"/>
          </a:xfrm>
        </p:spPr>
        <p:txBody>
          <a:bodyPr/>
          <a:lstStyle/>
          <a:p>
            <a:r>
              <a:rPr lang="en-US" sz="2000" dirty="0">
                <a:ea typeface="ＭＳ Ｐゴシック" charset="-128"/>
              </a:rPr>
              <a:t>Submit batch job</a:t>
            </a:r>
          </a:p>
          <a:p>
            <a:pPr marL="457200" lvl="1" indent="0">
              <a:buNone/>
            </a:pPr>
            <a:r>
              <a:rPr lang="en-US" dirty="0">
                <a:solidFill>
                  <a:srgbClr val="0000FF"/>
                </a:solidFill>
                <a:ea typeface="ＭＳ Ｐゴシック" charset="-128"/>
              </a:rPr>
              <a:t>$</a:t>
            </a:r>
            <a:r>
              <a:rPr lang="en-US" dirty="0" err="1">
                <a:solidFill>
                  <a:srgbClr val="0000FF"/>
                </a:solidFill>
                <a:ea typeface="ＭＳ Ｐゴシック" charset="-128"/>
              </a:rPr>
              <a:t>sbatch</a:t>
            </a:r>
            <a:r>
              <a:rPr lang="en-US" dirty="0">
                <a:solidFill>
                  <a:srgbClr val="0000FF"/>
                </a:solidFill>
                <a:ea typeface="ＭＳ Ｐゴシック" charset="-128"/>
              </a:rPr>
              <a:t> run-omega3p.</a:t>
            </a:r>
            <a:r>
              <a:rPr lang="en-US" dirty="0">
                <a:solidFill>
                  <a:srgbClr val="0000FF"/>
                </a:solidFill>
              </a:rPr>
              <a:t>batch</a:t>
            </a:r>
            <a:endParaRPr lang="en-US" dirty="0">
              <a:solidFill>
                <a:srgbClr val="0000FF"/>
              </a:solidFill>
              <a:ea typeface="ＭＳ Ｐゴシック" charset="-128"/>
            </a:endParaRPr>
          </a:p>
          <a:p>
            <a:endParaRPr lang="en-US" sz="2000" dirty="0">
              <a:ea typeface="ＭＳ Ｐゴシック" charset="-128"/>
            </a:endParaRPr>
          </a:p>
        </p:txBody>
      </p:sp>
      <p:sp>
        <p:nvSpPr>
          <p:cNvPr id="2" name="Rectangle 1"/>
          <p:cNvSpPr/>
          <p:nvPr/>
        </p:nvSpPr>
        <p:spPr>
          <a:xfrm>
            <a:off x="1129977" y="2405845"/>
            <a:ext cx="8384576" cy="3108543"/>
          </a:xfrm>
          <a:prstGeom prst="rect">
            <a:avLst/>
          </a:prstGeom>
          <a:ln>
            <a:solidFill>
              <a:srgbClr val="000000"/>
            </a:solidFill>
          </a:ln>
        </p:spPr>
        <p:txBody>
          <a:bodyPr wrap="square">
            <a:spAutoFit/>
          </a:bodyPr>
          <a:lstStyle/>
          <a:p>
            <a:r>
              <a:rPr lang="en-US" sz="1400" dirty="0"/>
              <a:t>#!/bin/bash -l</a:t>
            </a:r>
          </a:p>
          <a:p>
            <a:r>
              <a:rPr lang="en-US" sz="1400" dirty="0"/>
              <a:t>#SBATCH -C </a:t>
            </a:r>
            <a:r>
              <a:rPr lang="en-US" sz="1400" dirty="0" err="1"/>
              <a:t>cpu</a:t>
            </a:r>
            <a:endParaRPr lang="en-US" sz="1400" dirty="0"/>
          </a:p>
          <a:p>
            <a:r>
              <a:rPr lang="en-US" sz="1400" dirty="0"/>
              <a:t>#SBATCH -q debug</a:t>
            </a:r>
          </a:p>
          <a:p>
            <a:r>
              <a:rPr lang="en-US" sz="1400" dirty="0"/>
              <a:t>#SBATCH -A m349</a:t>
            </a:r>
          </a:p>
          <a:p>
            <a:r>
              <a:rPr lang="en-US" sz="1400" dirty="0"/>
              <a:t>#SBATCH -N 1</a:t>
            </a:r>
          </a:p>
          <a:p>
            <a:r>
              <a:rPr lang="en-US" sz="1400" dirty="0"/>
              <a:t>#SBATCH -t 00:10:00</a:t>
            </a:r>
          </a:p>
          <a:p>
            <a:r>
              <a:rPr lang="en-US" sz="1400" dirty="0"/>
              <a:t>#SBATCH -J dump</a:t>
            </a:r>
          </a:p>
          <a:p>
            <a:r>
              <a:rPr lang="en-US" sz="1400" dirty="0"/>
              <a:t>#SBATCH -e </a:t>
            </a:r>
            <a:r>
              <a:rPr lang="en-US" sz="1400" dirty="0" err="1"/>
              <a:t>myjob</a:t>
            </a:r>
            <a:r>
              <a:rPr lang="en-US" sz="1400" dirty="0"/>
              <a:t>.%</a:t>
            </a:r>
            <a:r>
              <a:rPr lang="en-US" sz="1400" dirty="0" err="1"/>
              <a:t>j.err</a:t>
            </a:r>
            <a:endParaRPr lang="en-US" sz="1400" dirty="0"/>
          </a:p>
          <a:p>
            <a:r>
              <a:rPr lang="en-US" sz="1400" dirty="0"/>
              <a:t>#SBATCH -o </a:t>
            </a:r>
            <a:r>
              <a:rPr lang="en-US" sz="1400" dirty="0" err="1"/>
              <a:t>myjob</a:t>
            </a:r>
            <a:r>
              <a:rPr lang="en-US" sz="1400" dirty="0"/>
              <a:t>.%</a:t>
            </a:r>
            <a:r>
              <a:rPr lang="en-US" sz="1400" dirty="0" err="1"/>
              <a:t>j.out</a:t>
            </a:r>
            <a:endParaRPr lang="en-US" sz="1400" dirty="0"/>
          </a:p>
          <a:p>
            <a:endParaRPr lang="en-US" sz="1400" dirty="0"/>
          </a:p>
          <a:p>
            <a:r>
              <a:rPr lang="en-US" sz="1400" dirty="0"/>
              <a:t>export DIR=$PWD</a:t>
            </a:r>
          </a:p>
          <a:p>
            <a:endParaRPr lang="en-US" sz="1400" dirty="0"/>
          </a:p>
          <a:p>
            <a:r>
              <a:rPr lang="en-US" sz="1400" dirty="0"/>
              <a:t>cd $DIR</a:t>
            </a:r>
          </a:p>
          <a:p>
            <a:r>
              <a:rPr lang="en-US" sz="1400" dirty="0" err="1"/>
              <a:t>srun</a:t>
            </a:r>
            <a:r>
              <a:rPr lang="en-US" sz="1400" dirty="0"/>
              <a:t> </a:t>
            </a:r>
            <a:r>
              <a:rPr lang="en-US" sz="1400" dirty="0">
                <a:solidFill>
                  <a:srgbClr val="FF0000"/>
                </a:solidFill>
              </a:rPr>
              <a:t>-n 4 -c 4 --</a:t>
            </a:r>
            <a:r>
              <a:rPr lang="en-US" sz="1400" dirty="0" err="1">
                <a:solidFill>
                  <a:srgbClr val="FF0000"/>
                </a:solidFill>
              </a:rPr>
              <a:t>cpu</a:t>
            </a:r>
            <a:r>
              <a:rPr lang="en-US" sz="1400" dirty="0">
                <a:solidFill>
                  <a:srgbClr val="FF0000"/>
                </a:solidFill>
              </a:rPr>
              <a:t>-bind=cores </a:t>
            </a:r>
            <a:r>
              <a:rPr lang="en-US" sz="1400" dirty="0"/>
              <a:t>/global/</a:t>
            </a:r>
            <a:r>
              <a:rPr lang="en-US" sz="1400" dirty="0" err="1"/>
              <a:t>cfs</a:t>
            </a:r>
            <a:r>
              <a:rPr lang="en-US" sz="1400" dirty="0"/>
              <a:t>/</a:t>
            </a:r>
            <a:r>
              <a:rPr lang="en-US" sz="1400" dirty="0" err="1"/>
              <a:t>cdirs</a:t>
            </a:r>
            <a:r>
              <a:rPr lang="en-US" sz="1400" dirty="0"/>
              <a:t>/ace3p/</a:t>
            </a:r>
            <a:r>
              <a:rPr lang="en-US" sz="1400" dirty="0" err="1"/>
              <a:t>perlmutter</a:t>
            </a:r>
            <a:r>
              <a:rPr lang="en-US" sz="1400" dirty="0"/>
              <a:t>/CPU/omega3p pillbox-rtop.omega3p</a:t>
            </a:r>
          </a:p>
        </p:txBody>
      </p:sp>
      <p:sp>
        <p:nvSpPr>
          <p:cNvPr id="3" name="Rectangle 2"/>
          <p:cNvSpPr/>
          <p:nvPr/>
        </p:nvSpPr>
        <p:spPr>
          <a:xfrm>
            <a:off x="6377846" y="2556768"/>
            <a:ext cx="2868093" cy="400110"/>
          </a:xfrm>
          <a:prstGeom prst="rect">
            <a:avLst/>
          </a:prstGeom>
        </p:spPr>
        <p:txBody>
          <a:bodyPr wrap="none">
            <a:spAutoFit/>
          </a:bodyPr>
          <a:lstStyle/>
          <a:p>
            <a:pPr lvl="1"/>
            <a:r>
              <a:rPr lang="en-US" sz="2000" dirty="0">
                <a:solidFill>
                  <a:srgbClr val="0000FF"/>
                </a:solidFill>
              </a:rPr>
              <a:t>run-omega3p.batch</a:t>
            </a:r>
          </a:p>
        </p:txBody>
      </p:sp>
      <p:sp>
        <p:nvSpPr>
          <p:cNvPr id="5" name="Slide Number Placeholder 4">
            <a:extLst>
              <a:ext uri="{FF2B5EF4-FFF2-40B4-BE49-F238E27FC236}">
                <a16:creationId xmlns:a16="http://schemas.microsoft.com/office/drawing/2014/main" id="{FF245D64-8481-8542-B040-7BF5548BC59B}"/>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19</a:t>
            </a:fld>
            <a:endParaRPr lang="en-US" dirty="0"/>
          </a:p>
        </p:txBody>
      </p:sp>
    </p:spTree>
    <p:extLst>
      <p:ext uri="{BB962C8B-B14F-4D97-AF65-F5344CB8AC3E}">
        <p14:creationId xmlns:p14="http://schemas.microsoft.com/office/powerpoint/2010/main" val="419901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151"/>
            <a:ext cx="8229600" cy="860071"/>
          </a:xfrm>
        </p:spPr>
        <p:txBody>
          <a:bodyPr/>
          <a:lstStyle/>
          <a:p>
            <a:r>
              <a:rPr lang="en-US" dirty="0">
                <a:solidFill>
                  <a:srgbClr val="FF0000"/>
                </a:solidFill>
              </a:rPr>
              <a:t>Omega3P Capability</a:t>
            </a:r>
          </a:p>
        </p:txBody>
      </p:sp>
      <p:sp>
        <p:nvSpPr>
          <p:cNvPr id="3" name="Content Placeholder 2"/>
          <p:cNvSpPr>
            <a:spLocks noGrp="1"/>
          </p:cNvSpPr>
          <p:nvPr>
            <p:ph idx="1"/>
          </p:nvPr>
        </p:nvSpPr>
        <p:spPr>
          <a:xfrm>
            <a:off x="374074" y="1315066"/>
            <a:ext cx="10972800" cy="4906963"/>
          </a:xfrm>
        </p:spPr>
        <p:txBody>
          <a:bodyPr/>
          <a:lstStyle/>
          <a:p>
            <a:r>
              <a:rPr lang="en-US" dirty="0"/>
              <a:t>Calculate resonant modes in a cavity</a:t>
            </a:r>
          </a:p>
          <a:p>
            <a:r>
              <a:rPr lang="en-US" dirty="0"/>
              <a:t>Real </a:t>
            </a:r>
            <a:r>
              <a:rPr lang="en-US" dirty="0" err="1"/>
              <a:t>eigenvalue</a:t>
            </a:r>
            <a:r>
              <a:rPr lang="en-US" dirty="0"/>
              <a:t> problems for lossless cavities</a:t>
            </a:r>
          </a:p>
          <a:p>
            <a:pPr marL="800100" lvl="3" indent="-342900">
              <a:buClr>
                <a:srgbClr val="CC0000"/>
              </a:buClr>
              <a:buFontTx/>
              <a:buChar char="*"/>
            </a:pPr>
            <a:r>
              <a:rPr lang="en-US" dirty="0"/>
              <a:t>PEC &amp; PMC boundary conditions</a:t>
            </a:r>
          </a:p>
          <a:p>
            <a:pPr marL="800100" lvl="3" indent="-342900">
              <a:buClr>
                <a:srgbClr val="CC0000"/>
              </a:buClr>
              <a:buFontTx/>
              <a:buChar char="*"/>
            </a:pPr>
            <a:r>
              <a:rPr lang="en-US" dirty="0"/>
              <a:t>Periodic boundary condition</a:t>
            </a:r>
          </a:p>
          <a:p>
            <a:r>
              <a:rPr lang="en-US" dirty="0"/>
              <a:t>Complex </a:t>
            </a:r>
            <a:r>
              <a:rPr lang="en-US" dirty="0" err="1"/>
              <a:t>eigenvalue</a:t>
            </a:r>
            <a:r>
              <a:rPr lang="en-US" dirty="0"/>
              <a:t> problems for cavities with open boundary or </a:t>
            </a:r>
            <a:r>
              <a:rPr lang="en-US" dirty="0" err="1"/>
              <a:t>lossy</a:t>
            </a:r>
            <a:r>
              <a:rPr lang="en-US" dirty="0"/>
              <a:t> materials</a:t>
            </a:r>
          </a:p>
          <a:p>
            <a:pPr marL="800100" lvl="3" indent="-342900">
              <a:buClr>
                <a:srgbClr val="CC0000"/>
              </a:buClr>
              <a:buFontTx/>
              <a:buChar char="*"/>
            </a:pPr>
            <a:r>
              <a:rPr lang="en-US" dirty="0"/>
              <a:t>Absorbing boundary condition (simple ABC)</a:t>
            </a:r>
          </a:p>
          <a:p>
            <a:pPr marL="800100" lvl="3" indent="-342900">
              <a:buClr>
                <a:srgbClr val="CC0000"/>
              </a:buClr>
              <a:buFontTx/>
              <a:buChar char="*"/>
            </a:pPr>
            <a:r>
              <a:rPr lang="en-US" dirty="0"/>
              <a:t>Waveguide boundary condition for waveguides</a:t>
            </a:r>
          </a:p>
          <a:p>
            <a:pPr marL="800100" lvl="3" indent="-342900">
              <a:buClr>
                <a:srgbClr val="CC0000"/>
              </a:buClr>
              <a:buFontTx/>
              <a:buChar char="*"/>
            </a:pPr>
            <a:r>
              <a:rPr lang="en-US" dirty="0"/>
              <a:t>Surface impedance boundary condition</a:t>
            </a:r>
          </a:p>
          <a:p>
            <a:pPr marL="800100" lvl="3" indent="-342900">
              <a:buClr>
                <a:srgbClr val="CC0000"/>
              </a:buClr>
              <a:buFontTx/>
              <a:buChar char="*"/>
            </a:pPr>
            <a:r>
              <a:rPr lang="en-US" dirty="0" err="1"/>
              <a:t>Lossy</a:t>
            </a:r>
            <a:r>
              <a:rPr lang="en-US" dirty="0"/>
              <a:t> material in volume (e.g. load)</a:t>
            </a:r>
          </a:p>
        </p:txBody>
      </p:sp>
      <p:sp>
        <p:nvSpPr>
          <p:cNvPr id="5" name="Slide Number Placeholder 4">
            <a:extLst>
              <a:ext uri="{FF2B5EF4-FFF2-40B4-BE49-F238E27FC236}">
                <a16:creationId xmlns:a16="http://schemas.microsoft.com/office/drawing/2014/main" id="{11248708-7278-5F4D-A0C1-668DFEECBF71}"/>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2</a:t>
            </a:fld>
            <a:endParaRPr lang="en-US" dirty="0"/>
          </a:p>
        </p:txBody>
      </p:sp>
    </p:spTree>
    <p:extLst>
      <p:ext uri="{BB962C8B-B14F-4D97-AF65-F5344CB8AC3E}">
        <p14:creationId xmlns:p14="http://schemas.microsoft.com/office/powerpoint/2010/main" val="2484360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00250" y="0"/>
            <a:ext cx="8229600" cy="917222"/>
          </a:xfrm>
        </p:spPr>
        <p:txBody>
          <a:bodyPr/>
          <a:lstStyle/>
          <a:p>
            <a:r>
              <a:rPr lang="en-US" dirty="0">
                <a:solidFill>
                  <a:srgbClr val="A50021"/>
                </a:solidFill>
                <a:latin typeface="Arial"/>
                <a:ea typeface="ＭＳ Ｐゴシック" charset="-128"/>
                <a:cs typeface="+mj-cs"/>
              </a:rPr>
              <a:t>After Submitting Jobs</a:t>
            </a:r>
            <a:endParaRPr lang="en-US" dirty="0">
              <a:solidFill>
                <a:srgbClr val="FF6600"/>
              </a:solidFill>
              <a:ea typeface="ＭＳ Ｐゴシック" charset="-128"/>
            </a:endParaRPr>
          </a:p>
        </p:txBody>
      </p:sp>
      <p:sp>
        <p:nvSpPr>
          <p:cNvPr id="21507" name="Content Placeholder 2"/>
          <p:cNvSpPr>
            <a:spLocks noGrp="1"/>
          </p:cNvSpPr>
          <p:nvPr>
            <p:ph idx="1"/>
          </p:nvPr>
        </p:nvSpPr>
        <p:spPr>
          <a:xfrm>
            <a:off x="302342" y="1062315"/>
            <a:ext cx="11599606" cy="4542726"/>
          </a:xfrm>
        </p:spPr>
        <p:txBody>
          <a:bodyPr/>
          <a:lstStyle/>
          <a:p>
            <a:r>
              <a:rPr lang="en-US" b="1" dirty="0">
                <a:ea typeface="ＭＳ Ｐゴシック" charset="-128"/>
              </a:rPr>
              <a:t>Check job queue status</a:t>
            </a:r>
          </a:p>
          <a:p>
            <a:pPr marL="457200" lvl="1" indent="0">
              <a:buNone/>
            </a:pPr>
            <a:r>
              <a:rPr lang="en-US" dirty="0">
                <a:solidFill>
                  <a:srgbClr val="0000FF"/>
                </a:solidFill>
                <a:ea typeface="ＭＳ Ｐゴシック" charset="-128"/>
              </a:rPr>
              <a:t>$</a:t>
            </a:r>
            <a:r>
              <a:rPr lang="en-US" dirty="0" err="1">
                <a:solidFill>
                  <a:srgbClr val="0000FF"/>
                </a:solidFill>
                <a:ea typeface="ＭＳ Ｐゴシック" charset="-128"/>
              </a:rPr>
              <a:t>sqs</a:t>
            </a:r>
            <a:r>
              <a:rPr lang="en-US" dirty="0">
                <a:solidFill>
                  <a:srgbClr val="0000FF"/>
                </a:solidFill>
                <a:ea typeface="ＭＳ Ｐゴシック" charset="-128"/>
              </a:rPr>
              <a:t> –u &lt;username&gt;</a:t>
            </a:r>
          </a:p>
          <a:p>
            <a:endParaRPr lang="en-US" sz="2000" dirty="0">
              <a:ea typeface="ＭＳ Ｐゴシック" charset="0"/>
            </a:endParaRPr>
          </a:p>
          <a:p>
            <a:pPr marL="0" indent="0">
              <a:buNone/>
            </a:pPr>
            <a:r>
              <a:rPr lang="de-DE" sz="900" dirty="0">
                <a:solidFill>
                  <a:srgbClr val="008000"/>
                </a:solidFill>
              </a:rPr>
              <a:t> </a:t>
            </a:r>
            <a:r>
              <a:rPr lang="de-DE" sz="1200" dirty="0">
                <a:solidFill>
                  <a:srgbClr val="008000"/>
                </a:solidFill>
              </a:rPr>
              <a:t>JOBID            ST USER      NAME          NODES TIME_LIMIT       TIME  SUBMIT_TIME            QOS             START_TIME           FEATURES       NODELIST(REASON</a:t>
            </a:r>
          </a:p>
          <a:p>
            <a:pPr marL="0" indent="0">
              <a:buNone/>
            </a:pPr>
            <a:r>
              <a:rPr lang="de-DE" sz="1200" dirty="0">
                <a:solidFill>
                  <a:srgbClr val="008000"/>
                </a:solidFill>
              </a:rPr>
              <a:t>6248309          </a:t>
            </a:r>
            <a:r>
              <a:rPr lang="de-DE" sz="1200" dirty="0">
                <a:solidFill>
                  <a:srgbClr val="FF0000"/>
                </a:solidFill>
              </a:rPr>
              <a:t>PD</a:t>
            </a:r>
            <a:r>
              <a:rPr lang="de-DE" sz="1200" dirty="0">
                <a:solidFill>
                  <a:srgbClr val="008000"/>
                </a:solidFill>
              </a:rPr>
              <a:t> </a:t>
            </a:r>
            <a:r>
              <a:rPr lang="de-DE" sz="1200" dirty="0" err="1">
                <a:solidFill>
                  <a:srgbClr val="008000"/>
                </a:solidFill>
              </a:rPr>
              <a:t>zli</a:t>
            </a:r>
            <a:r>
              <a:rPr lang="de-DE" sz="1200" dirty="0">
                <a:solidFill>
                  <a:srgbClr val="008000"/>
                </a:solidFill>
              </a:rPr>
              <a:t>            </a:t>
            </a:r>
            <a:r>
              <a:rPr lang="de-DE" sz="1200" dirty="0" err="1">
                <a:solidFill>
                  <a:srgbClr val="008000"/>
                </a:solidFill>
              </a:rPr>
              <a:t>dump</a:t>
            </a:r>
            <a:r>
              <a:rPr lang="de-DE" sz="1200" dirty="0">
                <a:solidFill>
                  <a:srgbClr val="008000"/>
                </a:solidFill>
              </a:rPr>
              <a:t>          1              10:00                  0:00  2023-03-20T11:05:24  </a:t>
            </a:r>
            <a:r>
              <a:rPr lang="de-DE" sz="1200" dirty="0" err="1">
                <a:solidFill>
                  <a:srgbClr val="008000"/>
                </a:solidFill>
              </a:rPr>
              <a:t>debug</a:t>
            </a:r>
            <a:r>
              <a:rPr lang="de-DE" sz="1200" dirty="0">
                <a:solidFill>
                  <a:srgbClr val="008000"/>
                </a:solidFill>
              </a:rPr>
              <a:t>           N/A                             </a:t>
            </a:r>
            <a:r>
              <a:rPr lang="de-DE" sz="1200" dirty="0" err="1">
                <a:solidFill>
                  <a:srgbClr val="008000"/>
                </a:solidFill>
              </a:rPr>
              <a:t>cpu</a:t>
            </a:r>
            <a:r>
              <a:rPr lang="de-DE" sz="1200" dirty="0">
                <a:solidFill>
                  <a:srgbClr val="008000"/>
                </a:solidFill>
              </a:rPr>
              <a:t>                     (</a:t>
            </a:r>
            <a:r>
              <a:rPr lang="de-DE" sz="1200" dirty="0" err="1">
                <a:solidFill>
                  <a:srgbClr val="008000"/>
                </a:solidFill>
              </a:rPr>
              <a:t>Priority</a:t>
            </a:r>
            <a:r>
              <a:rPr lang="de-DE" sz="1200" dirty="0">
                <a:solidFill>
                  <a:srgbClr val="008000"/>
                </a:solidFill>
              </a:rPr>
              <a:t>)     </a:t>
            </a:r>
          </a:p>
          <a:p>
            <a:pPr marL="0" indent="0">
              <a:buNone/>
            </a:pPr>
            <a:endParaRPr lang="de-DE" sz="1200" dirty="0">
              <a:solidFill>
                <a:srgbClr val="000066"/>
              </a:solidFill>
            </a:endParaRPr>
          </a:p>
          <a:p>
            <a:pPr marL="0" indent="0">
              <a:buNone/>
            </a:pPr>
            <a:r>
              <a:rPr lang="de-DE" sz="1200" dirty="0">
                <a:solidFill>
                  <a:srgbClr val="000066"/>
                </a:solidFill>
              </a:rPr>
              <a:t>(PD -&gt; </a:t>
            </a:r>
            <a:r>
              <a:rPr lang="de-DE" sz="1200" dirty="0" err="1">
                <a:solidFill>
                  <a:srgbClr val="000066"/>
                </a:solidFill>
              </a:rPr>
              <a:t>waiting</a:t>
            </a:r>
            <a:r>
              <a:rPr lang="de-DE" sz="1200" dirty="0">
                <a:solidFill>
                  <a:srgbClr val="000066"/>
                </a:solidFill>
              </a:rPr>
              <a:t> in </a:t>
            </a:r>
            <a:r>
              <a:rPr lang="de-DE" sz="1200" dirty="0" err="1">
                <a:solidFill>
                  <a:srgbClr val="000066"/>
                </a:solidFill>
              </a:rPr>
              <a:t>the</a:t>
            </a:r>
            <a:r>
              <a:rPr lang="de-DE" sz="1200" dirty="0">
                <a:solidFill>
                  <a:srgbClr val="000066"/>
                </a:solidFill>
              </a:rPr>
              <a:t> </a:t>
            </a:r>
            <a:r>
              <a:rPr lang="de-DE" sz="1200" dirty="0" err="1">
                <a:solidFill>
                  <a:srgbClr val="000066"/>
                </a:solidFill>
              </a:rPr>
              <a:t>queue</a:t>
            </a:r>
            <a:r>
              <a:rPr lang="de-DE" sz="1200" dirty="0">
                <a:solidFill>
                  <a:srgbClr val="000066"/>
                </a:solidFill>
              </a:rPr>
              <a:t>)</a:t>
            </a:r>
          </a:p>
          <a:p>
            <a:pPr marL="0" indent="0">
              <a:buNone/>
            </a:pPr>
            <a:r>
              <a:rPr lang="de-DE" sz="1200" dirty="0">
                <a:solidFill>
                  <a:srgbClr val="008000"/>
                </a:solidFill>
              </a:rPr>
              <a:t> </a:t>
            </a:r>
          </a:p>
          <a:p>
            <a:pPr marL="0" indent="0">
              <a:buNone/>
            </a:pPr>
            <a:r>
              <a:rPr lang="de-DE" sz="1200" dirty="0">
                <a:solidFill>
                  <a:srgbClr val="008000"/>
                </a:solidFill>
              </a:rPr>
              <a:t>   </a:t>
            </a:r>
          </a:p>
          <a:p>
            <a:pPr marL="0" indent="0">
              <a:buNone/>
            </a:pPr>
            <a:r>
              <a:rPr lang="en-US" sz="1200" dirty="0">
                <a:solidFill>
                  <a:srgbClr val="FF0000"/>
                </a:solidFill>
                <a:ea typeface="ＭＳ Ｐゴシック" charset="0"/>
              </a:rPr>
              <a:t>(when it runs)</a:t>
            </a:r>
          </a:p>
          <a:p>
            <a:pPr marL="0" indent="0">
              <a:buNone/>
            </a:pPr>
            <a:r>
              <a:rPr lang="en-US" sz="1200" dirty="0">
                <a:solidFill>
                  <a:srgbClr val="008000"/>
                </a:solidFill>
                <a:ea typeface="ＭＳ Ｐゴシック" charset="0"/>
              </a:rPr>
              <a:t>6248323          </a:t>
            </a:r>
            <a:r>
              <a:rPr lang="en-US" sz="1200" dirty="0">
                <a:solidFill>
                  <a:srgbClr val="FF0000"/>
                </a:solidFill>
                <a:ea typeface="ＭＳ Ｐゴシック" charset="0"/>
              </a:rPr>
              <a:t>R</a:t>
            </a:r>
            <a:r>
              <a:rPr lang="en-US" sz="1200" dirty="0">
                <a:solidFill>
                  <a:srgbClr val="008000"/>
                </a:solidFill>
                <a:ea typeface="ＭＳ Ｐゴシック" charset="0"/>
              </a:rPr>
              <a:t>  </a:t>
            </a:r>
            <a:r>
              <a:rPr lang="en-US" sz="1200" dirty="0" err="1">
                <a:solidFill>
                  <a:srgbClr val="008000"/>
                </a:solidFill>
                <a:ea typeface="ＭＳ Ｐゴシック" charset="0"/>
              </a:rPr>
              <a:t>zli</a:t>
            </a:r>
            <a:r>
              <a:rPr lang="en-US" sz="1200" dirty="0">
                <a:solidFill>
                  <a:srgbClr val="008000"/>
                </a:solidFill>
                <a:ea typeface="ＭＳ Ｐゴシック" charset="0"/>
              </a:rPr>
              <a:t>            dump          1              10:00                  0:10  2023-03-20T11:07:03  debug           2023-03-20T11:07:28  </a:t>
            </a:r>
            <a:r>
              <a:rPr lang="en-US" sz="1200" dirty="0" err="1">
                <a:solidFill>
                  <a:srgbClr val="008000"/>
                </a:solidFill>
                <a:ea typeface="ＭＳ Ｐゴシック" charset="0"/>
              </a:rPr>
              <a:t>cpu</a:t>
            </a:r>
            <a:r>
              <a:rPr lang="en-US" sz="1200" dirty="0">
                <a:solidFill>
                  <a:srgbClr val="008000"/>
                </a:solidFill>
                <a:ea typeface="ＭＳ Ｐゴシック" charset="0"/>
              </a:rPr>
              <a:t>                    nid004326  </a:t>
            </a:r>
          </a:p>
          <a:p>
            <a:pPr marL="0" indent="0">
              <a:buNone/>
            </a:pPr>
            <a:endParaRPr lang="en-US" sz="2000" dirty="0">
              <a:solidFill>
                <a:srgbClr val="008000"/>
              </a:solidFill>
              <a:ea typeface="ＭＳ Ｐゴシック" charset="0"/>
            </a:endParaRPr>
          </a:p>
          <a:p>
            <a:pPr marL="0" indent="0">
              <a:buNone/>
            </a:pPr>
            <a:endParaRPr lang="en-US" sz="2000" dirty="0">
              <a:solidFill>
                <a:srgbClr val="008000"/>
              </a:solidFill>
              <a:ea typeface="ＭＳ Ｐゴシック" charset="0"/>
            </a:endParaRPr>
          </a:p>
          <a:p>
            <a:r>
              <a:rPr lang="en-US" b="1" dirty="0">
                <a:ea typeface="ＭＳ Ｐゴシック" charset="0"/>
              </a:rPr>
              <a:t>Cancel a job </a:t>
            </a:r>
            <a:endParaRPr lang="en-GB" b="1" dirty="0">
              <a:ea typeface="ＭＳ Ｐゴシック" charset="0"/>
            </a:endParaRPr>
          </a:p>
          <a:p>
            <a:pPr marL="455613" indent="-455613">
              <a:buNone/>
            </a:pPr>
            <a:r>
              <a:rPr lang="en-US" sz="2000" b="1" dirty="0">
                <a:ea typeface="ＭＳ Ｐゴシック" charset="0"/>
              </a:rPr>
              <a:t>	 </a:t>
            </a:r>
            <a:r>
              <a:rPr lang="en-US" sz="2000" dirty="0">
                <a:solidFill>
                  <a:srgbClr val="0000FF"/>
                </a:solidFill>
                <a:ea typeface="ＭＳ Ｐゴシック" charset="0"/>
              </a:rPr>
              <a:t>$</a:t>
            </a:r>
            <a:r>
              <a:rPr lang="en-US" sz="2000" dirty="0" err="1">
                <a:solidFill>
                  <a:srgbClr val="0000FF"/>
                </a:solidFill>
                <a:ea typeface="ＭＳ Ｐゴシック" charset="0"/>
              </a:rPr>
              <a:t>scancel</a:t>
            </a:r>
            <a:r>
              <a:rPr lang="en-US" sz="2000" dirty="0">
                <a:solidFill>
                  <a:srgbClr val="0000FF"/>
                </a:solidFill>
                <a:ea typeface="ＭＳ Ｐゴシック" charset="0"/>
              </a:rPr>
              <a:t>  &lt;Job ID&gt;     </a:t>
            </a:r>
            <a:r>
              <a:rPr lang="en-US" sz="2000" dirty="0">
                <a:ea typeface="ＭＳ Ｐゴシック" charset="0"/>
              </a:rPr>
              <a:t>(e.g., </a:t>
            </a:r>
            <a:r>
              <a:rPr lang="en-US" sz="2000" dirty="0" err="1">
                <a:ea typeface="ＭＳ Ｐゴシック" charset="0"/>
              </a:rPr>
              <a:t>scancel</a:t>
            </a:r>
            <a:r>
              <a:rPr lang="en-US" sz="2000" dirty="0">
                <a:ea typeface="ＭＳ Ｐゴシック" charset="0"/>
              </a:rPr>
              <a:t> </a:t>
            </a:r>
            <a:r>
              <a:rPr lang="de-DE" sz="2000" dirty="0">
                <a:solidFill>
                  <a:srgbClr val="008000"/>
                </a:solidFill>
              </a:rPr>
              <a:t>6248309</a:t>
            </a:r>
            <a:r>
              <a:rPr lang="en-US" sz="2000" dirty="0">
                <a:ea typeface="ＭＳ Ｐゴシック" charset="0"/>
              </a:rPr>
              <a:t>)</a:t>
            </a:r>
          </a:p>
          <a:p>
            <a:endParaRPr lang="en-US" sz="2000" dirty="0">
              <a:ea typeface="ＭＳ Ｐゴシック" charset="-128"/>
            </a:endParaRPr>
          </a:p>
        </p:txBody>
      </p:sp>
      <p:sp>
        <p:nvSpPr>
          <p:cNvPr id="3" name="Slide Number Placeholder 2">
            <a:extLst>
              <a:ext uri="{FF2B5EF4-FFF2-40B4-BE49-F238E27FC236}">
                <a16:creationId xmlns:a16="http://schemas.microsoft.com/office/drawing/2014/main" id="{458E9531-C701-DE4C-912A-9BBCD61F41AF}"/>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20</a:t>
            </a:fld>
            <a:endParaRPr lang="en-US" dirty="0"/>
          </a:p>
        </p:txBody>
      </p:sp>
    </p:spTree>
    <p:extLst>
      <p:ext uri="{BB962C8B-B14F-4D97-AF65-F5344CB8AC3E}">
        <p14:creationId xmlns:p14="http://schemas.microsoft.com/office/powerpoint/2010/main" val="8435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p:txBody>
          <a:bodyPr/>
          <a:lstStyle/>
          <a:p>
            <a:pPr eaLnBrk="1" hangingPunct="1"/>
            <a:r>
              <a:rPr lang="en-US" dirty="0">
                <a:ea typeface="ＭＳ Ｐゴシック" charset="-128"/>
              </a:rPr>
              <a:t>Files In “omega3p_results” Directory </a:t>
            </a:r>
          </a:p>
        </p:txBody>
      </p:sp>
      <p:sp>
        <p:nvSpPr>
          <p:cNvPr id="19459" name="Content Placeholder 7"/>
          <p:cNvSpPr>
            <a:spLocks noGrp="1"/>
          </p:cNvSpPr>
          <p:nvPr>
            <p:ph idx="1"/>
          </p:nvPr>
        </p:nvSpPr>
        <p:spPr>
          <a:xfrm>
            <a:off x="1698483" y="2753087"/>
            <a:ext cx="6669971" cy="1889561"/>
          </a:xfrm>
          <a:ln>
            <a:solidFill>
              <a:srgbClr val="000000"/>
            </a:solidFill>
          </a:ln>
        </p:spPr>
        <p:txBody>
          <a:bodyPr/>
          <a:lstStyle/>
          <a:p>
            <a:pPr marL="403225" lvl="1" indent="-403225" eaLnBrk="1" hangingPunct="1">
              <a:buNone/>
            </a:pPr>
            <a:r>
              <a:rPr lang="pl-PL" sz="1400" dirty="0">
                <a:latin typeface="Arial" pitchFamily="34" charset="0"/>
                <a:cs typeface="Arial" pitchFamily="34" charset="0"/>
              </a:rPr>
              <a:t>-</a:t>
            </a:r>
            <a:r>
              <a:rPr lang="pl-PL" sz="1400" dirty="0" err="1">
                <a:latin typeface="Arial" pitchFamily="34" charset="0"/>
                <a:cs typeface="Arial" pitchFamily="34" charset="0"/>
              </a:rPr>
              <a:t>rw</a:t>
            </a:r>
            <a:r>
              <a:rPr lang="pl-PL" sz="1400" dirty="0">
                <a:latin typeface="Arial" pitchFamily="34" charset="0"/>
                <a:cs typeface="Arial" pitchFamily="34" charset="0"/>
              </a:rPr>
              <a:t>-r----- 1 </a:t>
            </a:r>
            <a:r>
              <a:rPr lang="pl-PL" sz="1400" dirty="0" err="1">
                <a:latin typeface="Arial" pitchFamily="34" charset="0"/>
                <a:cs typeface="Arial" pitchFamily="34" charset="0"/>
              </a:rPr>
              <a:t>zli</a:t>
            </a:r>
            <a:r>
              <a:rPr lang="pl-PL" sz="1400" dirty="0">
                <a:latin typeface="Arial" pitchFamily="34" charset="0"/>
                <a:cs typeface="Arial" pitchFamily="34" charset="0"/>
              </a:rPr>
              <a:t> </a:t>
            </a:r>
            <a:r>
              <a:rPr lang="pl-PL" sz="1400" dirty="0" err="1">
                <a:latin typeface="Arial" pitchFamily="34" charset="0"/>
                <a:cs typeface="Arial" pitchFamily="34" charset="0"/>
              </a:rPr>
              <a:t>zli</a:t>
            </a:r>
            <a:r>
              <a:rPr lang="pl-PL" sz="1400" dirty="0">
                <a:latin typeface="Arial" pitchFamily="34" charset="0"/>
                <a:cs typeface="Arial" pitchFamily="34" charset="0"/>
              </a:rPr>
              <a:t> 276776 </a:t>
            </a:r>
            <a:r>
              <a:rPr lang="pl-PL" sz="1400" dirty="0" err="1">
                <a:latin typeface="Arial" pitchFamily="34" charset="0"/>
                <a:cs typeface="Arial" pitchFamily="34" charset="0"/>
              </a:rPr>
              <a:t>Oct</a:t>
            </a:r>
            <a:r>
              <a:rPr lang="pl-PL" sz="1400" dirty="0">
                <a:latin typeface="Arial" pitchFamily="34" charset="0"/>
                <a:cs typeface="Arial" pitchFamily="34" charset="0"/>
              </a:rPr>
              <a:t>  1 12:18 omega3p.l0.m0000.1.3138129e+09.mod</a:t>
            </a:r>
          </a:p>
          <a:p>
            <a:pPr marL="403225" lvl="1" indent="-403225" eaLnBrk="1" hangingPunct="1">
              <a:buNone/>
            </a:pPr>
            <a:r>
              <a:rPr lang="pl-PL" sz="1400" dirty="0">
                <a:latin typeface="Arial" pitchFamily="34" charset="0"/>
                <a:cs typeface="Arial" pitchFamily="34" charset="0"/>
              </a:rPr>
              <a:t>-</a:t>
            </a:r>
            <a:r>
              <a:rPr lang="pl-PL" sz="1400" dirty="0" err="1">
                <a:latin typeface="Arial" pitchFamily="34" charset="0"/>
                <a:cs typeface="Arial" pitchFamily="34" charset="0"/>
              </a:rPr>
              <a:t>rw</a:t>
            </a:r>
            <a:r>
              <a:rPr lang="pl-PL" sz="1400" dirty="0">
                <a:latin typeface="Arial" pitchFamily="34" charset="0"/>
                <a:cs typeface="Arial" pitchFamily="34" charset="0"/>
              </a:rPr>
              <a:t>-r----- 1 </a:t>
            </a:r>
            <a:r>
              <a:rPr lang="pl-PL" sz="1400" dirty="0" err="1">
                <a:latin typeface="Arial" pitchFamily="34" charset="0"/>
                <a:cs typeface="Arial" pitchFamily="34" charset="0"/>
              </a:rPr>
              <a:t>zli</a:t>
            </a:r>
            <a:r>
              <a:rPr lang="pl-PL" sz="1400" dirty="0">
                <a:latin typeface="Arial" pitchFamily="34" charset="0"/>
                <a:cs typeface="Arial" pitchFamily="34" charset="0"/>
              </a:rPr>
              <a:t> </a:t>
            </a:r>
            <a:r>
              <a:rPr lang="pl-PL" sz="1400" dirty="0" err="1">
                <a:latin typeface="Arial" pitchFamily="34" charset="0"/>
                <a:cs typeface="Arial" pitchFamily="34" charset="0"/>
              </a:rPr>
              <a:t>zli</a:t>
            </a:r>
            <a:r>
              <a:rPr lang="pl-PL" sz="1400" dirty="0">
                <a:latin typeface="Arial" pitchFamily="34" charset="0"/>
                <a:cs typeface="Arial" pitchFamily="34" charset="0"/>
              </a:rPr>
              <a:t> 276776 </a:t>
            </a:r>
            <a:r>
              <a:rPr lang="pl-PL" sz="1400" dirty="0" err="1">
                <a:latin typeface="Arial" pitchFamily="34" charset="0"/>
                <a:cs typeface="Arial" pitchFamily="34" charset="0"/>
              </a:rPr>
              <a:t>Oct</a:t>
            </a:r>
            <a:r>
              <a:rPr lang="pl-PL" sz="1400" dirty="0">
                <a:latin typeface="Arial" pitchFamily="34" charset="0"/>
                <a:cs typeface="Arial" pitchFamily="34" charset="0"/>
              </a:rPr>
              <a:t>  1 12:18 omega3p.l0.m0001.2.3291363e+09.mod</a:t>
            </a:r>
          </a:p>
          <a:p>
            <a:pPr marL="403225" lvl="1" indent="-403225" eaLnBrk="1" hangingPunct="1">
              <a:buNone/>
            </a:pPr>
            <a:r>
              <a:rPr lang="pl-PL" sz="1400" dirty="0">
                <a:latin typeface="Arial" pitchFamily="34" charset="0"/>
                <a:cs typeface="Arial" pitchFamily="34" charset="0"/>
              </a:rPr>
              <a:t>-</a:t>
            </a:r>
            <a:r>
              <a:rPr lang="pl-PL" sz="1400" dirty="0" err="1">
                <a:latin typeface="Arial" pitchFamily="34" charset="0"/>
                <a:cs typeface="Arial" pitchFamily="34" charset="0"/>
              </a:rPr>
              <a:t>rw</a:t>
            </a:r>
            <a:r>
              <a:rPr lang="pl-PL" sz="1400" dirty="0">
                <a:latin typeface="Arial" pitchFamily="34" charset="0"/>
                <a:cs typeface="Arial" pitchFamily="34" charset="0"/>
              </a:rPr>
              <a:t>-r----- 1 </a:t>
            </a:r>
            <a:r>
              <a:rPr lang="pl-PL" sz="1400" dirty="0" err="1">
                <a:latin typeface="Arial" pitchFamily="34" charset="0"/>
                <a:cs typeface="Arial" pitchFamily="34" charset="0"/>
              </a:rPr>
              <a:t>zli</a:t>
            </a:r>
            <a:r>
              <a:rPr lang="pl-PL" sz="1400" dirty="0">
                <a:latin typeface="Arial" pitchFamily="34" charset="0"/>
                <a:cs typeface="Arial" pitchFamily="34" charset="0"/>
              </a:rPr>
              <a:t> </a:t>
            </a:r>
            <a:r>
              <a:rPr lang="pl-PL" sz="1400" dirty="0" err="1">
                <a:latin typeface="Arial" pitchFamily="34" charset="0"/>
                <a:cs typeface="Arial" pitchFamily="34" charset="0"/>
              </a:rPr>
              <a:t>zli</a:t>
            </a:r>
            <a:r>
              <a:rPr lang="pl-PL" sz="1400" dirty="0">
                <a:latin typeface="Arial" pitchFamily="34" charset="0"/>
                <a:cs typeface="Arial" pitchFamily="34" charset="0"/>
              </a:rPr>
              <a:t>     6398 </a:t>
            </a:r>
            <a:r>
              <a:rPr lang="pl-PL" sz="1400" dirty="0" err="1">
                <a:latin typeface="Arial" pitchFamily="34" charset="0"/>
                <a:cs typeface="Arial" pitchFamily="34" charset="0"/>
              </a:rPr>
              <a:t>Oct</a:t>
            </a:r>
            <a:r>
              <a:rPr lang="pl-PL" sz="1400" dirty="0">
                <a:latin typeface="Arial" pitchFamily="34" charset="0"/>
                <a:cs typeface="Arial" pitchFamily="34" charset="0"/>
              </a:rPr>
              <a:t>  1 12:18 omega3p.log</a:t>
            </a:r>
          </a:p>
          <a:p>
            <a:pPr marL="403225" lvl="1" indent="-403225" eaLnBrk="1" hangingPunct="1">
              <a:buNone/>
            </a:pPr>
            <a:r>
              <a:rPr lang="pl-PL" sz="1400" dirty="0">
                <a:latin typeface="Arial" pitchFamily="34" charset="0"/>
                <a:cs typeface="Arial" pitchFamily="34" charset="0"/>
              </a:rPr>
              <a:t>-</a:t>
            </a:r>
            <a:r>
              <a:rPr lang="pl-PL" sz="1400" dirty="0" err="1">
                <a:latin typeface="Arial" pitchFamily="34" charset="0"/>
                <a:cs typeface="Arial" pitchFamily="34" charset="0"/>
              </a:rPr>
              <a:t>rw</a:t>
            </a:r>
            <a:r>
              <a:rPr lang="pl-PL" sz="1400" dirty="0">
                <a:latin typeface="Arial" pitchFamily="34" charset="0"/>
                <a:cs typeface="Arial" pitchFamily="34" charset="0"/>
              </a:rPr>
              <a:t>-r----- 1 </a:t>
            </a:r>
            <a:r>
              <a:rPr lang="pl-PL" sz="1400" dirty="0" err="1">
                <a:latin typeface="Arial" pitchFamily="34" charset="0"/>
                <a:cs typeface="Arial" pitchFamily="34" charset="0"/>
              </a:rPr>
              <a:t>zli</a:t>
            </a:r>
            <a:r>
              <a:rPr lang="pl-PL" sz="1400" dirty="0">
                <a:latin typeface="Arial" pitchFamily="34" charset="0"/>
                <a:cs typeface="Arial" pitchFamily="34" charset="0"/>
              </a:rPr>
              <a:t> </a:t>
            </a:r>
            <a:r>
              <a:rPr lang="pl-PL" sz="1400" dirty="0" err="1">
                <a:latin typeface="Arial" pitchFamily="34" charset="0"/>
                <a:cs typeface="Arial" pitchFamily="34" charset="0"/>
              </a:rPr>
              <a:t>zli</a:t>
            </a:r>
            <a:r>
              <a:rPr lang="pl-PL" sz="1400" dirty="0">
                <a:latin typeface="Arial" pitchFamily="34" charset="0"/>
                <a:cs typeface="Arial" pitchFamily="34" charset="0"/>
              </a:rPr>
              <a:t>     6728 </a:t>
            </a:r>
            <a:r>
              <a:rPr lang="pl-PL" sz="1400" dirty="0" err="1">
                <a:latin typeface="Arial" pitchFamily="34" charset="0"/>
                <a:cs typeface="Arial" pitchFamily="34" charset="0"/>
              </a:rPr>
              <a:t>Oct</a:t>
            </a:r>
            <a:r>
              <a:rPr lang="pl-PL" sz="1400" dirty="0">
                <a:latin typeface="Arial" pitchFamily="34" charset="0"/>
                <a:cs typeface="Arial" pitchFamily="34" charset="0"/>
              </a:rPr>
              <a:t>  1 12:18 omega3p.out</a:t>
            </a:r>
          </a:p>
          <a:p>
            <a:pPr marL="403225" lvl="1" indent="-403225" eaLnBrk="1" hangingPunct="1">
              <a:buNone/>
            </a:pPr>
            <a:r>
              <a:rPr lang="pl-PL" sz="1400" dirty="0">
                <a:latin typeface="Arial" pitchFamily="34" charset="0"/>
                <a:cs typeface="Arial" pitchFamily="34" charset="0"/>
              </a:rPr>
              <a:t>-</a:t>
            </a:r>
            <a:r>
              <a:rPr lang="pl-PL" sz="1400" dirty="0" err="1">
                <a:latin typeface="Arial" pitchFamily="34" charset="0"/>
                <a:cs typeface="Arial" pitchFamily="34" charset="0"/>
              </a:rPr>
              <a:t>rw</a:t>
            </a:r>
            <a:r>
              <a:rPr lang="pl-PL" sz="1400" dirty="0">
                <a:latin typeface="Arial" pitchFamily="34" charset="0"/>
                <a:cs typeface="Arial" pitchFamily="34" charset="0"/>
              </a:rPr>
              <a:t>-r----- 1 </a:t>
            </a:r>
            <a:r>
              <a:rPr lang="pl-PL" sz="1400" dirty="0" err="1">
                <a:latin typeface="Arial" pitchFamily="34" charset="0"/>
                <a:cs typeface="Arial" pitchFamily="34" charset="0"/>
              </a:rPr>
              <a:t>zli</a:t>
            </a:r>
            <a:r>
              <a:rPr lang="pl-PL" sz="1400" dirty="0">
                <a:latin typeface="Arial" pitchFamily="34" charset="0"/>
                <a:cs typeface="Arial" pitchFamily="34" charset="0"/>
              </a:rPr>
              <a:t> </a:t>
            </a:r>
            <a:r>
              <a:rPr lang="pl-PL" sz="1400" dirty="0" err="1">
                <a:latin typeface="Arial" pitchFamily="34" charset="0"/>
                <a:cs typeface="Arial" pitchFamily="34" charset="0"/>
              </a:rPr>
              <a:t>zli</a:t>
            </a:r>
            <a:r>
              <a:rPr lang="pl-PL" sz="1400" dirty="0">
                <a:latin typeface="Arial" pitchFamily="34" charset="0"/>
                <a:cs typeface="Arial" pitchFamily="34" charset="0"/>
              </a:rPr>
              <a:t>       337 </a:t>
            </a:r>
            <a:r>
              <a:rPr lang="pl-PL" sz="1400" dirty="0" err="1">
                <a:latin typeface="Arial" pitchFamily="34" charset="0"/>
                <a:cs typeface="Arial" pitchFamily="34" charset="0"/>
              </a:rPr>
              <a:t>Oct</a:t>
            </a:r>
            <a:r>
              <a:rPr lang="pl-PL" sz="1400" dirty="0">
                <a:latin typeface="Arial" pitchFamily="34" charset="0"/>
                <a:cs typeface="Arial" pitchFamily="34" charset="0"/>
              </a:rPr>
              <a:t>  1 12:18 omega3p.warn</a:t>
            </a:r>
          </a:p>
          <a:p>
            <a:pPr marL="403225" lvl="1" indent="-403225" eaLnBrk="1" hangingPunct="1">
              <a:buNone/>
            </a:pPr>
            <a:r>
              <a:rPr lang="pl-PL" sz="1400" dirty="0">
                <a:latin typeface="Arial" pitchFamily="34" charset="0"/>
                <a:cs typeface="Arial" pitchFamily="34" charset="0"/>
              </a:rPr>
              <a:t>-</a:t>
            </a:r>
            <a:r>
              <a:rPr lang="pl-PL" sz="1400" dirty="0" err="1">
                <a:latin typeface="Arial" pitchFamily="34" charset="0"/>
                <a:cs typeface="Arial" pitchFamily="34" charset="0"/>
              </a:rPr>
              <a:t>rw</a:t>
            </a:r>
            <a:r>
              <a:rPr lang="pl-PL" sz="1400" dirty="0">
                <a:latin typeface="Arial" pitchFamily="34" charset="0"/>
                <a:cs typeface="Arial" pitchFamily="34" charset="0"/>
              </a:rPr>
              <a:t>-r----- 1 </a:t>
            </a:r>
            <a:r>
              <a:rPr lang="pl-PL" sz="1400" dirty="0" err="1">
                <a:latin typeface="Arial" pitchFamily="34" charset="0"/>
                <a:cs typeface="Arial" pitchFamily="34" charset="0"/>
              </a:rPr>
              <a:t>zli</a:t>
            </a:r>
            <a:r>
              <a:rPr lang="pl-PL" sz="1400" dirty="0">
                <a:latin typeface="Arial" pitchFamily="34" charset="0"/>
                <a:cs typeface="Arial" pitchFamily="34" charset="0"/>
              </a:rPr>
              <a:t> </a:t>
            </a:r>
            <a:r>
              <a:rPr lang="pl-PL" sz="1400" dirty="0" err="1">
                <a:latin typeface="Arial" pitchFamily="34" charset="0"/>
                <a:cs typeface="Arial" pitchFamily="34" charset="0"/>
              </a:rPr>
              <a:t>zli</a:t>
            </a:r>
            <a:r>
              <a:rPr lang="pl-PL" sz="1400" dirty="0">
                <a:latin typeface="Arial" pitchFamily="34" charset="0"/>
                <a:cs typeface="Arial" pitchFamily="34" charset="0"/>
              </a:rPr>
              <a:t>       325 </a:t>
            </a:r>
            <a:r>
              <a:rPr lang="pl-PL" sz="1400" dirty="0" err="1">
                <a:latin typeface="Arial" pitchFamily="34" charset="0"/>
                <a:cs typeface="Arial" pitchFamily="34" charset="0"/>
              </a:rPr>
              <a:t>Oct</a:t>
            </a:r>
            <a:r>
              <a:rPr lang="pl-PL" sz="1400" dirty="0">
                <a:latin typeface="Arial" pitchFamily="34" charset="0"/>
                <a:cs typeface="Arial" pitchFamily="34" charset="0"/>
              </a:rPr>
              <a:t>  1 12:18 pillbox-rtop.omega3p</a:t>
            </a:r>
          </a:p>
          <a:p>
            <a:pPr marL="403225" lvl="1" indent="-403225" eaLnBrk="1" hangingPunct="1">
              <a:buNone/>
            </a:pPr>
            <a:r>
              <a:rPr lang="pl-PL" sz="1400" dirty="0" err="1">
                <a:latin typeface="Arial" pitchFamily="34" charset="0"/>
                <a:cs typeface="Arial" pitchFamily="34" charset="0"/>
              </a:rPr>
              <a:t>drwx</a:t>
            </a:r>
            <a:r>
              <a:rPr lang="pl-PL" sz="1400" dirty="0">
                <a:latin typeface="Arial" pitchFamily="34" charset="0"/>
                <a:cs typeface="Arial" pitchFamily="34" charset="0"/>
              </a:rPr>
              <a:t>----- 2 </a:t>
            </a:r>
            <a:r>
              <a:rPr lang="pl-PL" sz="1400" dirty="0" err="1">
                <a:latin typeface="Arial" pitchFamily="34" charset="0"/>
                <a:cs typeface="Arial" pitchFamily="34" charset="0"/>
              </a:rPr>
              <a:t>zli</a:t>
            </a:r>
            <a:r>
              <a:rPr lang="pl-PL" sz="1400" dirty="0">
                <a:latin typeface="Arial" pitchFamily="34" charset="0"/>
                <a:cs typeface="Arial" pitchFamily="34" charset="0"/>
              </a:rPr>
              <a:t> </a:t>
            </a:r>
            <a:r>
              <a:rPr lang="pl-PL" sz="1400" dirty="0" err="1">
                <a:latin typeface="Arial" pitchFamily="34" charset="0"/>
                <a:cs typeface="Arial" pitchFamily="34" charset="0"/>
              </a:rPr>
              <a:t>zli</a:t>
            </a:r>
            <a:r>
              <a:rPr lang="pl-PL" sz="1400" dirty="0">
                <a:latin typeface="Arial" pitchFamily="34" charset="0"/>
                <a:cs typeface="Arial" pitchFamily="34" charset="0"/>
              </a:rPr>
              <a:t>     4096 </a:t>
            </a:r>
            <a:r>
              <a:rPr lang="pl-PL" sz="1400" dirty="0" err="1">
                <a:latin typeface="Arial" pitchFamily="34" charset="0"/>
                <a:cs typeface="Arial" pitchFamily="34" charset="0"/>
              </a:rPr>
              <a:t>Oct</a:t>
            </a:r>
            <a:r>
              <a:rPr lang="pl-PL" sz="1400" dirty="0">
                <a:latin typeface="Arial" pitchFamily="34" charset="0"/>
                <a:cs typeface="Arial" pitchFamily="34" charset="0"/>
              </a:rPr>
              <a:t>  1 12:18 VECTOR</a:t>
            </a:r>
          </a:p>
        </p:txBody>
      </p:sp>
      <p:sp>
        <p:nvSpPr>
          <p:cNvPr id="2" name="TextBox 1"/>
          <p:cNvSpPr txBox="1"/>
          <p:nvPr/>
        </p:nvSpPr>
        <p:spPr>
          <a:xfrm>
            <a:off x="6124994" y="1323307"/>
            <a:ext cx="4486920" cy="646331"/>
          </a:xfrm>
          <a:prstGeom prst="rect">
            <a:avLst/>
          </a:prstGeom>
          <a:noFill/>
          <a:ln>
            <a:solidFill>
              <a:srgbClr val="008000"/>
            </a:solidFill>
          </a:ln>
        </p:spPr>
        <p:txBody>
          <a:bodyPr wrap="square" rtlCol="0">
            <a:spAutoFit/>
          </a:bodyPr>
          <a:lstStyle/>
          <a:p>
            <a:r>
              <a:rPr lang="en-US" dirty="0"/>
              <a:t>.mod files for </a:t>
            </a:r>
            <a:r>
              <a:rPr lang="en-US" dirty="0" err="1"/>
              <a:t>Paraview</a:t>
            </a:r>
            <a:r>
              <a:rPr lang="en-US" dirty="0"/>
              <a:t> visualization of fields</a:t>
            </a:r>
          </a:p>
        </p:txBody>
      </p:sp>
      <p:cxnSp>
        <p:nvCxnSpPr>
          <p:cNvPr id="4" name="Straight Arrow Connector 3"/>
          <p:cNvCxnSpPr>
            <a:cxnSpLocks/>
            <a:stCxn id="2" idx="2"/>
          </p:cNvCxnSpPr>
          <p:nvPr/>
        </p:nvCxnSpPr>
        <p:spPr>
          <a:xfrm flipH="1">
            <a:off x="7949381" y="1969638"/>
            <a:ext cx="419073" cy="84855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24440" y="4981710"/>
            <a:ext cx="3541055" cy="369332"/>
          </a:xfrm>
          <a:prstGeom prst="rect">
            <a:avLst/>
          </a:prstGeom>
          <a:noFill/>
          <a:ln>
            <a:solidFill>
              <a:srgbClr val="008000"/>
            </a:solidFill>
          </a:ln>
        </p:spPr>
        <p:txBody>
          <a:bodyPr wrap="square" rtlCol="0">
            <a:spAutoFit/>
          </a:bodyPr>
          <a:lstStyle/>
          <a:p>
            <a:r>
              <a:rPr lang="en-US" dirty="0"/>
              <a:t>Eigenvector files</a:t>
            </a:r>
          </a:p>
        </p:txBody>
      </p:sp>
      <p:cxnSp>
        <p:nvCxnSpPr>
          <p:cNvPr id="10" name="Straight Arrow Connector 9"/>
          <p:cNvCxnSpPr/>
          <p:nvPr/>
        </p:nvCxnSpPr>
        <p:spPr>
          <a:xfrm flipH="1" flipV="1">
            <a:off x="5851520" y="4494978"/>
            <a:ext cx="577673" cy="46362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827904" y="3194781"/>
            <a:ext cx="1768800" cy="369332"/>
          </a:xfrm>
          <a:prstGeom prst="rect">
            <a:avLst/>
          </a:prstGeom>
          <a:noFill/>
          <a:ln>
            <a:solidFill>
              <a:srgbClr val="008000"/>
            </a:solidFill>
          </a:ln>
        </p:spPr>
        <p:txBody>
          <a:bodyPr wrap="square" rtlCol="0">
            <a:spAutoFit/>
          </a:bodyPr>
          <a:lstStyle/>
          <a:p>
            <a:r>
              <a:rPr lang="en-US" dirty="0"/>
              <a:t>Run info files</a:t>
            </a:r>
          </a:p>
        </p:txBody>
      </p:sp>
      <p:cxnSp>
        <p:nvCxnSpPr>
          <p:cNvPr id="13" name="Straight Arrow Connector 12"/>
          <p:cNvCxnSpPr>
            <a:stCxn id="12" idx="1"/>
          </p:cNvCxnSpPr>
          <p:nvPr/>
        </p:nvCxnSpPr>
        <p:spPr>
          <a:xfrm flipH="1">
            <a:off x="6185834" y="3379447"/>
            <a:ext cx="2642070" cy="24823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4984B7EC-7610-A941-AC11-23FB25A34B7A}"/>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21</a:t>
            </a:fld>
            <a:endParaRPr lang="en-US" dirty="0"/>
          </a:p>
        </p:txBody>
      </p:sp>
    </p:spTree>
    <p:extLst>
      <p:ext uri="{BB962C8B-B14F-4D97-AF65-F5344CB8AC3E}">
        <p14:creationId xmlns:p14="http://schemas.microsoft.com/office/powerpoint/2010/main" val="302939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0" y="57151"/>
            <a:ext cx="8229600" cy="855474"/>
          </a:xfrm>
        </p:spPr>
        <p:txBody>
          <a:bodyPr/>
          <a:lstStyle/>
          <a:p>
            <a:pPr eaLnBrk="1" hangingPunct="1"/>
            <a:r>
              <a:rPr lang="en-US" dirty="0">
                <a:ea typeface="ＭＳ Ｐゴシック" charset="-128"/>
              </a:rPr>
              <a:t>Omega3p_results/omega3p.log and on Screen Output (1)</a:t>
            </a:r>
          </a:p>
        </p:txBody>
      </p:sp>
      <p:sp>
        <p:nvSpPr>
          <p:cNvPr id="9" name="Rectangle 8"/>
          <p:cNvSpPr/>
          <p:nvPr/>
        </p:nvSpPr>
        <p:spPr>
          <a:xfrm>
            <a:off x="368710" y="988578"/>
            <a:ext cx="11695471" cy="5340096"/>
          </a:xfrm>
          <a:prstGeom prst="rect">
            <a:avLst/>
          </a:prstGeom>
        </p:spPr>
        <p:txBody>
          <a:bodyPr wrap="square" numCol="2">
            <a:spAutoFit/>
          </a:bodyPr>
          <a:lstStyle/>
          <a:p>
            <a:pPr>
              <a:defRPr/>
            </a:pPr>
            <a:r>
              <a:rPr lang="en-US" sz="800" dirty="0">
                <a:latin typeface="+mn-lt"/>
              </a:rPr>
              <a:t>*************************************************************</a:t>
            </a:r>
          </a:p>
          <a:p>
            <a:pPr>
              <a:defRPr/>
            </a:pPr>
            <a:r>
              <a:rPr lang="en-US" sz="800" dirty="0">
                <a:latin typeface="+mn-lt"/>
              </a:rPr>
              <a:t>	 Omega3P</a:t>
            </a:r>
          </a:p>
          <a:p>
            <a:pPr>
              <a:defRPr/>
            </a:pPr>
            <a:r>
              <a:rPr lang="en-US" sz="800" dirty="0">
                <a:latin typeface="+mn-lt"/>
              </a:rPr>
              <a:t>ACE3P Codes Source Date:   Fri Aug 1 00:53:41 2014 -0700</a:t>
            </a:r>
          </a:p>
          <a:p>
            <a:pPr>
              <a:defRPr/>
            </a:pPr>
            <a:r>
              <a:rPr lang="en-US" sz="800" dirty="0">
                <a:latin typeface="+mn-lt"/>
              </a:rPr>
              <a:t>ACE3P Codes Source Branch: master</a:t>
            </a:r>
          </a:p>
          <a:p>
            <a:pPr>
              <a:defRPr/>
            </a:pPr>
            <a:r>
              <a:rPr lang="en-US" sz="800" dirty="0">
                <a:latin typeface="+mn-lt"/>
              </a:rPr>
              <a:t>ACE3P Codes Source Tag:    ad61b63f7975b22f06eafd2f9ff055e7c1e11782</a:t>
            </a:r>
          </a:p>
          <a:p>
            <a:pPr>
              <a:defRPr/>
            </a:pPr>
            <a:r>
              <a:rPr lang="en-US" sz="800" dirty="0">
                <a:latin typeface="+mn-lt"/>
              </a:rPr>
              <a:t>Support Lib Source Date:   Mon Nov 18 16:38:09 2013 -0800</a:t>
            </a:r>
          </a:p>
          <a:p>
            <a:pPr>
              <a:defRPr/>
            </a:pPr>
            <a:r>
              <a:rPr lang="en-US" sz="800" dirty="0">
                <a:latin typeface="+mn-lt"/>
              </a:rPr>
              <a:t>Support Lib Source Branch: master</a:t>
            </a:r>
          </a:p>
          <a:p>
            <a:pPr>
              <a:defRPr/>
            </a:pPr>
            <a:r>
              <a:rPr lang="en-US" sz="800" dirty="0">
                <a:latin typeface="+mn-lt"/>
              </a:rPr>
              <a:t>Support Lib Source Tag:    f9a355a2bc8510e02bbc219dde80dc0ad2730a56</a:t>
            </a:r>
          </a:p>
          <a:p>
            <a:pPr>
              <a:defRPr/>
            </a:pPr>
            <a:r>
              <a:rPr lang="en-US" sz="800" dirty="0">
                <a:latin typeface="+mn-lt"/>
              </a:rPr>
              <a:t>Compilation Date:          Fri Aug  1 16:13:35 PDT 2014</a:t>
            </a:r>
          </a:p>
          <a:p>
            <a:pPr>
              <a:defRPr/>
            </a:pPr>
            <a:r>
              <a:rPr lang="en-US" sz="800" dirty="0">
                <a:latin typeface="+mn-lt"/>
              </a:rPr>
              <a:t>*************************************************************</a:t>
            </a:r>
          </a:p>
          <a:p>
            <a:pPr>
              <a:defRPr/>
            </a:pPr>
            <a:r>
              <a:rPr lang="en-US" sz="800" dirty="0">
                <a:latin typeface="+mn-lt"/>
              </a:rPr>
              <a:t>         Copyright 2014, Stanford University </a:t>
            </a:r>
          </a:p>
          <a:p>
            <a:pPr>
              <a:defRPr/>
            </a:pPr>
            <a:endParaRPr lang="en-US" sz="800" dirty="0">
              <a:latin typeface="+mn-lt"/>
            </a:endParaRPr>
          </a:p>
          <a:p>
            <a:pPr>
              <a:defRPr/>
            </a:pPr>
            <a:r>
              <a:rPr lang="en-US" sz="800" dirty="0">
                <a:latin typeface="+mn-lt"/>
              </a:rPr>
              <a:t>Authors make no representations or warranties, expressed or </a:t>
            </a:r>
          </a:p>
          <a:p>
            <a:pPr>
              <a:defRPr/>
            </a:pPr>
            <a:r>
              <a:rPr lang="en-US" sz="800" dirty="0">
                <a:latin typeface="+mn-lt"/>
              </a:rPr>
              <a:t>implied. By way of example, but not limitation, authors make </a:t>
            </a:r>
          </a:p>
          <a:p>
            <a:pPr>
              <a:defRPr/>
            </a:pPr>
            <a:r>
              <a:rPr lang="en-US" sz="800" dirty="0">
                <a:latin typeface="+mn-lt"/>
              </a:rPr>
              <a:t>no </a:t>
            </a:r>
            <a:r>
              <a:rPr lang="en-US" sz="800" dirty="0" err="1">
                <a:latin typeface="+mn-lt"/>
              </a:rPr>
              <a:t>representatinos</a:t>
            </a:r>
            <a:r>
              <a:rPr lang="en-US" sz="800" dirty="0">
                <a:latin typeface="+mn-lt"/>
              </a:rPr>
              <a:t> or warranties of </a:t>
            </a:r>
            <a:r>
              <a:rPr lang="en-US" sz="800" dirty="0" err="1">
                <a:latin typeface="+mn-lt"/>
              </a:rPr>
              <a:t>merchantibility</a:t>
            </a:r>
            <a:r>
              <a:rPr lang="en-US" sz="800" dirty="0">
                <a:latin typeface="+mn-lt"/>
              </a:rPr>
              <a:t> or </a:t>
            </a:r>
          </a:p>
          <a:p>
            <a:pPr>
              <a:defRPr/>
            </a:pPr>
            <a:r>
              <a:rPr lang="en-US" sz="800" dirty="0">
                <a:latin typeface="+mn-lt"/>
              </a:rPr>
              <a:t>fitness for any particular purpose or that the use of the </a:t>
            </a:r>
          </a:p>
          <a:p>
            <a:pPr>
              <a:defRPr/>
            </a:pPr>
            <a:r>
              <a:rPr lang="en-US" sz="800" dirty="0">
                <a:latin typeface="+mn-lt"/>
              </a:rPr>
              <a:t>software </a:t>
            </a:r>
            <a:r>
              <a:rPr lang="en-US" sz="800" dirty="0" err="1">
                <a:latin typeface="+mn-lt"/>
              </a:rPr>
              <a:t>componentns</a:t>
            </a:r>
            <a:r>
              <a:rPr lang="en-US" sz="800" dirty="0">
                <a:latin typeface="+mn-lt"/>
              </a:rPr>
              <a:t> of documentation will not infringe any</a:t>
            </a:r>
          </a:p>
          <a:p>
            <a:pPr>
              <a:defRPr/>
            </a:pPr>
            <a:r>
              <a:rPr lang="en-US" sz="800" dirty="0">
                <a:latin typeface="+mn-lt"/>
              </a:rPr>
              <a:t>patents, copyrights, trademarks or other rights.</a:t>
            </a:r>
          </a:p>
          <a:p>
            <a:pPr>
              <a:defRPr/>
            </a:pPr>
            <a:endParaRPr lang="en-US" sz="800" dirty="0">
              <a:latin typeface="+mn-lt"/>
            </a:endParaRPr>
          </a:p>
          <a:p>
            <a:pPr>
              <a:defRPr/>
            </a:pPr>
            <a:r>
              <a:rPr lang="en-US" sz="800" dirty="0">
                <a:latin typeface="+mn-lt"/>
              </a:rPr>
              <a:t>The Authors shall not be held liable for any liability </a:t>
            </a:r>
          </a:p>
          <a:p>
            <a:pPr>
              <a:defRPr/>
            </a:pPr>
            <a:r>
              <a:rPr lang="en-US" sz="800" dirty="0">
                <a:latin typeface="+mn-lt"/>
              </a:rPr>
              <a:t>nor for any direct, indirect or consequential damages with </a:t>
            </a:r>
          </a:p>
          <a:p>
            <a:pPr>
              <a:defRPr/>
            </a:pPr>
            <a:r>
              <a:rPr lang="en-US" sz="800" dirty="0">
                <a:latin typeface="+mn-lt"/>
              </a:rPr>
              <a:t>respect to any claim by users or any third party on account </a:t>
            </a:r>
          </a:p>
          <a:p>
            <a:pPr>
              <a:defRPr/>
            </a:pPr>
            <a:r>
              <a:rPr lang="en-US" sz="800" dirty="0">
                <a:latin typeface="+mn-lt"/>
              </a:rPr>
              <a:t>of or arising from the use of this software.</a:t>
            </a:r>
          </a:p>
          <a:p>
            <a:pPr>
              <a:defRPr/>
            </a:pPr>
            <a:endParaRPr lang="en-US" sz="800" dirty="0">
              <a:latin typeface="+mn-lt"/>
            </a:endParaRPr>
          </a:p>
          <a:p>
            <a:pPr>
              <a:defRPr/>
            </a:pPr>
            <a:r>
              <a:rPr lang="en-US" sz="800" dirty="0">
                <a:latin typeface="+mn-lt"/>
              </a:rPr>
              <a:t>*************************************************************</a:t>
            </a:r>
          </a:p>
          <a:p>
            <a:pPr>
              <a:defRPr/>
            </a:pPr>
            <a:r>
              <a:rPr lang="en-US" sz="800" dirty="0">
                <a:latin typeface="+mn-lt"/>
              </a:rPr>
              <a:t>Advanced Computations Department</a:t>
            </a:r>
          </a:p>
          <a:p>
            <a:pPr>
              <a:defRPr/>
            </a:pPr>
            <a:r>
              <a:rPr lang="en-US" sz="800" dirty="0">
                <a:latin typeface="+mn-lt"/>
              </a:rPr>
              <a:t>SLAC National Accelerator Laboratory</a:t>
            </a:r>
          </a:p>
          <a:p>
            <a:pPr>
              <a:defRPr/>
            </a:pPr>
            <a:r>
              <a:rPr lang="en-US" sz="800" dirty="0">
                <a:latin typeface="+mn-lt"/>
              </a:rPr>
              <a:t>https://</a:t>
            </a:r>
            <a:r>
              <a:rPr lang="en-US" sz="800" dirty="0" err="1">
                <a:latin typeface="+mn-lt"/>
              </a:rPr>
              <a:t>slacportal.slac.stanford.edu</a:t>
            </a:r>
            <a:r>
              <a:rPr lang="en-US" sz="800" dirty="0">
                <a:latin typeface="+mn-lt"/>
              </a:rPr>
              <a:t>/sites/</a:t>
            </a:r>
            <a:r>
              <a:rPr lang="en-US" sz="800" dirty="0" err="1">
                <a:latin typeface="+mn-lt"/>
              </a:rPr>
              <a:t>ard_public</a:t>
            </a:r>
            <a:r>
              <a:rPr lang="en-US" sz="800" dirty="0">
                <a:latin typeface="+mn-lt"/>
              </a:rPr>
              <a:t>/</a:t>
            </a:r>
            <a:r>
              <a:rPr lang="en-US" sz="800" dirty="0" err="1">
                <a:latin typeface="+mn-lt"/>
              </a:rPr>
              <a:t>acd</a:t>
            </a:r>
            <a:r>
              <a:rPr lang="en-US" sz="800" dirty="0">
                <a:latin typeface="+mn-lt"/>
              </a:rPr>
              <a:t>/Pages/</a:t>
            </a:r>
            <a:r>
              <a:rPr lang="en-US" sz="800" dirty="0" err="1">
                <a:latin typeface="+mn-lt"/>
              </a:rPr>
              <a:t>Default.aspx</a:t>
            </a:r>
            <a:endParaRPr lang="en-US" sz="800" dirty="0">
              <a:latin typeface="+mn-lt"/>
            </a:endParaRPr>
          </a:p>
          <a:p>
            <a:pPr>
              <a:defRPr/>
            </a:pPr>
            <a:r>
              <a:rPr lang="en-US" sz="800" dirty="0">
                <a:latin typeface="+mn-lt"/>
              </a:rPr>
              <a:t>Contact: ace3p@slac.stanford.edu</a:t>
            </a:r>
          </a:p>
          <a:p>
            <a:pPr>
              <a:defRPr/>
            </a:pPr>
            <a:endParaRPr lang="en-US" sz="800" dirty="0">
              <a:latin typeface="+mn-lt"/>
            </a:endParaRPr>
          </a:p>
          <a:p>
            <a:pPr>
              <a:defRPr/>
            </a:pPr>
            <a:r>
              <a:rPr lang="en-US" sz="800" dirty="0">
                <a:latin typeface="+mn-lt"/>
              </a:rPr>
              <a:t>Thank you for citing ACE3P when publishing related results.</a:t>
            </a:r>
          </a:p>
          <a:p>
            <a:pPr>
              <a:defRPr/>
            </a:pPr>
            <a:endParaRPr lang="en-US" sz="800" dirty="0">
              <a:latin typeface="+mn-lt"/>
            </a:endParaRPr>
          </a:p>
          <a:p>
            <a:pPr>
              <a:defRPr/>
            </a:pPr>
            <a:r>
              <a:rPr lang="en-US" sz="800" dirty="0">
                <a:latin typeface="+mn-lt"/>
              </a:rPr>
              <a:t>*************************************************************</a:t>
            </a:r>
          </a:p>
          <a:p>
            <a:pPr>
              <a:defRPr/>
            </a:pPr>
            <a:r>
              <a:rPr lang="en-US" sz="800" dirty="0">
                <a:latin typeface="+mn-lt"/>
              </a:rPr>
              <a:t>Starting master process on nid01837</a:t>
            </a:r>
          </a:p>
          <a:p>
            <a:pPr>
              <a:defRPr/>
            </a:pPr>
            <a:r>
              <a:rPr lang="en-US" sz="800" dirty="0">
                <a:latin typeface="+mn-lt"/>
              </a:rPr>
              <a:t>Number of MPI processes: 24</a:t>
            </a:r>
          </a:p>
          <a:p>
            <a:pPr>
              <a:defRPr/>
            </a:pPr>
            <a:r>
              <a:rPr lang="en-US" sz="800" dirty="0">
                <a:latin typeface="+mn-lt"/>
              </a:rPr>
              <a:t>Number of compute nodes: 1</a:t>
            </a:r>
          </a:p>
          <a:p>
            <a:pPr>
              <a:defRPr/>
            </a:pPr>
            <a:r>
              <a:rPr lang="en-US" sz="800" dirty="0">
                <a:latin typeface="+mn-lt"/>
              </a:rPr>
              <a:t>Number of processes per node: 24</a:t>
            </a:r>
          </a:p>
          <a:p>
            <a:pPr>
              <a:defRPr/>
            </a:pPr>
            <a:r>
              <a:rPr lang="en-US" sz="800" dirty="0">
                <a:latin typeface="+mn-lt"/>
              </a:rPr>
              <a:t>Data precision: 64 bits</a:t>
            </a:r>
          </a:p>
          <a:p>
            <a:pPr>
              <a:defRPr/>
            </a:pPr>
            <a:r>
              <a:rPr lang="en-US" sz="800" dirty="0">
                <a:latin typeface="+mn-lt"/>
              </a:rPr>
              <a:t>Compiler: 4.8.2 20131016 (Cray Inc.)</a:t>
            </a:r>
          </a:p>
          <a:p>
            <a:pPr>
              <a:defRPr/>
            </a:pPr>
            <a:r>
              <a:rPr lang="en-US" sz="800" dirty="0">
                <a:latin typeface="+mn-lt"/>
              </a:rPr>
              <a:t>Boundary conditions:</a:t>
            </a:r>
          </a:p>
          <a:p>
            <a:pPr>
              <a:defRPr/>
            </a:pPr>
            <a:r>
              <a:rPr lang="en-US" sz="800" dirty="0">
                <a:latin typeface="+mn-lt"/>
              </a:rPr>
              <a:t>0 = INTERIOR</a:t>
            </a:r>
          </a:p>
          <a:p>
            <a:pPr>
              <a:defRPr/>
            </a:pPr>
            <a:r>
              <a:rPr lang="en-US" sz="800" dirty="0">
                <a:latin typeface="+mn-lt"/>
              </a:rPr>
              <a:t>1 = MAGNETIC</a:t>
            </a:r>
          </a:p>
          <a:p>
            <a:pPr>
              <a:defRPr/>
            </a:pPr>
            <a:r>
              <a:rPr lang="en-US" sz="800" dirty="0">
                <a:latin typeface="+mn-lt"/>
              </a:rPr>
              <a:t>2 = MAGNETIC</a:t>
            </a:r>
          </a:p>
          <a:p>
            <a:pPr>
              <a:defRPr/>
            </a:pPr>
            <a:r>
              <a:rPr lang="en-US" sz="800" dirty="0">
                <a:latin typeface="+mn-lt"/>
              </a:rPr>
              <a:t>6 = EXTERIOR</a:t>
            </a:r>
          </a:p>
          <a:p>
            <a:pPr>
              <a:defRPr/>
            </a:pPr>
            <a:endParaRPr lang="en-US" sz="800" dirty="0">
              <a:latin typeface="+mn-lt"/>
            </a:endParaRPr>
          </a:p>
          <a:p>
            <a:pPr>
              <a:defRPr/>
            </a:pPr>
            <a:r>
              <a:rPr lang="en-US" sz="800" dirty="0">
                <a:latin typeface="+mn-lt"/>
              </a:rPr>
              <a:t>Boundary 6 has surface conductivity of 58000000 S/m</a:t>
            </a:r>
          </a:p>
          <a:p>
            <a:pPr>
              <a:defRPr/>
            </a:pPr>
            <a:r>
              <a:rPr lang="en-US" sz="800" dirty="0">
                <a:latin typeface="+mn-lt"/>
              </a:rPr>
              <a:t>Read Mesh: /scratch2/</a:t>
            </a:r>
            <a:r>
              <a:rPr lang="en-US" sz="800" dirty="0" err="1">
                <a:latin typeface="+mn-lt"/>
              </a:rPr>
              <a:t>scratchdirs</a:t>
            </a:r>
            <a:r>
              <a:rPr lang="en-US" sz="800" dirty="0">
                <a:latin typeface="+mn-lt"/>
              </a:rPr>
              <a:t>/</a:t>
            </a:r>
            <a:r>
              <a:rPr lang="en-US" sz="800" dirty="0" err="1">
                <a:latin typeface="+mn-lt"/>
              </a:rPr>
              <a:t>zli</a:t>
            </a:r>
            <a:r>
              <a:rPr lang="en-US" sz="800" dirty="0">
                <a:latin typeface="+mn-lt"/>
              </a:rPr>
              <a:t>/omegs3p/pillbox-</a:t>
            </a:r>
            <a:r>
              <a:rPr lang="en-US" sz="800" dirty="0" err="1">
                <a:latin typeface="+mn-lt"/>
              </a:rPr>
              <a:t>rtop</a:t>
            </a:r>
            <a:r>
              <a:rPr lang="en-US" sz="800" dirty="0">
                <a:latin typeface="+mn-lt"/>
              </a:rPr>
              <a:t>/pillbox-rtop4.ncdf</a:t>
            </a:r>
          </a:p>
          <a:p>
            <a:pPr>
              <a:defRPr/>
            </a:pPr>
            <a:r>
              <a:rPr lang="en-US" sz="800" dirty="0">
                <a:latin typeface="+mn-lt"/>
              </a:rPr>
              <a:t>Time for reading the model: 0.08769106864929199</a:t>
            </a:r>
          </a:p>
          <a:p>
            <a:pPr>
              <a:defRPr/>
            </a:pPr>
            <a:endParaRPr lang="en-US" sz="800" dirty="0">
              <a:latin typeface="+mn-lt"/>
            </a:endParaRPr>
          </a:p>
          <a:p>
            <a:pPr>
              <a:defRPr/>
            </a:pPr>
            <a:r>
              <a:rPr lang="en-US" sz="800" dirty="0">
                <a:latin typeface="+mn-lt"/>
              </a:rPr>
              <a:t>Using curved quadratic tetrahedrons</a:t>
            </a:r>
          </a:p>
          <a:p>
            <a:pPr>
              <a:defRPr/>
            </a:pPr>
            <a:r>
              <a:rPr lang="en-US" sz="800" dirty="0">
                <a:latin typeface="+mn-lt"/>
              </a:rPr>
              <a:t>Setting global vector finite element basis order to p=2</a:t>
            </a:r>
          </a:p>
          <a:p>
            <a:pPr>
              <a:defRPr/>
            </a:pPr>
            <a:r>
              <a:rPr lang="en-US" sz="800" dirty="0">
                <a:latin typeface="+mn-lt"/>
              </a:rPr>
              <a:t>Partitioning Method: </a:t>
            </a:r>
            <a:r>
              <a:rPr lang="en-US" sz="800" dirty="0" err="1">
                <a:latin typeface="+mn-lt"/>
              </a:rPr>
              <a:t>parmetis</a:t>
            </a:r>
            <a:endParaRPr lang="en-US" sz="800" dirty="0">
              <a:latin typeface="+mn-lt"/>
            </a:endParaRPr>
          </a:p>
          <a:p>
            <a:pPr>
              <a:defRPr/>
            </a:pPr>
            <a:endParaRPr lang="en-US" sz="800" dirty="0">
              <a:latin typeface="+mn-lt"/>
            </a:endParaRPr>
          </a:p>
          <a:p>
            <a:pPr>
              <a:defRPr/>
            </a:pPr>
            <a:r>
              <a:rPr lang="en-US" sz="800" dirty="0">
                <a:latin typeface="+mn-lt"/>
              </a:rPr>
              <a:t>***********************************************************</a:t>
            </a:r>
          </a:p>
          <a:p>
            <a:pPr>
              <a:defRPr/>
            </a:pPr>
            <a:r>
              <a:rPr lang="en-US" sz="800" dirty="0">
                <a:latin typeface="+mn-lt"/>
              </a:rPr>
              <a:t>*	Total Number of Elements read: 	13382</a:t>
            </a:r>
          </a:p>
          <a:p>
            <a:pPr>
              <a:defRPr/>
            </a:pPr>
            <a:r>
              <a:rPr lang="en-US" sz="800" dirty="0">
                <a:latin typeface="+mn-lt"/>
              </a:rPr>
              <a:t>*	Total Number of Elements used: 	13382</a:t>
            </a:r>
          </a:p>
          <a:p>
            <a:pPr>
              <a:defRPr/>
            </a:pPr>
            <a:r>
              <a:rPr lang="en-US" sz="800" dirty="0">
                <a:latin typeface="+mn-lt"/>
              </a:rPr>
              <a:t>*	Total Number of DOFs: 	82592</a:t>
            </a:r>
          </a:p>
          <a:p>
            <a:pPr>
              <a:defRPr/>
            </a:pPr>
            <a:r>
              <a:rPr lang="en-US" sz="800" dirty="0">
                <a:latin typeface="+mn-lt"/>
              </a:rPr>
              <a:t>***********************************************************</a:t>
            </a:r>
          </a:p>
          <a:p>
            <a:pPr>
              <a:defRPr/>
            </a:pPr>
            <a:endParaRPr lang="en-US" sz="800" dirty="0">
              <a:latin typeface="+mn-lt"/>
            </a:endParaRPr>
          </a:p>
          <a:p>
            <a:pPr>
              <a:defRPr/>
            </a:pPr>
            <a:r>
              <a:rPr lang="en-US" sz="800" dirty="0">
                <a:latin typeface="+mn-lt"/>
              </a:rPr>
              <a:t>Time for setting up finite element framework: 0.08461093902587891</a:t>
            </a:r>
          </a:p>
          <a:p>
            <a:pPr>
              <a:defRPr/>
            </a:pPr>
            <a:r>
              <a:rPr lang="en-US" sz="800" dirty="0">
                <a:latin typeface="+mn-lt"/>
              </a:rPr>
              <a:t>/********************************/</a:t>
            </a:r>
          </a:p>
          <a:p>
            <a:pPr>
              <a:defRPr/>
            </a:pPr>
            <a:r>
              <a:rPr lang="en-US" sz="800" dirty="0">
                <a:latin typeface="+mn-lt"/>
              </a:rPr>
              <a:t>/* input parameters, KVC syntax */</a:t>
            </a:r>
          </a:p>
          <a:p>
            <a:pPr>
              <a:defRPr/>
            </a:pPr>
            <a:r>
              <a:rPr lang="en-US" sz="800" dirty="0">
                <a:latin typeface="+mn-lt"/>
              </a:rPr>
              <a:t>/********************************/</a:t>
            </a:r>
          </a:p>
          <a:p>
            <a:pPr>
              <a:defRPr/>
            </a:pPr>
            <a:endParaRPr lang="en-US" sz="800" dirty="0">
              <a:latin typeface="+mn-lt"/>
            </a:endParaRPr>
          </a:p>
          <a:p>
            <a:pPr>
              <a:defRPr/>
            </a:pPr>
            <a:r>
              <a:rPr lang="en-US" sz="800" dirty="0">
                <a:latin typeface="+mn-lt"/>
              </a:rPr>
              <a:t>        Mesh : { </a:t>
            </a:r>
          </a:p>
          <a:p>
            <a:pPr>
              <a:defRPr/>
            </a:pPr>
            <a:r>
              <a:rPr lang="en-US" sz="800" dirty="0">
                <a:latin typeface="+mn-lt"/>
              </a:rPr>
              <a:t>            </a:t>
            </a:r>
            <a:r>
              <a:rPr lang="en-US" sz="800" dirty="0" err="1">
                <a:latin typeface="+mn-lt"/>
              </a:rPr>
              <a:t>ReplicatedElementDistribution</a:t>
            </a:r>
            <a:r>
              <a:rPr lang="en-US" sz="800" dirty="0">
                <a:latin typeface="+mn-lt"/>
              </a:rPr>
              <a:t> : { </a:t>
            </a:r>
          </a:p>
          <a:p>
            <a:pPr>
              <a:defRPr/>
            </a:pPr>
            <a:r>
              <a:rPr lang="en-US" sz="800" dirty="0">
                <a:latin typeface="+mn-lt"/>
              </a:rPr>
              <a:t>                min : 130 </a:t>
            </a:r>
          </a:p>
          <a:p>
            <a:pPr>
              <a:defRPr/>
            </a:pPr>
            <a:r>
              <a:rPr lang="en-US" sz="800" dirty="0">
                <a:latin typeface="+mn-lt"/>
              </a:rPr>
              <a:t>                total : 13342 </a:t>
            </a:r>
          </a:p>
          <a:p>
            <a:pPr>
              <a:defRPr/>
            </a:pPr>
            <a:r>
              <a:rPr lang="en-US" sz="800" dirty="0">
                <a:latin typeface="+mn-lt"/>
              </a:rPr>
              <a:t>                </a:t>
            </a:r>
            <a:r>
              <a:rPr lang="en-US" sz="800" dirty="0" err="1">
                <a:latin typeface="+mn-lt"/>
              </a:rPr>
              <a:t>stddev</a:t>
            </a:r>
            <a:r>
              <a:rPr lang="en-US" sz="800" dirty="0">
                <a:latin typeface="+mn-lt"/>
              </a:rPr>
              <a:t> : 207.50838991245 </a:t>
            </a:r>
          </a:p>
          <a:p>
            <a:pPr>
              <a:defRPr/>
            </a:pPr>
            <a:r>
              <a:rPr lang="en-US" sz="800" dirty="0">
                <a:latin typeface="+mn-lt"/>
              </a:rPr>
              <a:t>                max : 866 </a:t>
            </a:r>
          </a:p>
          <a:p>
            <a:pPr>
              <a:defRPr/>
            </a:pPr>
            <a:r>
              <a:rPr lang="en-US" sz="800" dirty="0">
                <a:latin typeface="+mn-lt"/>
              </a:rPr>
              <a:t>                average : 555.91666666667 </a:t>
            </a:r>
          </a:p>
          <a:p>
            <a:pPr>
              <a:defRPr/>
            </a:pPr>
            <a:r>
              <a:rPr lang="en-US" sz="800" dirty="0">
                <a:latin typeface="+mn-lt"/>
              </a:rPr>
              <a:t>            }</a:t>
            </a:r>
          </a:p>
          <a:p>
            <a:pPr>
              <a:defRPr/>
            </a:pPr>
            <a:r>
              <a:rPr lang="en-US" sz="800" dirty="0">
                <a:latin typeface="+mn-lt"/>
              </a:rPr>
              <a:t>            File : /scratch2/</a:t>
            </a:r>
            <a:r>
              <a:rPr lang="en-US" sz="800" dirty="0" err="1">
                <a:latin typeface="+mn-lt"/>
              </a:rPr>
              <a:t>scratchdirs</a:t>
            </a:r>
            <a:r>
              <a:rPr lang="en-US" sz="800" dirty="0">
                <a:latin typeface="+mn-lt"/>
              </a:rPr>
              <a:t>/</a:t>
            </a:r>
            <a:r>
              <a:rPr lang="en-US" sz="800" dirty="0" err="1">
                <a:latin typeface="+mn-lt"/>
              </a:rPr>
              <a:t>zli</a:t>
            </a:r>
            <a:r>
              <a:rPr lang="en-US" sz="800" dirty="0">
                <a:latin typeface="+mn-lt"/>
              </a:rPr>
              <a:t>/omegs3p/pillbox-</a:t>
            </a:r>
            <a:r>
              <a:rPr lang="en-US" sz="800" dirty="0" err="1">
                <a:latin typeface="+mn-lt"/>
              </a:rPr>
              <a:t>rtop</a:t>
            </a:r>
            <a:r>
              <a:rPr lang="en-US" sz="800" dirty="0">
                <a:latin typeface="+mn-lt"/>
              </a:rPr>
              <a:t>/pillbox-rtop4.ncdf </a:t>
            </a:r>
          </a:p>
          <a:p>
            <a:pPr>
              <a:defRPr/>
            </a:pPr>
            <a:r>
              <a:rPr lang="en-US" sz="800" dirty="0">
                <a:latin typeface="+mn-lt"/>
              </a:rPr>
              <a:t>            </a:t>
            </a:r>
            <a:r>
              <a:rPr lang="en-US" sz="800" dirty="0" err="1">
                <a:latin typeface="+mn-lt"/>
              </a:rPr>
              <a:t>MeshCoords</a:t>
            </a:r>
            <a:r>
              <a:rPr lang="en-US" sz="800" dirty="0">
                <a:latin typeface="+mn-lt"/>
              </a:rPr>
              <a:t> : 2955 </a:t>
            </a:r>
          </a:p>
          <a:p>
            <a:pPr>
              <a:defRPr/>
            </a:pPr>
            <a:r>
              <a:rPr lang="en-US" sz="800" dirty="0">
                <a:latin typeface="+mn-lt"/>
              </a:rPr>
              <a:t>            </a:t>
            </a:r>
            <a:r>
              <a:rPr lang="en-US" sz="800" dirty="0" err="1">
                <a:latin typeface="+mn-lt"/>
              </a:rPr>
              <a:t>ElementDistribution</a:t>
            </a:r>
            <a:r>
              <a:rPr lang="en-US" sz="800" dirty="0">
                <a:latin typeface="+mn-lt"/>
              </a:rPr>
              <a:t> : { </a:t>
            </a:r>
          </a:p>
          <a:p>
            <a:pPr>
              <a:defRPr/>
            </a:pPr>
            <a:r>
              <a:rPr lang="en-US" sz="800" dirty="0">
                <a:latin typeface="+mn-lt"/>
              </a:rPr>
              <a:t>                min : 516 </a:t>
            </a:r>
          </a:p>
          <a:p>
            <a:pPr>
              <a:defRPr/>
            </a:pPr>
            <a:r>
              <a:rPr lang="en-US" sz="800" dirty="0">
                <a:latin typeface="+mn-lt"/>
              </a:rPr>
              <a:t>                total : 13382 </a:t>
            </a:r>
          </a:p>
          <a:p>
            <a:pPr>
              <a:defRPr/>
            </a:pPr>
            <a:r>
              <a:rPr lang="en-US" sz="800" dirty="0">
                <a:latin typeface="+mn-lt"/>
              </a:rPr>
              <a:t>                </a:t>
            </a:r>
            <a:r>
              <a:rPr lang="en-US" sz="800" dirty="0" err="1">
                <a:latin typeface="+mn-lt"/>
              </a:rPr>
              <a:t>stddev</a:t>
            </a:r>
            <a:r>
              <a:rPr lang="en-US" sz="800" dirty="0">
                <a:latin typeface="+mn-lt"/>
              </a:rPr>
              <a:t> : 15.813908756058 </a:t>
            </a:r>
          </a:p>
          <a:p>
            <a:pPr>
              <a:defRPr/>
            </a:pPr>
            <a:r>
              <a:rPr lang="en-US" sz="800" dirty="0">
                <a:latin typeface="+mn-lt"/>
              </a:rPr>
              <a:t>                max : 585 </a:t>
            </a:r>
          </a:p>
          <a:p>
            <a:pPr>
              <a:defRPr/>
            </a:pPr>
            <a:r>
              <a:rPr lang="en-US" sz="800" dirty="0">
                <a:latin typeface="+mn-lt"/>
              </a:rPr>
              <a:t>                average : 557.58333333333 </a:t>
            </a:r>
          </a:p>
          <a:p>
            <a:pPr>
              <a:defRPr/>
            </a:pPr>
            <a:r>
              <a:rPr lang="en-US" sz="800" dirty="0">
                <a:latin typeface="+mn-lt"/>
              </a:rPr>
              <a:t>            }</a:t>
            </a:r>
          </a:p>
          <a:p>
            <a:pPr>
              <a:defRPr/>
            </a:pPr>
            <a:r>
              <a:rPr lang="en-US" sz="800" dirty="0">
                <a:latin typeface="+mn-lt"/>
              </a:rPr>
              <a:t>        }</a:t>
            </a:r>
          </a:p>
          <a:p>
            <a:pPr>
              <a:defRPr/>
            </a:pPr>
            <a:r>
              <a:rPr lang="en-US" sz="800" dirty="0">
                <a:latin typeface="+mn-lt"/>
              </a:rPr>
              <a:t>/********************************/</a:t>
            </a:r>
          </a:p>
        </p:txBody>
      </p:sp>
      <p:cxnSp>
        <p:nvCxnSpPr>
          <p:cNvPr id="12" name="Straight Connector 11"/>
          <p:cNvCxnSpPr/>
          <p:nvPr/>
        </p:nvCxnSpPr>
        <p:spPr>
          <a:xfrm>
            <a:off x="5921330" y="1011376"/>
            <a:ext cx="0" cy="531042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AF4903C2-2F09-D349-ACA0-72AE437765CB}"/>
              </a:ext>
            </a:extLst>
          </p:cNvPr>
          <p:cNvSpPr>
            <a:spLocks noGrp="1"/>
          </p:cNvSpPr>
          <p:nvPr>
            <p:ph type="sldNum" sz="quarter" idx="10"/>
          </p:nvPr>
        </p:nvSpPr>
        <p:spPr/>
        <p:txBody>
          <a:bodyPr/>
          <a:lstStyle/>
          <a:p>
            <a:pPr>
              <a:defRPr/>
            </a:pPr>
            <a:fld id="{B32BCDD0-DED9-47F5-A625-8C49D3BAD7D1}" type="slidenum">
              <a:rPr lang="en-US" smtClean="0"/>
              <a:pPr>
                <a:defRPr/>
              </a:pPr>
              <a:t>22</a:t>
            </a:fld>
            <a:endParaRPr lang="en-US" dirty="0"/>
          </a:p>
        </p:txBody>
      </p:sp>
    </p:spTree>
    <p:extLst>
      <p:ext uri="{BB962C8B-B14F-4D97-AF65-F5344CB8AC3E}">
        <p14:creationId xmlns:p14="http://schemas.microsoft.com/office/powerpoint/2010/main" val="398587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0" y="57151"/>
            <a:ext cx="8229600" cy="855474"/>
          </a:xfrm>
        </p:spPr>
        <p:txBody>
          <a:bodyPr/>
          <a:lstStyle/>
          <a:p>
            <a:pPr eaLnBrk="1" hangingPunct="1"/>
            <a:r>
              <a:rPr lang="en-US" dirty="0">
                <a:ea typeface="ＭＳ Ｐゴシック" charset="-128"/>
              </a:rPr>
              <a:t>Omega3p_results/omega3p.log and on Screen Output (2)</a:t>
            </a:r>
          </a:p>
        </p:txBody>
      </p:sp>
      <p:sp>
        <p:nvSpPr>
          <p:cNvPr id="9" name="Rectangle 8"/>
          <p:cNvSpPr/>
          <p:nvPr/>
        </p:nvSpPr>
        <p:spPr>
          <a:xfrm>
            <a:off x="516194" y="988578"/>
            <a:ext cx="11555361" cy="5779008"/>
          </a:xfrm>
          <a:prstGeom prst="rect">
            <a:avLst/>
          </a:prstGeom>
        </p:spPr>
        <p:txBody>
          <a:bodyPr wrap="square" numCol="2">
            <a:spAutoFit/>
          </a:bodyPr>
          <a:lstStyle/>
          <a:p>
            <a:pPr>
              <a:defRPr/>
            </a:pPr>
            <a:r>
              <a:rPr lang="en-US" sz="800" dirty="0">
                <a:latin typeface="+mn-lt"/>
              </a:rPr>
              <a:t>Checking Mesh Quality:</a:t>
            </a:r>
          </a:p>
          <a:p>
            <a:pPr>
              <a:defRPr/>
            </a:pPr>
            <a:endParaRPr lang="en-US" sz="800" dirty="0">
              <a:latin typeface="+mn-lt"/>
            </a:endParaRPr>
          </a:p>
          <a:p>
            <a:pPr>
              <a:defRPr/>
            </a:pPr>
            <a:r>
              <a:rPr lang="en-US" sz="800" dirty="0">
                <a:latin typeface="+mn-lt"/>
              </a:rPr>
              <a:t>TETRAHEDRAL ELEMENTS:</a:t>
            </a:r>
          </a:p>
          <a:p>
            <a:pPr>
              <a:defRPr/>
            </a:pPr>
            <a:r>
              <a:rPr lang="en-US" sz="800" dirty="0">
                <a:latin typeface="+mn-lt"/>
              </a:rPr>
              <a:t>  number   = 13382</a:t>
            </a:r>
          </a:p>
          <a:p>
            <a:pPr>
              <a:defRPr/>
            </a:pPr>
            <a:endParaRPr lang="en-US" sz="800" dirty="0">
              <a:latin typeface="+mn-lt"/>
            </a:endParaRPr>
          </a:p>
          <a:p>
            <a:pPr>
              <a:defRPr/>
            </a:pPr>
            <a:r>
              <a:rPr lang="en-US" sz="800" dirty="0">
                <a:latin typeface="+mn-lt"/>
              </a:rPr>
              <a:t>INVERTED SECOND-ORDER ELEMENTS:</a:t>
            </a:r>
          </a:p>
          <a:p>
            <a:pPr>
              <a:defRPr/>
            </a:pPr>
            <a:r>
              <a:rPr lang="en-US" sz="800" dirty="0">
                <a:latin typeface="+mn-lt"/>
              </a:rPr>
              <a:t>  number   = 0 &lt;- GOOD!</a:t>
            </a:r>
          </a:p>
          <a:p>
            <a:pPr>
              <a:defRPr/>
            </a:pPr>
            <a:endParaRPr lang="en-US" sz="800" dirty="0">
              <a:latin typeface="+mn-lt"/>
            </a:endParaRPr>
          </a:p>
          <a:p>
            <a:pPr>
              <a:defRPr/>
            </a:pPr>
            <a:r>
              <a:rPr lang="en-US" sz="800" dirty="0">
                <a:latin typeface="+mn-lt"/>
              </a:rPr>
              <a:t>ASPECT RATIO:</a:t>
            </a:r>
          </a:p>
          <a:p>
            <a:pPr>
              <a:defRPr/>
            </a:pPr>
            <a:r>
              <a:rPr lang="en-US" sz="800" dirty="0">
                <a:latin typeface="+mn-lt"/>
              </a:rPr>
              <a:t>  min      = 1.032129014647081</a:t>
            </a:r>
          </a:p>
          <a:p>
            <a:pPr>
              <a:defRPr/>
            </a:pPr>
            <a:r>
              <a:rPr lang="en-US" sz="800" dirty="0">
                <a:latin typeface="+mn-lt"/>
              </a:rPr>
              <a:t>  max      = 2.532733290970477 &lt;- GREAT</a:t>
            </a:r>
          </a:p>
          <a:p>
            <a:pPr>
              <a:defRPr/>
            </a:pPr>
            <a:r>
              <a:rPr lang="en-US" sz="800" dirty="0">
                <a:latin typeface="+mn-lt"/>
              </a:rPr>
              <a:t>  average  = 1.560982235198543</a:t>
            </a:r>
          </a:p>
          <a:p>
            <a:pPr>
              <a:defRPr/>
            </a:pPr>
            <a:r>
              <a:rPr lang="en-US" sz="800" dirty="0">
                <a:latin typeface="+mn-lt"/>
              </a:rPr>
              <a:t>  </a:t>
            </a:r>
            <a:r>
              <a:rPr lang="en-US" sz="800" dirty="0" err="1">
                <a:latin typeface="+mn-lt"/>
              </a:rPr>
              <a:t>std</a:t>
            </a:r>
            <a:r>
              <a:rPr lang="en-US" sz="800" dirty="0">
                <a:latin typeface="+mn-lt"/>
              </a:rPr>
              <a:t> </a:t>
            </a:r>
            <a:r>
              <a:rPr lang="en-US" sz="800" dirty="0" err="1">
                <a:latin typeface="+mn-lt"/>
              </a:rPr>
              <a:t>dev</a:t>
            </a:r>
            <a:r>
              <a:rPr lang="en-US" sz="800" dirty="0">
                <a:latin typeface="+mn-lt"/>
              </a:rPr>
              <a:t>  = 0.2027046184231938</a:t>
            </a:r>
          </a:p>
          <a:p>
            <a:pPr>
              <a:defRPr/>
            </a:pPr>
            <a:endParaRPr lang="en-US" sz="800" dirty="0">
              <a:latin typeface="+mn-lt"/>
            </a:endParaRPr>
          </a:p>
          <a:p>
            <a:pPr>
              <a:defRPr/>
            </a:pPr>
            <a:r>
              <a:rPr lang="en-US" sz="800" dirty="0">
                <a:latin typeface="+mn-lt"/>
              </a:rPr>
              <a:t>SHAPE MEASURE:</a:t>
            </a:r>
          </a:p>
          <a:p>
            <a:pPr>
              <a:defRPr/>
            </a:pPr>
            <a:r>
              <a:rPr lang="en-US" sz="800" dirty="0">
                <a:latin typeface="+mn-lt"/>
              </a:rPr>
              <a:t>  min      = 0.2877280448751948 &lt;- GREAT</a:t>
            </a:r>
          </a:p>
          <a:p>
            <a:pPr>
              <a:defRPr/>
            </a:pPr>
            <a:r>
              <a:rPr lang="en-US" sz="800" dirty="0">
                <a:latin typeface="+mn-lt"/>
              </a:rPr>
              <a:t>  max      = 1.097919806255252</a:t>
            </a:r>
          </a:p>
          <a:p>
            <a:pPr>
              <a:defRPr/>
            </a:pPr>
            <a:r>
              <a:rPr lang="en-US" sz="800" dirty="0">
                <a:latin typeface="+mn-lt"/>
              </a:rPr>
              <a:t>  average  = 0.826718906890085</a:t>
            </a:r>
          </a:p>
          <a:p>
            <a:pPr>
              <a:defRPr/>
            </a:pPr>
            <a:r>
              <a:rPr lang="en-US" sz="800" dirty="0">
                <a:latin typeface="+mn-lt"/>
              </a:rPr>
              <a:t>  </a:t>
            </a:r>
            <a:r>
              <a:rPr lang="en-US" sz="800" dirty="0" err="1">
                <a:latin typeface="+mn-lt"/>
              </a:rPr>
              <a:t>std</a:t>
            </a:r>
            <a:r>
              <a:rPr lang="en-US" sz="800" dirty="0">
                <a:latin typeface="+mn-lt"/>
              </a:rPr>
              <a:t> </a:t>
            </a:r>
            <a:r>
              <a:rPr lang="en-US" sz="800" dirty="0" err="1">
                <a:latin typeface="+mn-lt"/>
              </a:rPr>
              <a:t>dev</a:t>
            </a:r>
            <a:r>
              <a:rPr lang="en-US" sz="800" dirty="0">
                <a:latin typeface="+mn-lt"/>
              </a:rPr>
              <a:t>  = 0.1080313717179665</a:t>
            </a:r>
          </a:p>
          <a:p>
            <a:pPr>
              <a:defRPr/>
            </a:pPr>
            <a:endParaRPr lang="en-US" sz="800" dirty="0">
              <a:latin typeface="+mn-lt"/>
            </a:endParaRPr>
          </a:p>
          <a:p>
            <a:pPr>
              <a:defRPr/>
            </a:pPr>
            <a:r>
              <a:rPr lang="en-US" sz="800" dirty="0">
                <a:latin typeface="+mn-lt"/>
              </a:rPr>
              <a:t>ELEMENT VOLUME:</a:t>
            </a:r>
          </a:p>
          <a:p>
            <a:pPr>
              <a:defRPr/>
            </a:pPr>
            <a:r>
              <a:rPr lang="en-US" sz="800" dirty="0">
                <a:latin typeface="+mn-lt"/>
              </a:rPr>
              <a:t>  min      = 3.86689649664578e-09</a:t>
            </a:r>
          </a:p>
          <a:p>
            <a:pPr>
              <a:defRPr/>
            </a:pPr>
            <a:r>
              <a:rPr lang="en-US" sz="800" dirty="0">
                <a:latin typeface="+mn-lt"/>
              </a:rPr>
              <a:t>  max      = 4.10281701992557e-07</a:t>
            </a:r>
          </a:p>
          <a:p>
            <a:pPr>
              <a:defRPr/>
            </a:pPr>
            <a:r>
              <a:rPr lang="en-US" sz="800" dirty="0">
                <a:latin typeface="+mn-lt"/>
              </a:rPr>
              <a:t>  average  = 5.901645481108432e-08</a:t>
            </a:r>
          </a:p>
          <a:p>
            <a:pPr>
              <a:defRPr/>
            </a:pPr>
            <a:r>
              <a:rPr lang="en-US" sz="800" dirty="0">
                <a:latin typeface="+mn-lt"/>
              </a:rPr>
              <a:t>  </a:t>
            </a:r>
            <a:r>
              <a:rPr lang="en-US" sz="800" dirty="0" err="1">
                <a:latin typeface="+mn-lt"/>
              </a:rPr>
              <a:t>std</a:t>
            </a:r>
            <a:r>
              <a:rPr lang="en-US" sz="800" dirty="0">
                <a:latin typeface="+mn-lt"/>
              </a:rPr>
              <a:t> </a:t>
            </a:r>
            <a:r>
              <a:rPr lang="en-US" sz="800" dirty="0" err="1">
                <a:latin typeface="+mn-lt"/>
              </a:rPr>
              <a:t>dev</a:t>
            </a:r>
            <a:r>
              <a:rPr lang="en-US" sz="800" dirty="0">
                <a:latin typeface="+mn-lt"/>
              </a:rPr>
              <a:t>  = 4.645120956925392e-08</a:t>
            </a:r>
          </a:p>
          <a:p>
            <a:pPr>
              <a:defRPr/>
            </a:pPr>
            <a:endParaRPr lang="en-US" sz="800" dirty="0">
              <a:latin typeface="+mn-lt"/>
            </a:endParaRPr>
          </a:p>
          <a:p>
            <a:pPr>
              <a:defRPr/>
            </a:pPr>
            <a:r>
              <a:rPr lang="en-US" sz="800" dirty="0">
                <a:latin typeface="+mn-lt"/>
              </a:rPr>
              <a:t>BOUNDING BOX:</a:t>
            </a:r>
          </a:p>
          <a:p>
            <a:pPr>
              <a:defRPr/>
            </a:pPr>
            <a:r>
              <a:rPr lang="en-US" sz="800" dirty="0">
                <a:latin typeface="+mn-lt"/>
              </a:rPr>
              <a:t>  min      = (0, 0, -0.15)</a:t>
            </a:r>
          </a:p>
          <a:p>
            <a:pPr>
              <a:defRPr/>
            </a:pPr>
            <a:r>
              <a:rPr lang="en-US" sz="800" dirty="0">
                <a:latin typeface="+mn-lt"/>
              </a:rPr>
              <a:t>  max      = (0.1000049592734751, 0.1001232565433149, 0.15)</a:t>
            </a:r>
          </a:p>
          <a:p>
            <a:pPr>
              <a:defRPr/>
            </a:pPr>
            <a:endParaRPr lang="en-US" sz="800" dirty="0">
              <a:latin typeface="+mn-lt"/>
            </a:endParaRPr>
          </a:p>
          <a:p>
            <a:pPr>
              <a:defRPr/>
            </a:pPr>
            <a:r>
              <a:rPr lang="en-US" sz="800" dirty="0">
                <a:latin typeface="+mn-lt"/>
              </a:rPr>
              <a:t>EDGE LENGTH:</a:t>
            </a:r>
          </a:p>
          <a:p>
            <a:pPr>
              <a:defRPr/>
            </a:pPr>
            <a:r>
              <a:rPr lang="en-US" sz="800" dirty="0">
                <a:latin typeface="+mn-lt"/>
              </a:rPr>
              <a:t>  min      = 0.002896441887301828</a:t>
            </a:r>
          </a:p>
          <a:p>
            <a:pPr>
              <a:defRPr/>
            </a:pPr>
            <a:r>
              <a:rPr lang="en-US" sz="800" dirty="0">
                <a:latin typeface="+mn-lt"/>
              </a:rPr>
              <a:t>  max      = 0.02074353881994173</a:t>
            </a:r>
          </a:p>
          <a:p>
            <a:pPr>
              <a:defRPr/>
            </a:pPr>
            <a:r>
              <a:rPr lang="en-US" sz="800" dirty="0">
                <a:latin typeface="+mn-lt"/>
              </a:rPr>
              <a:t>  average  = 0.008001650464629721</a:t>
            </a:r>
          </a:p>
          <a:p>
            <a:pPr>
              <a:defRPr/>
            </a:pPr>
            <a:r>
              <a:rPr lang="en-US" sz="800" dirty="0">
                <a:latin typeface="+mn-lt"/>
              </a:rPr>
              <a:t>  </a:t>
            </a:r>
            <a:r>
              <a:rPr lang="en-US" sz="800" dirty="0" err="1">
                <a:latin typeface="+mn-lt"/>
              </a:rPr>
              <a:t>std</a:t>
            </a:r>
            <a:r>
              <a:rPr lang="en-US" sz="800" dirty="0">
                <a:latin typeface="+mn-lt"/>
              </a:rPr>
              <a:t> </a:t>
            </a:r>
            <a:r>
              <a:rPr lang="en-US" sz="800" dirty="0" err="1">
                <a:latin typeface="+mn-lt"/>
              </a:rPr>
              <a:t>dev</a:t>
            </a:r>
            <a:r>
              <a:rPr lang="en-US" sz="800" dirty="0">
                <a:latin typeface="+mn-lt"/>
              </a:rPr>
              <a:t>  = 0.002431617510853002</a:t>
            </a:r>
          </a:p>
          <a:p>
            <a:pPr>
              <a:defRPr/>
            </a:pPr>
            <a:endParaRPr lang="en-US" sz="800" dirty="0">
              <a:latin typeface="+mn-lt"/>
            </a:endParaRPr>
          </a:p>
          <a:p>
            <a:pPr>
              <a:defRPr/>
            </a:pPr>
            <a:r>
              <a:rPr lang="en-US" sz="800" dirty="0">
                <a:latin typeface="+mn-lt"/>
              </a:rPr>
              <a:t>Time for checking the mesh quality: 0.01152610778808594</a:t>
            </a:r>
          </a:p>
          <a:p>
            <a:pPr>
              <a:defRPr/>
            </a:pPr>
            <a:r>
              <a:rPr lang="en-US" sz="800" dirty="0">
                <a:latin typeface="+mn-lt"/>
              </a:rPr>
              <a:t>Time for save/load </a:t>
            </a:r>
            <a:r>
              <a:rPr lang="en-US" sz="800" dirty="0" err="1">
                <a:latin typeface="+mn-lt"/>
              </a:rPr>
              <a:t>ComputationalMesh</a:t>
            </a:r>
            <a:r>
              <a:rPr lang="en-US" sz="800" dirty="0">
                <a:latin typeface="+mn-lt"/>
              </a:rPr>
              <a:t>: 0.001888036727905273</a:t>
            </a:r>
          </a:p>
          <a:p>
            <a:pPr>
              <a:defRPr/>
            </a:pPr>
            <a:r>
              <a:rPr lang="en-US" sz="800" dirty="0">
                <a:latin typeface="+mn-lt"/>
              </a:rPr>
              <a:t>Total Volume of the structure is : 0.0007897581982819304</a:t>
            </a:r>
          </a:p>
          <a:p>
            <a:pPr>
              <a:defRPr/>
            </a:pPr>
            <a:r>
              <a:rPr lang="en-US" sz="800" dirty="0">
                <a:latin typeface="+mn-lt"/>
              </a:rPr>
              <a:t>Calling real solver</a:t>
            </a:r>
          </a:p>
          <a:p>
            <a:pPr>
              <a:defRPr/>
            </a:pPr>
            <a:r>
              <a:rPr lang="en-US" sz="800" dirty="0">
                <a:latin typeface="+mn-lt"/>
              </a:rPr>
              <a:t>No.      	 Sum  Average	 Max            Min 	 </a:t>
            </a:r>
            <a:r>
              <a:rPr lang="en-US" sz="800" dirty="0" err="1">
                <a:latin typeface="+mn-lt"/>
              </a:rPr>
              <a:t>Std_dev</a:t>
            </a:r>
            <a:endParaRPr lang="en-US" sz="800" dirty="0">
              <a:latin typeface="+mn-lt"/>
            </a:endParaRPr>
          </a:p>
          <a:p>
            <a:pPr>
              <a:defRPr/>
            </a:pPr>
            <a:r>
              <a:rPr lang="en-US" sz="800" dirty="0">
                <a:latin typeface="+mn-lt"/>
              </a:rPr>
              <a:t>Diagonal:	2970576 1.24e+05	 134512     114244	 5.59e+03</a:t>
            </a:r>
          </a:p>
          <a:p>
            <a:pPr>
              <a:defRPr/>
            </a:pPr>
            <a:r>
              <a:rPr lang="en-US" sz="800" dirty="0" err="1">
                <a:latin typeface="+mn-lt"/>
              </a:rPr>
              <a:t>Offdiagonal</a:t>
            </a:r>
            <a:r>
              <a:rPr lang="en-US" sz="800" dirty="0">
                <a:latin typeface="+mn-lt"/>
              </a:rPr>
              <a:t>:	351288   1.46e+04	 21924       3848	 4.87e+03</a:t>
            </a:r>
          </a:p>
          <a:p>
            <a:pPr>
              <a:defRPr/>
            </a:pPr>
            <a:r>
              <a:rPr lang="en-US" sz="800" dirty="0">
                <a:latin typeface="+mn-lt"/>
              </a:rPr>
              <a:t>Nonlocal v:	44080     1.84e+03	 2850         440	 6.40e+02</a:t>
            </a:r>
          </a:p>
          <a:p>
            <a:pPr>
              <a:defRPr/>
            </a:pPr>
            <a:r>
              <a:rPr lang="en-US" sz="800" dirty="0">
                <a:latin typeface="+mn-lt"/>
              </a:rPr>
              <a:t>Number of Grad DOFs: 14959</a:t>
            </a:r>
          </a:p>
          <a:p>
            <a:pPr>
              <a:defRPr/>
            </a:pPr>
            <a:r>
              <a:rPr lang="en-US" sz="800" dirty="0">
                <a:latin typeface="+mn-lt"/>
              </a:rPr>
              <a:t>**********************************************************</a:t>
            </a:r>
          </a:p>
          <a:p>
            <a:pPr>
              <a:defRPr/>
            </a:pPr>
            <a:r>
              <a:rPr lang="en-US" sz="800" dirty="0">
                <a:latin typeface="+mn-lt"/>
              </a:rPr>
              <a:t> ARPACK Loop: </a:t>
            </a:r>
          </a:p>
          <a:p>
            <a:pPr>
              <a:defRPr/>
            </a:pPr>
            <a:r>
              <a:rPr lang="en-US" sz="800" dirty="0">
                <a:latin typeface="+mn-lt"/>
              </a:rPr>
              <a:t>Shift = 4.392566356039645e+02</a:t>
            </a:r>
          </a:p>
          <a:p>
            <a:pPr>
              <a:defRPr/>
            </a:pPr>
            <a:r>
              <a:rPr lang="en-US" sz="800" dirty="0">
                <a:latin typeface="+mn-lt"/>
              </a:rPr>
              <a:t>**********************************************************</a:t>
            </a:r>
          </a:p>
          <a:p>
            <a:pPr>
              <a:defRPr/>
            </a:pPr>
            <a:r>
              <a:rPr lang="en-US" sz="800" dirty="0">
                <a:latin typeface="+mn-lt"/>
              </a:rPr>
              <a:t>factorizing the matrix using MUMPS ...</a:t>
            </a:r>
          </a:p>
          <a:p>
            <a:pPr>
              <a:defRPr/>
            </a:pPr>
            <a:r>
              <a:rPr lang="en-US" sz="800" dirty="0">
                <a:latin typeface="+mn-lt"/>
              </a:rPr>
              <a:t>Using </a:t>
            </a:r>
            <a:r>
              <a:rPr lang="en-US" sz="800" dirty="0" err="1">
                <a:latin typeface="+mn-lt"/>
              </a:rPr>
              <a:t>ParMETIS</a:t>
            </a:r>
            <a:r>
              <a:rPr lang="en-US" sz="800" dirty="0">
                <a:latin typeface="+mn-lt"/>
              </a:rPr>
              <a:t> for ordering...</a:t>
            </a:r>
          </a:p>
          <a:p>
            <a:pPr>
              <a:defRPr/>
            </a:pPr>
            <a:r>
              <a:rPr lang="en-US" sz="800" dirty="0">
                <a:latin typeface="+mn-lt"/>
              </a:rPr>
              <a:t>Use 16 processors to do parallel reordering (</a:t>
            </a:r>
            <a:r>
              <a:rPr lang="en-US" sz="800" dirty="0" err="1">
                <a:latin typeface="+mn-lt"/>
              </a:rPr>
              <a:t>ParMetis</a:t>
            </a:r>
            <a:r>
              <a:rPr lang="en-US" sz="800" dirty="0">
                <a:latin typeface="+mn-lt"/>
              </a:rPr>
              <a:t>)</a:t>
            </a:r>
          </a:p>
          <a:p>
            <a:pPr>
              <a:defRPr/>
            </a:pPr>
            <a:r>
              <a:rPr lang="en-US" sz="800" dirty="0">
                <a:latin typeface="+mn-lt"/>
              </a:rPr>
              <a:t>Partition of Processors: 0 1 2 3 4 5 6 7 8 9 10 11 12 13 14 15 24 </a:t>
            </a:r>
          </a:p>
          <a:p>
            <a:pPr>
              <a:defRPr/>
            </a:pPr>
            <a:r>
              <a:rPr lang="en-US" sz="800" dirty="0">
                <a:latin typeface="+mn-lt"/>
              </a:rPr>
              <a:t>Processor 0: 0, 3570</a:t>
            </a:r>
          </a:p>
          <a:p>
            <a:pPr>
              <a:defRPr/>
            </a:pPr>
            <a:r>
              <a:rPr lang="en-US" sz="800" dirty="0">
                <a:latin typeface="+mn-lt"/>
              </a:rPr>
              <a:t>…</a:t>
            </a:r>
          </a:p>
          <a:p>
            <a:pPr>
              <a:defRPr/>
            </a:pPr>
            <a:r>
              <a:rPr lang="en-US" sz="800" dirty="0">
                <a:latin typeface="+mn-lt"/>
              </a:rPr>
              <a:t>Processor 14: 48396, 51904</a:t>
            </a:r>
          </a:p>
          <a:p>
            <a:pPr>
              <a:defRPr/>
            </a:pPr>
            <a:r>
              <a:rPr lang="en-US" sz="800" dirty="0">
                <a:latin typeface="+mn-lt"/>
              </a:rPr>
              <a:t>Processor 15: 51904, 82592</a:t>
            </a:r>
          </a:p>
          <a:p>
            <a:pPr>
              <a:defRPr/>
            </a:pPr>
            <a:r>
              <a:rPr lang="en-US" sz="800" dirty="0">
                <a:latin typeface="+mn-lt"/>
              </a:rPr>
              <a:t>total: 82592 16</a:t>
            </a:r>
          </a:p>
          <a:p>
            <a:pPr>
              <a:defRPr/>
            </a:pPr>
            <a:r>
              <a:rPr lang="en-US" sz="800" dirty="0">
                <a:latin typeface="+mn-lt"/>
              </a:rPr>
              <a:t>Generate ordering using </a:t>
            </a:r>
            <a:r>
              <a:rPr lang="en-US" sz="800" dirty="0" err="1">
                <a:latin typeface="+mn-lt"/>
              </a:rPr>
              <a:t>parmetis</a:t>
            </a:r>
            <a:r>
              <a:rPr lang="en-US" sz="800" dirty="0">
                <a:latin typeface="+mn-lt"/>
              </a:rPr>
              <a:t>...</a:t>
            </a:r>
          </a:p>
          <a:p>
            <a:pPr>
              <a:defRPr/>
            </a:pPr>
            <a:r>
              <a:rPr lang="en-US" sz="800" dirty="0">
                <a:latin typeface="+mn-lt"/>
              </a:rPr>
              <a:t>Finished generating ordering using </a:t>
            </a:r>
            <a:r>
              <a:rPr lang="en-US" sz="800" dirty="0" err="1">
                <a:latin typeface="+mn-lt"/>
              </a:rPr>
              <a:t>parmetis</a:t>
            </a:r>
            <a:r>
              <a:rPr lang="en-US" sz="800" dirty="0">
                <a:latin typeface="+mn-lt"/>
              </a:rPr>
              <a:t> </a:t>
            </a:r>
          </a:p>
          <a:p>
            <a:pPr>
              <a:defRPr/>
            </a:pPr>
            <a:r>
              <a:rPr lang="en-US" sz="800" dirty="0">
                <a:latin typeface="+mn-lt"/>
              </a:rPr>
              <a:t>Memory usage:</a:t>
            </a:r>
          </a:p>
          <a:p>
            <a:pPr>
              <a:defRPr/>
            </a:pPr>
            <a:r>
              <a:rPr lang="en-US" sz="800" dirty="0">
                <a:latin typeface="+mn-lt"/>
              </a:rPr>
              <a:t>used </a:t>
            </a:r>
            <a:r>
              <a:rPr lang="en-US" sz="800" dirty="0" err="1">
                <a:latin typeface="+mn-lt"/>
              </a:rPr>
              <a:t>mem</a:t>
            </a:r>
            <a:r>
              <a:rPr lang="en-US" sz="800" dirty="0">
                <a:latin typeface="+mn-lt"/>
              </a:rPr>
              <a:t> per MPI process: min: 4.8156e+01 MB, max: 9.1207e+01 MB, </a:t>
            </a:r>
            <a:r>
              <a:rPr lang="en-US" sz="800" dirty="0" err="1">
                <a:latin typeface="+mn-lt"/>
              </a:rPr>
              <a:t>avg</a:t>
            </a:r>
            <a:r>
              <a:rPr lang="en-US" sz="800" dirty="0">
                <a:latin typeface="+mn-lt"/>
              </a:rPr>
              <a:t>: 6.1474e+01 MB, </a:t>
            </a:r>
            <a:r>
              <a:rPr lang="en-US" sz="800" dirty="0" err="1">
                <a:latin typeface="+mn-lt"/>
              </a:rPr>
              <a:t>stddev</a:t>
            </a:r>
            <a:r>
              <a:rPr lang="en-US" sz="800" dirty="0">
                <a:latin typeface="+mn-lt"/>
              </a:rPr>
              <a:t>: 8.9861e+00 MB, total: 1.4754e+03 MB</a:t>
            </a:r>
          </a:p>
          <a:p>
            <a:pPr>
              <a:defRPr/>
            </a:pPr>
            <a:r>
              <a:rPr lang="en-US" sz="800" dirty="0">
                <a:latin typeface="+mn-lt"/>
              </a:rPr>
              <a:t>used </a:t>
            </a:r>
            <a:r>
              <a:rPr lang="en-US" sz="800" dirty="0" err="1">
                <a:latin typeface="+mn-lt"/>
              </a:rPr>
              <a:t>mem</a:t>
            </a:r>
            <a:r>
              <a:rPr lang="en-US" sz="800" dirty="0">
                <a:latin typeface="+mn-lt"/>
              </a:rPr>
              <a:t> per node in GB : min: 2.1207e+00 GB, max: 2.1207e+00 GB, </a:t>
            </a:r>
            <a:r>
              <a:rPr lang="en-US" sz="800" dirty="0" err="1">
                <a:latin typeface="+mn-lt"/>
              </a:rPr>
              <a:t>avg</a:t>
            </a:r>
            <a:r>
              <a:rPr lang="en-US" sz="800" dirty="0">
                <a:latin typeface="+mn-lt"/>
              </a:rPr>
              <a:t>: 2.1207e+00 GB, </a:t>
            </a:r>
            <a:r>
              <a:rPr lang="en-US" sz="800" dirty="0" err="1">
                <a:latin typeface="+mn-lt"/>
              </a:rPr>
              <a:t>stddev</a:t>
            </a:r>
            <a:r>
              <a:rPr lang="en-US" sz="800" dirty="0">
                <a:latin typeface="+mn-lt"/>
              </a:rPr>
              <a:t>: 0.0000e+00 GB, total: 2.1207e+00 GB</a:t>
            </a:r>
          </a:p>
          <a:p>
            <a:pPr>
              <a:defRPr/>
            </a:pPr>
            <a:r>
              <a:rPr lang="en-US" sz="800" dirty="0">
                <a:latin typeface="+mn-lt"/>
              </a:rPr>
              <a:t>used </a:t>
            </a:r>
            <a:r>
              <a:rPr lang="en-US" sz="800" dirty="0" err="1">
                <a:latin typeface="+mn-lt"/>
              </a:rPr>
              <a:t>mem</a:t>
            </a:r>
            <a:r>
              <a:rPr lang="en-US" sz="800" dirty="0">
                <a:latin typeface="+mn-lt"/>
              </a:rPr>
              <a:t> per node in %  : min: 6.7214e+00  %, max: 6.7214e+00  %, </a:t>
            </a:r>
            <a:r>
              <a:rPr lang="en-US" sz="800" dirty="0" err="1">
                <a:latin typeface="+mn-lt"/>
              </a:rPr>
              <a:t>avg</a:t>
            </a:r>
            <a:r>
              <a:rPr lang="en-US" sz="800" dirty="0">
                <a:latin typeface="+mn-lt"/>
              </a:rPr>
              <a:t>: 6.7214e+00  %, </a:t>
            </a:r>
            <a:r>
              <a:rPr lang="en-US" sz="800" dirty="0" err="1">
                <a:latin typeface="+mn-lt"/>
              </a:rPr>
              <a:t>stddev</a:t>
            </a:r>
            <a:r>
              <a:rPr lang="en-US" sz="800" dirty="0">
                <a:latin typeface="+mn-lt"/>
              </a:rPr>
              <a:t>: 9.0728e-16  %</a:t>
            </a:r>
          </a:p>
          <a:p>
            <a:pPr>
              <a:defRPr/>
            </a:pPr>
            <a:endParaRPr lang="en-US" sz="800" dirty="0">
              <a:latin typeface="+mn-lt"/>
            </a:endParaRPr>
          </a:p>
          <a:p>
            <a:pPr>
              <a:defRPr/>
            </a:pPr>
            <a:r>
              <a:rPr lang="en-US" sz="800" dirty="0">
                <a:latin typeface="+mn-lt"/>
              </a:rPr>
              <a:t>	 </a:t>
            </a:r>
            <a:r>
              <a:rPr lang="en-US" sz="800" dirty="0" err="1">
                <a:latin typeface="+mn-lt"/>
              </a:rPr>
              <a:t>ncv</a:t>
            </a:r>
            <a:r>
              <a:rPr lang="en-US" sz="800" dirty="0">
                <a:latin typeface="+mn-lt"/>
              </a:rPr>
              <a:t>=6	 </a:t>
            </a:r>
            <a:r>
              <a:rPr lang="en-US" sz="800" dirty="0" err="1">
                <a:latin typeface="+mn-lt"/>
              </a:rPr>
              <a:t>nev</a:t>
            </a:r>
            <a:r>
              <a:rPr lang="en-US" sz="800" dirty="0">
                <a:latin typeface="+mn-lt"/>
              </a:rPr>
              <a:t>=2</a:t>
            </a:r>
          </a:p>
          <a:p>
            <a:pPr>
              <a:defRPr/>
            </a:pPr>
            <a:r>
              <a:rPr lang="en-US" sz="800" dirty="0">
                <a:latin typeface="+mn-lt"/>
              </a:rPr>
              <a:t>Linear Solver Preparation Time: 1.4194e+00</a:t>
            </a:r>
          </a:p>
          <a:p>
            <a:pPr>
              <a:defRPr/>
            </a:pPr>
            <a:r>
              <a:rPr lang="en-US" sz="800" dirty="0">
                <a:latin typeface="+mn-lt"/>
              </a:rPr>
              <a:t>Solver Time: 1.3953e+00</a:t>
            </a:r>
          </a:p>
          <a:p>
            <a:pPr>
              <a:defRPr/>
            </a:pPr>
            <a:r>
              <a:rPr lang="en-US" sz="800" dirty="0">
                <a:latin typeface="+mn-lt"/>
              </a:rPr>
              <a:t>Number of converged </a:t>
            </a:r>
            <a:r>
              <a:rPr lang="en-US" sz="800" dirty="0" err="1">
                <a:latin typeface="+mn-lt"/>
              </a:rPr>
              <a:t>eigenpairs</a:t>
            </a:r>
            <a:r>
              <a:rPr lang="en-US" sz="800" dirty="0">
                <a:latin typeface="+mn-lt"/>
              </a:rPr>
              <a:t> = 2</a:t>
            </a:r>
          </a:p>
          <a:p>
            <a:pPr>
              <a:defRPr/>
            </a:pPr>
            <a:endParaRPr lang="en-US" sz="800" dirty="0">
              <a:latin typeface="+mn-lt"/>
            </a:endParaRPr>
          </a:p>
          <a:p>
            <a:pPr>
              <a:defRPr/>
            </a:pPr>
            <a:r>
              <a:rPr lang="en-US" sz="800" dirty="0">
                <a:latin typeface="+mn-lt"/>
              </a:rPr>
              <a:t>Eigenvalue: 7.5820282086930956e+02</a:t>
            </a:r>
          </a:p>
          <a:p>
            <a:pPr>
              <a:defRPr/>
            </a:pPr>
            <a:r>
              <a:rPr lang="en-US" sz="800" dirty="0">
                <a:latin typeface="+mn-lt"/>
              </a:rPr>
              <a:t>	Frequency: 1.3138129324430773e+09</a:t>
            </a:r>
          </a:p>
          <a:p>
            <a:pPr>
              <a:defRPr/>
            </a:pPr>
            <a:r>
              <a:rPr lang="en-US" sz="800" dirty="0">
                <a:latin typeface="+mn-lt"/>
              </a:rPr>
              <a:t>	Residual: 6.5335448815967775e-12</a:t>
            </a:r>
          </a:p>
          <a:p>
            <a:pPr>
              <a:defRPr/>
            </a:pPr>
            <a:r>
              <a:rPr lang="en-US" sz="800" dirty="0">
                <a:latin typeface="+mn-lt"/>
              </a:rPr>
              <a:t>Eigenvalue: 2.3829128237424666e+03</a:t>
            </a:r>
          </a:p>
          <a:p>
            <a:pPr>
              <a:defRPr/>
            </a:pPr>
            <a:r>
              <a:rPr lang="en-US" sz="800" dirty="0">
                <a:latin typeface="+mn-lt"/>
              </a:rPr>
              <a:t>	Frequency: 2.3291363418303027e+09</a:t>
            </a:r>
          </a:p>
          <a:p>
            <a:pPr>
              <a:defRPr/>
            </a:pPr>
            <a:r>
              <a:rPr lang="en-US" sz="800" dirty="0">
                <a:latin typeface="+mn-lt"/>
              </a:rPr>
              <a:t>	Residual: 9.3027133617524046e-09</a:t>
            </a:r>
          </a:p>
          <a:p>
            <a:pPr>
              <a:defRPr/>
            </a:pPr>
            <a:endParaRPr lang="en-US" sz="800" dirty="0">
              <a:latin typeface="+mn-lt"/>
            </a:endParaRPr>
          </a:p>
          <a:p>
            <a:pPr>
              <a:defRPr/>
            </a:pPr>
            <a:r>
              <a:rPr lang="en-US" sz="800" dirty="0">
                <a:latin typeface="+mn-lt"/>
              </a:rPr>
              <a:t>**********************************************************</a:t>
            </a:r>
          </a:p>
          <a:p>
            <a:pPr>
              <a:defRPr/>
            </a:pPr>
            <a:r>
              <a:rPr lang="en-US" sz="800" dirty="0">
                <a:latin typeface="+mn-lt"/>
              </a:rPr>
              <a:t>Total number of OP*x operations: 45</a:t>
            </a:r>
          </a:p>
          <a:p>
            <a:pPr>
              <a:defRPr/>
            </a:pPr>
            <a:r>
              <a:rPr lang="en-US" sz="800" dirty="0">
                <a:latin typeface="+mn-lt"/>
              </a:rPr>
              <a:t>Total number of B*x operations if BMAT='G': 139</a:t>
            </a:r>
          </a:p>
          <a:p>
            <a:pPr>
              <a:defRPr/>
            </a:pPr>
            <a:r>
              <a:rPr lang="en-US" sz="800" dirty="0">
                <a:latin typeface="+mn-lt"/>
              </a:rPr>
              <a:t>Total number of steps of re-</a:t>
            </a:r>
            <a:r>
              <a:rPr lang="en-US" sz="800" dirty="0" err="1">
                <a:latin typeface="+mn-lt"/>
              </a:rPr>
              <a:t>orthogonalization</a:t>
            </a:r>
            <a:r>
              <a:rPr lang="en-US" sz="800" dirty="0">
                <a:latin typeface="+mn-lt"/>
              </a:rPr>
              <a:t>: 38</a:t>
            </a:r>
          </a:p>
          <a:p>
            <a:pPr>
              <a:defRPr/>
            </a:pPr>
            <a:r>
              <a:rPr lang="en-US" sz="800" dirty="0">
                <a:latin typeface="+mn-lt"/>
              </a:rPr>
              <a:t>**********************************************************</a:t>
            </a:r>
          </a:p>
          <a:p>
            <a:pPr>
              <a:defRPr/>
            </a:pPr>
            <a:r>
              <a:rPr lang="en-US" sz="800" dirty="0">
                <a:latin typeface="+mn-lt"/>
              </a:rPr>
              <a:t>COMMIT MODE: 0 FREQ = 1.3138129324430773e+09	 k= 2.7535482942365647e+01	norm(v[0]) = 2.2455960457599691e+01</a:t>
            </a:r>
          </a:p>
          <a:p>
            <a:pPr>
              <a:defRPr/>
            </a:pPr>
            <a:r>
              <a:rPr lang="en-US" sz="800" dirty="0">
                <a:latin typeface="+mn-lt"/>
              </a:rPr>
              <a:t>COMMIT MODE: 1 FREQ = 2.3291363418303027e+09	 k= 4.8815088074717906e+01	norm(v[1]) = 2.1455838766398781e+01</a:t>
            </a:r>
          </a:p>
          <a:p>
            <a:pPr>
              <a:defRPr/>
            </a:pPr>
            <a:endParaRPr lang="en-US" sz="800" dirty="0">
              <a:latin typeface="+mn-lt"/>
            </a:endParaRPr>
          </a:p>
        </p:txBody>
      </p:sp>
      <p:cxnSp>
        <p:nvCxnSpPr>
          <p:cNvPr id="12" name="Straight Connector 11"/>
          <p:cNvCxnSpPr/>
          <p:nvPr/>
        </p:nvCxnSpPr>
        <p:spPr>
          <a:xfrm>
            <a:off x="5921330" y="1011376"/>
            <a:ext cx="0" cy="531042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A636A862-CC3C-4A41-AE92-A6E6B49028C5}"/>
              </a:ext>
            </a:extLst>
          </p:cNvPr>
          <p:cNvSpPr>
            <a:spLocks noGrp="1"/>
          </p:cNvSpPr>
          <p:nvPr>
            <p:ph type="sldNum" sz="quarter" idx="10"/>
          </p:nvPr>
        </p:nvSpPr>
        <p:spPr/>
        <p:txBody>
          <a:bodyPr/>
          <a:lstStyle/>
          <a:p>
            <a:pPr>
              <a:defRPr/>
            </a:pPr>
            <a:fld id="{B32BCDD0-DED9-47F5-A625-8C49D3BAD7D1}" type="slidenum">
              <a:rPr lang="en-US" smtClean="0"/>
              <a:pPr>
                <a:defRPr/>
              </a:pPr>
              <a:t>23</a:t>
            </a:fld>
            <a:endParaRPr lang="en-US" dirty="0"/>
          </a:p>
        </p:txBody>
      </p:sp>
    </p:spTree>
    <p:extLst>
      <p:ext uri="{BB962C8B-B14F-4D97-AF65-F5344CB8AC3E}">
        <p14:creationId xmlns:p14="http://schemas.microsoft.com/office/powerpoint/2010/main" val="748074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98755" y="57151"/>
            <a:ext cx="9112045" cy="855474"/>
          </a:xfrm>
        </p:spPr>
        <p:txBody>
          <a:bodyPr/>
          <a:lstStyle/>
          <a:p>
            <a:pPr eaLnBrk="1" hangingPunct="1"/>
            <a:r>
              <a:rPr lang="en-US" dirty="0">
                <a:ea typeface="ＭＳ Ｐゴシック" charset="-128"/>
              </a:rPr>
              <a:t>Omega3p_results/omega3p.out - more info on modes</a:t>
            </a:r>
          </a:p>
        </p:txBody>
      </p:sp>
      <p:sp>
        <p:nvSpPr>
          <p:cNvPr id="2" name="Rectangle 1"/>
          <p:cNvSpPr/>
          <p:nvPr/>
        </p:nvSpPr>
        <p:spPr>
          <a:xfrm>
            <a:off x="818535" y="1416814"/>
            <a:ext cx="9405526" cy="3970318"/>
          </a:xfrm>
          <a:prstGeom prst="rect">
            <a:avLst/>
          </a:prstGeom>
        </p:spPr>
        <p:txBody>
          <a:bodyPr wrap="square">
            <a:spAutoFit/>
          </a:bodyPr>
          <a:lstStyle/>
          <a:p>
            <a:r>
              <a:rPr lang="hu-HU" dirty="0"/>
              <a:t> Mode : { </a:t>
            </a:r>
          </a:p>
          <a:p>
            <a:r>
              <a:rPr lang="hu-HU" dirty="0"/>
              <a:t>            TotalEnergy : 4.4270939088102e-12 </a:t>
            </a:r>
          </a:p>
          <a:p>
            <a:r>
              <a:rPr lang="hu-HU" dirty="0"/>
              <a:t>            QualityFactor : 28875.569774495 </a:t>
            </a:r>
          </a:p>
          <a:p>
            <a:r>
              <a:rPr lang="hu-HU" dirty="0"/>
              <a:t>            File : omega3p_results/omega3p.l0.m0000.1.3138129e+09.mod </a:t>
            </a:r>
          </a:p>
          <a:p>
            <a:r>
              <a:rPr lang="hu-HU" dirty="0"/>
              <a:t>            PowerLoss : 1.2656148816654e-06 </a:t>
            </a:r>
          </a:p>
          <a:p>
            <a:r>
              <a:rPr lang="hu-HU" dirty="0"/>
              <a:t>            Frequency : 1313812932.4431 </a:t>
            </a:r>
          </a:p>
          <a:p>
            <a:r>
              <a:rPr lang="hu-HU" dirty="0"/>
              <a:t>}</a:t>
            </a:r>
          </a:p>
          <a:p>
            <a:r>
              <a:rPr lang="hu-HU" dirty="0"/>
              <a:t>Mode : { </a:t>
            </a:r>
          </a:p>
          <a:p>
            <a:r>
              <a:rPr lang="hu-HU" dirty="0"/>
              <a:t>            TotalEnergy : 4.4270939088102e-12 </a:t>
            </a:r>
          </a:p>
          <a:p>
            <a:r>
              <a:rPr lang="hu-HU" dirty="0"/>
              <a:t>            QualityFactor : 33836.912665763 </a:t>
            </a:r>
          </a:p>
          <a:p>
            <a:r>
              <a:rPr lang="hu-HU" dirty="0"/>
              <a:t>            File : omega3p_results/omega3p.l0.m0001.2.3291363e+09.mod </a:t>
            </a:r>
          </a:p>
          <a:p>
            <a:r>
              <a:rPr lang="hu-HU" dirty="0"/>
              <a:t>            PowerLoss : 1.9147090242043e-06 </a:t>
            </a:r>
          </a:p>
          <a:p>
            <a:r>
              <a:rPr lang="hu-HU" dirty="0"/>
              <a:t>            Frequency : 2329136341.8303 </a:t>
            </a:r>
          </a:p>
          <a:p>
            <a:r>
              <a:rPr lang="hu-HU" dirty="0"/>
              <a:t>}</a:t>
            </a:r>
            <a:endParaRPr lang="en-US" dirty="0"/>
          </a:p>
        </p:txBody>
      </p:sp>
      <p:sp>
        <p:nvSpPr>
          <p:cNvPr id="4" name="Slide Number Placeholder 3">
            <a:extLst>
              <a:ext uri="{FF2B5EF4-FFF2-40B4-BE49-F238E27FC236}">
                <a16:creationId xmlns:a16="http://schemas.microsoft.com/office/drawing/2014/main" id="{76B121CC-A41A-E746-B82B-4E50F851CB36}"/>
              </a:ext>
            </a:extLst>
          </p:cNvPr>
          <p:cNvSpPr>
            <a:spLocks noGrp="1"/>
          </p:cNvSpPr>
          <p:nvPr>
            <p:ph type="sldNum" sz="quarter" idx="10"/>
          </p:nvPr>
        </p:nvSpPr>
        <p:spPr/>
        <p:txBody>
          <a:bodyPr/>
          <a:lstStyle/>
          <a:p>
            <a:pPr>
              <a:defRPr/>
            </a:pPr>
            <a:fld id="{B32BCDD0-DED9-47F5-A625-8C49D3BAD7D1}" type="slidenum">
              <a:rPr lang="en-US" smtClean="0"/>
              <a:pPr>
                <a:defRPr/>
              </a:pPr>
              <a:t>24</a:t>
            </a:fld>
            <a:endParaRPr lang="en-US" dirty="0"/>
          </a:p>
        </p:txBody>
      </p:sp>
    </p:spTree>
    <p:extLst>
      <p:ext uri="{BB962C8B-B14F-4D97-AF65-F5344CB8AC3E}">
        <p14:creationId xmlns:p14="http://schemas.microsoft.com/office/powerpoint/2010/main" val="2769143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00250" y="0"/>
            <a:ext cx="8229600" cy="917222"/>
          </a:xfrm>
        </p:spPr>
        <p:txBody>
          <a:bodyPr/>
          <a:lstStyle/>
          <a:p>
            <a:r>
              <a:rPr lang="en-US" dirty="0">
                <a:solidFill>
                  <a:srgbClr val="A50021"/>
                </a:solidFill>
                <a:latin typeface="Arial"/>
                <a:ea typeface="ＭＳ Ｐゴシック" charset="-128"/>
                <a:cs typeface="+mj-cs"/>
              </a:rPr>
              <a:t>Visualization Using </a:t>
            </a:r>
            <a:r>
              <a:rPr lang="en-US" dirty="0" err="1">
                <a:solidFill>
                  <a:srgbClr val="A50021"/>
                </a:solidFill>
                <a:latin typeface="Arial"/>
                <a:ea typeface="ＭＳ Ｐゴシック" charset="-128"/>
                <a:cs typeface="+mj-cs"/>
              </a:rPr>
              <a:t>Paraview</a:t>
            </a:r>
            <a:endParaRPr lang="en-US" dirty="0">
              <a:solidFill>
                <a:srgbClr val="FF6600"/>
              </a:solidFill>
              <a:ea typeface="ＭＳ Ｐゴシック" charset="-128"/>
            </a:endParaRPr>
          </a:p>
        </p:txBody>
      </p:sp>
      <p:sp>
        <p:nvSpPr>
          <p:cNvPr id="21507" name="Content Placeholder 2"/>
          <p:cNvSpPr>
            <a:spLocks noGrp="1"/>
          </p:cNvSpPr>
          <p:nvPr>
            <p:ph idx="1"/>
          </p:nvPr>
        </p:nvSpPr>
        <p:spPr>
          <a:xfrm>
            <a:off x="479323" y="1162881"/>
            <a:ext cx="10121770" cy="4705743"/>
          </a:xfrm>
        </p:spPr>
        <p:txBody>
          <a:bodyPr/>
          <a:lstStyle/>
          <a:p>
            <a:r>
              <a:rPr lang="en-US" sz="2000" dirty="0">
                <a:ea typeface="ＭＳ Ｐゴシック" charset="-128"/>
              </a:rPr>
              <a:t>Copy mesh file (pillbox-</a:t>
            </a:r>
            <a:r>
              <a:rPr lang="en-US" sz="2000" dirty="0" err="1">
                <a:ea typeface="ＭＳ Ｐゴシック" charset="-128"/>
              </a:rPr>
              <a:t>rtop.ncdf</a:t>
            </a:r>
            <a:r>
              <a:rPr lang="en-US" sz="2000" dirty="0">
                <a:ea typeface="ＭＳ Ｐゴシック" charset="-128"/>
              </a:rPr>
              <a:t>) and mode fields back to your laptop  </a:t>
            </a:r>
          </a:p>
          <a:p>
            <a:pPr marL="0" indent="0">
              <a:buNone/>
            </a:pPr>
            <a:r>
              <a:rPr lang="en-US" sz="2000" dirty="0">
                <a:ea typeface="ＭＳ Ｐゴシック" charset="-128"/>
              </a:rPr>
              <a:t>   </a:t>
            </a:r>
          </a:p>
          <a:p>
            <a:pPr marL="0" indent="0">
              <a:buNone/>
            </a:pPr>
            <a:r>
              <a:rPr lang="en-US" sz="2000" dirty="0">
                <a:ea typeface="ＭＳ Ｐゴシック" charset="-128"/>
              </a:rPr>
              <a:t>     on your laptop, in pillbox-</a:t>
            </a:r>
            <a:r>
              <a:rPr lang="en-US" sz="2000" dirty="0" err="1">
                <a:ea typeface="ＭＳ Ｐゴシック" charset="-128"/>
              </a:rPr>
              <a:t>rtop</a:t>
            </a:r>
            <a:r>
              <a:rPr lang="en-US" sz="2000" dirty="0">
                <a:ea typeface="ＭＳ Ｐゴシック" charset="-128"/>
              </a:rPr>
              <a:t> directory, type</a:t>
            </a:r>
          </a:p>
          <a:p>
            <a:pPr marL="0" indent="339725">
              <a:buNone/>
            </a:pPr>
            <a:r>
              <a:rPr lang="en-US" sz="1800" dirty="0">
                <a:solidFill>
                  <a:srgbClr val="0000FF"/>
                </a:solidFill>
              </a:rPr>
              <a:t>$ </a:t>
            </a:r>
            <a:r>
              <a:rPr lang="en-US" sz="1800" dirty="0" err="1">
                <a:solidFill>
                  <a:srgbClr val="0000FF"/>
                </a:solidFill>
              </a:rPr>
              <a:t>scp</a:t>
            </a:r>
            <a:r>
              <a:rPr lang="en-US" sz="1800" dirty="0">
                <a:solidFill>
                  <a:srgbClr val="0000FF"/>
                </a:solidFill>
              </a:rPr>
              <a:t> &lt;username&gt;@perlmutter-p1.nersc.gov:&lt;</a:t>
            </a:r>
            <a:r>
              <a:rPr lang="en-US" sz="1800" dirty="0" err="1">
                <a:solidFill>
                  <a:srgbClr val="0000FF"/>
                </a:solidFill>
              </a:rPr>
              <a:t>dir</a:t>
            </a:r>
            <a:r>
              <a:rPr lang="en-US" sz="1800" dirty="0">
                <a:solidFill>
                  <a:srgbClr val="0000FF"/>
                </a:solidFill>
              </a:rPr>
              <a:t>&gt;/pillbox-rtop4.ncdf  ./.</a:t>
            </a:r>
          </a:p>
          <a:p>
            <a:pPr marL="0" indent="339725">
              <a:buNone/>
            </a:pPr>
            <a:r>
              <a:rPr lang="en-US" sz="1800" dirty="0">
                <a:solidFill>
                  <a:srgbClr val="0000FF"/>
                </a:solidFill>
              </a:rPr>
              <a:t>$ </a:t>
            </a:r>
            <a:r>
              <a:rPr lang="en-US" sz="1800" dirty="0" err="1">
                <a:solidFill>
                  <a:srgbClr val="0000FF"/>
                </a:solidFill>
              </a:rPr>
              <a:t>scp</a:t>
            </a:r>
            <a:r>
              <a:rPr lang="en-US" sz="1800" dirty="0">
                <a:solidFill>
                  <a:srgbClr val="0000FF"/>
                </a:solidFill>
              </a:rPr>
              <a:t> &lt;username&gt;@ perlmutter-p1.nersc.gov:&lt;</a:t>
            </a:r>
            <a:r>
              <a:rPr lang="en-US" sz="1800" dirty="0" err="1">
                <a:solidFill>
                  <a:srgbClr val="0000FF"/>
                </a:solidFill>
              </a:rPr>
              <a:t>dir</a:t>
            </a:r>
            <a:r>
              <a:rPr lang="en-US" sz="1800" dirty="0">
                <a:solidFill>
                  <a:srgbClr val="0000FF"/>
                </a:solidFill>
              </a:rPr>
              <a:t>&gt;/omega3p_results/\*.mod  ./.</a:t>
            </a:r>
          </a:p>
          <a:p>
            <a:pPr marL="0" indent="0">
              <a:buNone/>
            </a:pPr>
            <a:endParaRPr lang="en-US" sz="1800" dirty="0">
              <a:ea typeface="ＭＳ Ｐゴシック" charset="-128"/>
            </a:endParaRPr>
          </a:p>
          <a:p>
            <a:endParaRPr lang="en-US" sz="2000" dirty="0">
              <a:ea typeface="ＭＳ Ｐゴシック" charset="-128"/>
            </a:endParaRPr>
          </a:p>
          <a:p>
            <a:r>
              <a:rPr lang="en-US" sz="2000" dirty="0">
                <a:ea typeface="ＭＳ Ｐゴシック" charset="-128"/>
              </a:rPr>
              <a:t>Visualize fields using </a:t>
            </a:r>
            <a:r>
              <a:rPr lang="en-US" sz="2000" dirty="0" err="1">
                <a:ea typeface="ＭＳ Ｐゴシック" charset="-128"/>
              </a:rPr>
              <a:t>Paraview</a:t>
            </a:r>
            <a:endParaRPr lang="en-US" sz="2000" dirty="0">
              <a:ea typeface="ＭＳ Ｐゴシック" charset="-128"/>
            </a:endParaRPr>
          </a:p>
          <a:p>
            <a:endParaRPr lang="en-US" sz="2000" dirty="0">
              <a:ea typeface="ＭＳ Ｐゴシック" charset="-128"/>
            </a:endParaRPr>
          </a:p>
        </p:txBody>
      </p:sp>
      <p:sp>
        <p:nvSpPr>
          <p:cNvPr id="3" name="Slide Number Placeholder 2">
            <a:extLst>
              <a:ext uri="{FF2B5EF4-FFF2-40B4-BE49-F238E27FC236}">
                <a16:creationId xmlns:a16="http://schemas.microsoft.com/office/drawing/2014/main" id="{DC617462-F2D8-4C47-BD95-3F9E4B09D853}"/>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25</a:t>
            </a:fld>
            <a:endParaRPr lang="en-US" dirty="0"/>
          </a:p>
        </p:txBody>
      </p:sp>
    </p:spTree>
    <p:extLst>
      <p:ext uri="{BB962C8B-B14F-4D97-AF65-F5344CB8AC3E}">
        <p14:creationId xmlns:p14="http://schemas.microsoft.com/office/powerpoint/2010/main" val="3092421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C4FFD85D-01FE-6880-0697-E0382045F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09" y="1067469"/>
            <a:ext cx="5453358" cy="3504681"/>
          </a:xfrm>
          <a:prstGeom prst="rect">
            <a:avLst/>
          </a:prstGeom>
        </p:spPr>
      </p:pic>
      <p:pic>
        <p:nvPicPr>
          <p:cNvPr id="5" name="Picture 4"/>
          <p:cNvPicPr>
            <a:picLocks noChangeAspect="1"/>
          </p:cNvPicPr>
          <p:nvPr/>
        </p:nvPicPr>
        <p:blipFill>
          <a:blip r:embed="rId3"/>
          <a:stretch>
            <a:fillRect/>
          </a:stretch>
        </p:blipFill>
        <p:spPr>
          <a:xfrm>
            <a:off x="6687199" y="3210590"/>
            <a:ext cx="3980801" cy="1590715"/>
          </a:xfrm>
          <a:prstGeom prst="rect">
            <a:avLst/>
          </a:prstGeom>
        </p:spPr>
      </p:pic>
      <p:pic>
        <p:nvPicPr>
          <p:cNvPr id="3" name="Picture 2"/>
          <p:cNvPicPr>
            <a:picLocks noChangeAspect="1"/>
          </p:cNvPicPr>
          <p:nvPr/>
        </p:nvPicPr>
        <p:blipFill>
          <a:blip r:embed="rId4"/>
          <a:stretch>
            <a:fillRect/>
          </a:stretch>
        </p:blipFill>
        <p:spPr>
          <a:xfrm>
            <a:off x="6652154" y="982773"/>
            <a:ext cx="4015846" cy="1754511"/>
          </a:xfrm>
          <a:prstGeom prst="rect">
            <a:avLst/>
          </a:prstGeom>
        </p:spPr>
      </p:pic>
      <p:sp>
        <p:nvSpPr>
          <p:cNvPr id="2" name="Title 1"/>
          <p:cNvSpPr>
            <a:spLocks noGrp="1"/>
          </p:cNvSpPr>
          <p:nvPr>
            <p:ph type="title"/>
          </p:nvPr>
        </p:nvSpPr>
        <p:spPr>
          <a:xfrm>
            <a:off x="696191" y="4824133"/>
            <a:ext cx="2265218" cy="1159626"/>
          </a:xfrm>
        </p:spPr>
        <p:txBody>
          <a:bodyPr>
            <a:noAutofit/>
          </a:bodyPr>
          <a:lstStyle/>
          <a:p>
            <a:pPr algn="l"/>
            <a:r>
              <a:rPr lang="en-US" sz="1800" dirty="0">
                <a:solidFill>
                  <a:srgbClr val="0000FF"/>
                </a:solidFill>
                <a:latin typeface="Arial" pitchFamily="34" charset="0"/>
                <a:cs typeface="Arial" pitchFamily="34" charset="0"/>
              </a:rPr>
              <a:t>Load Mesh and Field Files Using SLAC Toolbar</a:t>
            </a:r>
          </a:p>
        </p:txBody>
      </p:sp>
      <p:sp>
        <p:nvSpPr>
          <p:cNvPr id="13" name="Title 1"/>
          <p:cNvSpPr txBox="1">
            <a:spLocks/>
          </p:cNvSpPr>
          <p:nvPr/>
        </p:nvSpPr>
        <p:spPr>
          <a:xfrm>
            <a:off x="1319980" y="36449"/>
            <a:ext cx="8686800" cy="715962"/>
          </a:xfrm>
          <a:prstGeom prst="rect">
            <a:avLst/>
          </a:prstGeom>
        </p:spPr>
        <p:txBody>
          <a:bodyPr vert="horz" lIns="91440" tIns="45720" rIns="91440" bIns="45720" rtlCol="0" anchor="ctr">
            <a:noAutofit/>
          </a:bodyPr>
          <a:lstStyle/>
          <a:p>
            <a:pPr algn="ctr" fontAlgn="auto">
              <a:spcAft>
                <a:spcPts val="0"/>
              </a:spcAft>
              <a:defRPr/>
            </a:pPr>
            <a:r>
              <a:rPr lang="en-US" sz="3600" dirty="0" err="1">
                <a:latin typeface="+mj-lt"/>
                <a:ea typeface="+mj-ea"/>
                <a:cs typeface="+mj-cs"/>
              </a:rPr>
              <a:t>Paraview</a:t>
            </a:r>
            <a:r>
              <a:rPr lang="en-US" sz="3600" dirty="0">
                <a:latin typeface="+mj-lt"/>
                <a:ea typeface="+mj-ea"/>
                <a:cs typeface="+mj-cs"/>
              </a:rPr>
              <a:t>: Field and Arrow plot</a:t>
            </a:r>
          </a:p>
        </p:txBody>
      </p:sp>
      <p:pic>
        <p:nvPicPr>
          <p:cNvPr id="7" name="Picture 6"/>
          <p:cNvPicPr>
            <a:picLocks noChangeAspect="1"/>
          </p:cNvPicPr>
          <p:nvPr/>
        </p:nvPicPr>
        <p:blipFill>
          <a:blip r:embed="rId5"/>
          <a:stretch>
            <a:fillRect/>
          </a:stretch>
        </p:blipFill>
        <p:spPr>
          <a:xfrm>
            <a:off x="4165102" y="4907184"/>
            <a:ext cx="3495660" cy="1774312"/>
          </a:xfrm>
          <a:prstGeom prst="rect">
            <a:avLst/>
          </a:prstGeom>
        </p:spPr>
      </p:pic>
      <p:grpSp>
        <p:nvGrpSpPr>
          <p:cNvPr id="20" name="Group 19">
            <a:extLst>
              <a:ext uri="{FF2B5EF4-FFF2-40B4-BE49-F238E27FC236}">
                <a16:creationId xmlns:a16="http://schemas.microsoft.com/office/drawing/2014/main" id="{0C816656-BB22-7E45-91BD-EBF714D2C49D}"/>
              </a:ext>
            </a:extLst>
          </p:cNvPr>
          <p:cNvGrpSpPr/>
          <p:nvPr/>
        </p:nvGrpSpPr>
        <p:grpSpPr>
          <a:xfrm>
            <a:off x="2015051" y="1457749"/>
            <a:ext cx="2620642" cy="3277097"/>
            <a:chOff x="1380416" y="1496281"/>
            <a:chExt cx="2572672" cy="3327862"/>
          </a:xfrm>
        </p:grpSpPr>
        <p:cxnSp>
          <p:nvCxnSpPr>
            <p:cNvPr id="11" name="Straight Arrow Connector 10"/>
            <p:cNvCxnSpPr>
              <a:cxnSpLocks/>
            </p:cNvCxnSpPr>
            <p:nvPr/>
          </p:nvCxnSpPr>
          <p:spPr>
            <a:xfrm flipH="1" flipV="1">
              <a:off x="1721561" y="1801081"/>
              <a:ext cx="370408" cy="4710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380416" y="1496281"/>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3516978" y="3983173"/>
              <a:ext cx="436110" cy="840970"/>
            </a:xfrm>
            <a:prstGeom prst="downArrow">
              <a:avLst>
                <a:gd name="adj1" fmla="val 50000"/>
                <a:gd name="adj2" fmla="val 5000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a:cxnSpLocks/>
          </p:cNvCxnSpPr>
          <p:nvPr/>
        </p:nvCxnSpPr>
        <p:spPr>
          <a:xfrm flipH="1">
            <a:off x="4635693" y="1673569"/>
            <a:ext cx="2941190" cy="9835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flipV="1">
            <a:off x="4635693" y="2819809"/>
            <a:ext cx="3025070" cy="10563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4A96901-5E83-454F-A22A-F34FE4937828}"/>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26</a:t>
            </a:fld>
            <a:endParaRPr lang="en-US" dirty="0"/>
          </a:p>
        </p:txBody>
      </p:sp>
    </p:spTree>
    <p:extLst>
      <p:ext uri="{BB962C8B-B14F-4D97-AF65-F5344CB8AC3E}">
        <p14:creationId xmlns:p14="http://schemas.microsoft.com/office/powerpoint/2010/main" val="421415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715962"/>
          </a:xfrm>
        </p:spPr>
        <p:txBody>
          <a:bodyPr>
            <a:normAutofit/>
          </a:bodyPr>
          <a:lstStyle/>
          <a:p>
            <a:r>
              <a:rPr lang="en-US" dirty="0"/>
              <a:t>Field Plot – Electric field Contour</a:t>
            </a:r>
          </a:p>
        </p:txBody>
      </p:sp>
      <p:grpSp>
        <p:nvGrpSpPr>
          <p:cNvPr id="3" name="Group 29"/>
          <p:cNvGrpSpPr>
            <a:grpSpLocks/>
          </p:cNvGrpSpPr>
          <p:nvPr/>
        </p:nvGrpSpPr>
        <p:grpSpPr bwMode="auto">
          <a:xfrm>
            <a:off x="6781801" y="1600201"/>
            <a:ext cx="2821093" cy="1357472"/>
            <a:chOff x="3524250" y="4672020"/>
            <a:chExt cx="4215719" cy="1845085"/>
          </a:xfrm>
        </p:grpSpPr>
        <p:grpSp>
          <p:nvGrpSpPr>
            <p:cNvPr id="4" name="Group 18"/>
            <p:cNvGrpSpPr>
              <a:grpSpLocks/>
            </p:cNvGrpSpPr>
            <p:nvPr/>
          </p:nvGrpSpPr>
          <p:grpSpPr bwMode="auto">
            <a:xfrm>
              <a:off x="3962400" y="4672020"/>
              <a:ext cx="1162050" cy="1341439"/>
              <a:chOff x="2496" y="2943"/>
              <a:chExt cx="732" cy="845"/>
            </a:xfrm>
          </p:grpSpPr>
          <p:pic>
            <p:nvPicPr>
              <p:cNvPr id="9" name="Picture 13"/>
              <p:cNvPicPr>
                <a:picLocks noChangeAspect="1" noChangeArrowheads="1"/>
              </p:cNvPicPr>
              <p:nvPr/>
            </p:nvPicPr>
            <p:blipFill>
              <a:blip r:embed="rId2" cstate="print"/>
              <a:srcRect/>
              <a:stretch>
                <a:fillRect/>
              </a:stretch>
            </p:blipFill>
            <p:spPr bwMode="auto">
              <a:xfrm>
                <a:off x="2496" y="3134"/>
                <a:ext cx="732" cy="654"/>
              </a:xfrm>
              <a:prstGeom prst="rect">
                <a:avLst/>
              </a:prstGeom>
              <a:noFill/>
              <a:ln w="9525">
                <a:noFill/>
                <a:miter lim="800000"/>
                <a:headEnd/>
                <a:tailEnd/>
              </a:ln>
            </p:spPr>
          </p:pic>
          <p:sp>
            <p:nvSpPr>
              <p:cNvPr id="10" name="AutoShape 14"/>
              <p:cNvSpPr>
                <a:spLocks noChangeArrowheads="1"/>
              </p:cNvSpPr>
              <p:nvPr/>
            </p:nvSpPr>
            <p:spPr bwMode="auto">
              <a:xfrm rot="-10784731">
                <a:off x="2520" y="2943"/>
                <a:ext cx="192" cy="336"/>
              </a:xfrm>
              <a:prstGeom prst="upArrow">
                <a:avLst>
                  <a:gd name="adj1" fmla="val 25148"/>
                  <a:gd name="adj2" fmla="val 98178"/>
                </a:avLst>
              </a:prstGeom>
              <a:solidFill>
                <a:schemeClr val="bg1"/>
              </a:solidFill>
              <a:ln w="9525">
                <a:solidFill>
                  <a:srgbClr val="FF0000"/>
                </a:solidFill>
                <a:miter lim="800000"/>
                <a:headEnd/>
                <a:tailEnd/>
              </a:ln>
            </p:spPr>
            <p:txBody>
              <a:bodyPr rot="10800000" wrap="none" anchor="ctr"/>
              <a:lstStyle/>
              <a:p>
                <a:pPr algn="ctr" eaLnBrk="0" hangingPunct="0"/>
                <a:endParaRPr lang="en-US" sz="2400"/>
              </a:p>
            </p:txBody>
          </p:sp>
        </p:grpSp>
        <p:sp>
          <p:nvSpPr>
            <p:cNvPr id="8" name="Text Box 27"/>
            <p:cNvSpPr txBox="1">
              <a:spLocks noChangeArrowheads="1"/>
            </p:cNvSpPr>
            <p:nvPr/>
          </p:nvSpPr>
          <p:spPr bwMode="auto">
            <a:xfrm>
              <a:off x="3524250" y="5889607"/>
              <a:ext cx="4215719" cy="627498"/>
            </a:xfrm>
            <a:prstGeom prst="rect">
              <a:avLst/>
            </a:prstGeom>
            <a:noFill/>
            <a:ln w="9525">
              <a:noFill/>
              <a:miter lim="800000"/>
              <a:headEnd/>
              <a:tailEnd/>
            </a:ln>
          </p:spPr>
          <p:txBody>
            <a:bodyPr wrap="none">
              <a:spAutoFit/>
            </a:bodyPr>
            <a:lstStyle/>
            <a:p>
              <a:r>
                <a:rPr lang="en-US" sz="2400" dirty="0">
                  <a:latin typeface="Calibri" pitchFamily="34" charset="0"/>
                </a:rPr>
                <a:t>Left-button to</a:t>
              </a:r>
              <a:r>
                <a:rPr lang="en-US" sz="2400" dirty="0">
                  <a:solidFill>
                    <a:srgbClr val="FF0000"/>
                  </a:solidFill>
                  <a:latin typeface="Calibri" pitchFamily="34" charset="0"/>
                </a:rPr>
                <a:t> </a:t>
              </a:r>
              <a:r>
                <a:rPr lang="en-US" sz="2400" dirty="0">
                  <a:solidFill>
                    <a:srgbClr val="C00000"/>
                  </a:solidFill>
                  <a:latin typeface="Calibri" pitchFamily="34" charset="0"/>
                </a:rPr>
                <a:t>Rotate</a:t>
              </a:r>
            </a:p>
          </p:txBody>
        </p:sp>
      </p:grpSp>
      <p:grpSp>
        <p:nvGrpSpPr>
          <p:cNvPr id="5" name="Group 28"/>
          <p:cNvGrpSpPr>
            <a:grpSpLocks/>
          </p:cNvGrpSpPr>
          <p:nvPr/>
        </p:nvGrpSpPr>
        <p:grpSpPr bwMode="auto">
          <a:xfrm>
            <a:off x="6705600" y="3113090"/>
            <a:ext cx="2102114" cy="1601417"/>
            <a:chOff x="388938" y="4567238"/>
            <a:chExt cx="2959211" cy="1794567"/>
          </a:xfrm>
        </p:grpSpPr>
        <p:grpSp>
          <p:nvGrpSpPr>
            <p:cNvPr id="6" name="Group 19"/>
            <p:cNvGrpSpPr>
              <a:grpSpLocks/>
            </p:cNvGrpSpPr>
            <p:nvPr/>
          </p:nvGrpSpPr>
          <p:grpSpPr bwMode="auto">
            <a:xfrm>
              <a:off x="890590" y="4567238"/>
              <a:ext cx="1162050" cy="1355725"/>
              <a:chOff x="561" y="2877"/>
              <a:chExt cx="732" cy="854"/>
            </a:xfrm>
          </p:grpSpPr>
          <p:pic>
            <p:nvPicPr>
              <p:cNvPr id="14" name="Picture 9"/>
              <p:cNvPicPr>
                <a:picLocks noChangeAspect="1" noChangeArrowheads="1"/>
              </p:cNvPicPr>
              <p:nvPr/>
            </p:nvPicPr>
            <p:blipFill>
              <a:blip r:embed="rId3" cstate="print"/>
              <a:srcRect/>
              <a:stretch>
                <a:fillRect/>
              </a:stretch>
            </p:blipFill>
            <p:spPr bwMode="auto">
              <a:xfrm>
                <a:off x="561" y="3077"/>
                <a:ext cx="732" cy="654"/>
              </a:xfrm>
              <a:prstGeom prst="rect">
                <a:avLst/>
              </a:prstGeom>
              <a:noFill/>
              <a:ln w="9525">
                <a:noFill/>
                <a:miter lim="800000"/>
                <a:headEnd/>
                <a:tailEnd/>
              </a:ln>
            </p:spPr>
          </p:pic>
          <p:sp>
            <p:nvSpPr>
              <p:cNvPr id="15" name="AutoShape 10"/>
              <p:cNvSpPr>
                <a:spLocks noChangeArrowheads="1"/>
              </p:cNvSpPr>
              <p:nvPr/>
            </p:nvSpPr>
            <p:spPr bwMode="auto">
              <a:xfrm rot="-10784731">
                <a:off x="696" y="2877"/>
                <a:ext cx="192" cy="336"/>
              </a:xfrm>
              <a:prstGeom prst="upArrow">
                <a:avLst>
                  <a:gd name="adj1" fmla="val 25148"/>
                  <a:gd name="adj2" fmla="val 98178"/>
                </a:avLst>
              </a:prstGeom>
              <a:solidFill>
                <a:schemeClr val="bg1"/>
              </a:solidFill>
              <a:ln w="9525">
                <a:solidFill>
                  <a:srgbClr val="FF0000"/>
                </a:solidFill>
                <a:miter lim="800000"/>
                <a:headEnd/>
                <a:tailEnd/>
              </a:ln>
            </p:spPr>
            <p:txBody>
              <a:bodyPr rot="10800000" wrap="none" anchor="ctr"/>
              <a:lstStyle/>
              <a:p>
                <a:pPr algn="ctr" eaLnBrk="0" hangingPunct="0"/>
                <a:endParaRPr lang="en-US" sz="2400"/>
              </a:p>
            </p:txBody>
          </p:sp>
        </p:grpSp>
        <p:sp>
          <p:nvSpPr>
            <p:cNvPr id="13" name="Text Box 24"/>
            <p:cNvSpPr txBox="1">
              <a:spLocks noChangeArrowheads="1"/>
            </p:cNvSpPr>
            <p:nvPr/>
          </p:nvSpPr>
          <p:spPr bwMode="auto">
            <a:xfrm>
              <a:off x="388938" y="5913437"/>
              <a:ext cx="2959211" cy="448368"/>
            </a:xfrm>
            <a:prstGeom prst="rect">
              <a:avLst/>
            </a:prstGeom>
            <a:noFill/>
            <a:ln w="9525">
              <a:noFill/>
              <a:miter lim="800000"/>
              <a:headEnd/>
              <a:tailEnd/>
            </a:ln>
          </p:spPr>
          <p:txBody>
            <a:bodyPr wrap="none">
              <a:spAutoFit/>
            </a:bodyPr>
            <a:lstStyle/>
            <a:p>
              <a:r>
                <a:rPr lang="en-US" sz="2000" dirty="0">
                  <a:latin typeface="Calibri" pitchFamily="34" charset="0"/>
                </a:rPr>
                <a:t>Mid-button </a:t>
              </a:r>
              <a:r>
                <a:rPr lang="en-US" sz="2000" dirty="0">
                  <a:solidFill>
                    <a:srgbClr val="C00000"/>
                  </a:solidFill>
                  <a:latin typeface="Calibri" pitchFamily="34" charset="0"/>
                </a:rPr>
                <a:t>to Pan</a:t>
              </a:r>
            </a:p>
          </p:txBody>
        </p:sp>
      </p:grpSp>
      <p:grpSp>
        <p:nvGrpSpPr>
          <p:cNvPr id="7" name="Group 30"/>
          <p:cNvGrpSpPr>
            <a:grpSpLocks/>
          </p:cNvGrpSpPr>
          <p:nvPr/>
        </p:nvGrpSpPr>
        <p:grpSpPr bwMode="auto">
          <a:xfrm>
            <a:off x="6675437" y="4824413"/>
            <a:ext cx="2431820" cy="1411002"/>
            <a:chOff x="6384925" y="4575173"/>
            <a:chExt cx="3487338" cy="1834507"/>
          </a:xfrm>
        </p:grpSpPr>
        <p:grpSp>
          <p:nvGrpSpPr>
            <p:cNvPr id="11" name="Group 17"/>
            <p:cNvGrpSpPr>
              <a:grpSpLocks/>
            </p:cNvGrpSpPr>
            <p:nvPr/>
          </p:nvGrpSpPr>
          <p:grpSpPr bwMode="auto">
            <a:xfrm>
              <a:off x="6994526" y="4575173"/>
              <a:ext cx="1162050" cy="1404938"/>
              <a:chOff x="4382" y="2954"/>
              <a:chExt cx="732" cy="885"/>
            </a:xfrm>
          </p:grpSpPr>
          <p:pic>
            <p:nvPicPr>
              <p:cNvPr id="19" name="Picture 15"/>
              <p:cNvPicPr>
                <a:picLocks noChangeAspect="1" noChangeArrowheads="1"/>
              </p:cNvPicPr>
              <p:nvPr/>
            </p:nvPicPr>
            <p:blipFill>
              <a:blip r:embed="rId4" cstate="print"/>
              <a:srcRect/>
              <a:stretch>
                <a:fillRect/>
              </a:stretch>
            </p:blipFill>
            <p:spPr bwMode="auto">
              <a:xfrm>
                <a:off x="4382" y="3185"/>
                <a:ext cx="732" cy="654"/>
              </a:xfrm>
              <a:prstGeom prst="rect">
                <a:avLst/>
              </a:prstGeom>
              <a:noFill/>
              <a:ln w="9525">
                <a:noFill/>
                <a:miter lim="800000"/>
                <a:headEnd/>
                <a:tailEnd/>
              </a:ln>
            </p:spPr>
          </p:pic>
          <p:sp>
            <p:nvSpPr>
              <p:cNvPr id="20" name="AutoShape 16"/>
              <p:cNvSpPr>
                <a:spLocks noChangeArrowheads="1"/>
              </p:cNvSpPr>
              <p:nvPr/>
            </p:nvSpPr>
            <p:spPr bwMode="auto">
              <a:xfrm rot="-10784731">
                <a:off x="4631" y="2954"/>
                <a:ext cx="192" cy="336"/>
              </a:xfrm>
              <a:prstGeom prst="upArrow">
                <a:avLst>
                  <a:gd name="adj1" fmla="val 25148"/>
                  <a:gd name="adj2" fmla="val 98178"/>
                </a:avLst>
              </a:prstGeom>
              <a:solidFill>
                <a:schemeClr val="bg1"/>
              </a:solidFill>
              <a:ln w="9525">
                <a:solidFill>
                  <a:srgbClr val="FF0000"/>
                </a:solidFill>
                <a:miter lim="800000"/>
                <a:headEnd/>
                <a:tailEnd/>
              </a:ln>
            </p:spPr>
            <p:txBody>
              <a:bodyPr rot="10800000" wrap="none" anchor="ctr"/>
              <a:lstStyle/>
              <a:p>
                <a:pPr algn="ctr" eaLnBrk="0" hangingPunct="0"/>
                <a:endParaRPr lang="en-US" sz="2400"/>
              </a:p>
            </p:txBody>
          </p:sp>
        </p:grpSp>
        <p:sp>
          <p:nvSpPr>
            <p:cNvPr id="18" name="Text Box 26"/>
            <p:cNvSpPr txBox="1">
              <a:spLocks noChangeArrowheads="1"/>
            </p:cNvSpPr>
            <p:nvPr/>
          </p:nvSpPr>
          <p:spPr bwMode="auto">
            <a:xfrm>
              <a:off x="6384925" y="5889479"/>
              <a:ext cx="3487338" cy="520201"/>
            </a:xfrm>
            <a:prstGeom prst="rect">
              <a:avLst/>
            </a:prstGeom>
            <a:noFill/>
            <a:ln w="9525">
              <a:noFill/>
              <a:miter lim="800000"/>
              <a:headEnd/>
              <a:tailEnd/>
            </a:ln>
          </p:spPr>
          <p:txBody>
            <a:bodyPr wrap="none">
              <a:spAutoFit/>
            </a:bodyPr>
            <a:lstStyle/>
            <a:p>
              <a:r>
                <a:rPr lang="en-US" sz="2000" dirty="0">
                  <a:latin typeface="Calibri" pitchFamily="34" charset="0"/>
                </a:rPr>
                <a:t>Right-button to</a:t>
              </a:r>
              <a:r>
                <a:rPr lang="en-US" sz="2000" dirty="0">
                  <a:solidFill>
                    <a:srgbClr val="FF0000"/>
                  </a:solidFill>
                  <a:latin typeface="Calibri" pitchFamily="34" charset="0"/>
                </a:rPr>
                <a:t> </a:t>
              </a:r>
              <a:r>
                <a:rPr lang="en-US" sz="2000" dirty="0">
                  <a:solidFill>
                    <a:srgbClr val="C00000"/>
                  </a:solidFill>
                  <a:latin typeface="Calibri" pitchFamily="34" charset="0"/>
                </a:rPr>
                <a:t>Zoom</a:t>
              </a:r>
            </a:p>
          </p:txBody>
        </p:sp>
      </p:grpSp>
      <p:pic>
        <p:nvPicPr>
          <p:cNvPr id="21" name="Picture 20">
            <a:extLst>
              <a:ext uri="{FF2B5EF4-FFF2-40B4-BE49-F238E27FC236}">
                <a16:creationId xmlns:a16="http://schemas.microsoft.com/office/drawing/2014/main" id="{4D911272-E7AE-7449-8101-69308AABBF49}"/>
              </a:ext>
            </a:extLst>
          </p:cNvPr>
          <p:cNvPicPr>
            <a:picLocks noChangeAspect="1"/>
          </p:cNvPicPr>
          <p:nvPr/>
        </p:nvPicPr>
        <p:blipFill>
          <a:blip r:embed="rId5"/>
          <a:stretch>
            <a:fillRect/>
          </a:stretch>
        </p:blipFill>
        <p:spPr>
          <a:xfrm>
            <a:off x="927919" y="1022650"/>
            <a:ext cx="4297680" cy="2820239"/>
          </a:xfrm>
          <a:prstGeom prst="rect">
            <a:avLst/>
          </a:prstGeom>
        </p:spPr>
      </p:pic>
      <p:pic>
        <p:nvPicPr>
          <p:cNvPr id="22" name="Picture 21">
            <a:extLst>
              <a:ext uri="{FF2B5EF4-FFF2-40B4-BE49-F238E27FC236}">
                <a16:creationId xmlns:a16="http://schemas.microsoft.com/office/drawing/2014/main" id="{B5EC3B26-0479-5D45-B35A-F76B1231B26A}"/>
              </a:ext>
            </a:extLst>
          </p:cNvPr>
          <p:cNvPicPr>
            <a:picLocks noChangeAspect="1"/>
          </p:cNvPicPr>
          <p:nvPr/>
        </p:nvPicPr>
        <p:blipFill>
          <a:blip r:embed="rId6"/>
          <a:stretch>
            <a:fillRect/>
          </a:stretch>
        </p:blipFill>
        <p:spPr>
          <a:xfrm>
            <a:off x="943159" y="3880615"/>
            <a:ext cx="4282440" cy="2810237"/>
          </a:xfrm>
          <a:prstGeom prst="rect">
            <a:avLst/>
          </a:prstGeom>
        </p:spPr>
      </p:pic>
      <p:sp>
        <p:nvSpPr>
          <p:cNvPr id="16" name="Slide Number Placeholder 15">
            <a:extLst>
              <a:ext uri="{FF2B5EF4-FFF2-40B4-BE49-F238E27FC236}">
                <a16:creationId xmlns:a16="http://schemas.microsoft.com/office/drawing/2014/main" id="{E7779FF3-D860-BE42-A074-D069FFE92D94}"/>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27</a:t>
            </a:fld>
            <a:endParaRPr lang="en-US" dirty="0"/>
          </a:p>
        </p:txBody>
      </p:sp>
    </p:spTree>
    <p:extLst>
      <p:ext uri="{BB962C8B-B14F-4D97-AF65-F5344CB8AC3E}">
        <p14:creationId xmlns:p14="http://schemas.microsoft.com/office/powerpoint/2010/main" val="423978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267D15CB-16D5-3111-59DF-F77D621D7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99" y="909908"/>
            <a:ext cx="4803315" cy="3259060"/>
          </a:xfrm>
          <a:prstGeom prst="rect">
            <a:avLst/>
          </a:prstGeom>
        </p:spPr>
      </p:pic>
      <p:sp>
        <p:nvSpPr>
          <p:cNvPr id="2" name="Title 1"/>
          <p:cNvSpPr>
            <a:spLocks noGrp="1"/>
          </p:cNvSpPr>
          <p:nvPr>
            <p:ph type="title"/>
          </p:nvPr>
        </p:nvSpPr>
        <p:spPr>
          <a:xfrm>
            <a:off x="1989236" y="197210"/>
            <a:ext cx="8229600" cy="487362"/>
          </a:xfrm>
        </p:spPr>
        <p:txBody>
          <a:bodyPr>
            <a:normAutofit fontScale="90000"/>
          </a:bodyPr>
          <a:lstStyle/>
          <a:p>
            <a:r>
              <a:rPr lang="en-US" dirty="0"/>
              <a:t>Arrow Plot</a:t>
            </a:r>
          </a:p>
        </p:txBody>
      </p:sp>
      <p:sp>
        <p:nvSpPr>
          <p:cNvPr id="3" name="Content Placeholder 2"/>
          <p:cNvSpPr>
            <a:spLocks noGrp="1"/>
          </p:cNvSpPr>
          <p:nvPr>
            <p:ph idx="1"/>
          </p:nvPr>
        </p:nvSpPr>
        <p:spPr>
          <a:xfrm>
            <a:off x="5439564" y="5126565"/>
            <a:ext cx="4343400" cy="1402080"/>
          </a:xfrm>
        </p:spPr>
        <p:txBody>
          <a:bodyPr>
            <a:noAutofit/>
          </a:bodyPr>
          <a:lstStyle/>
          <a:p>
            <a:pPr marL="457200" indent="-398463">
              <a:buNone/>
            </a:pPr>
            <a:r>
              <a:rPr lang="en-US" sz="2000" dirty="0">
                <a:solidFill>
                  <a:srgbClr val="0000FF"/>
                </a:solidFill>
              </a:rPr>
              <a:t>To see through the symmetry plane</a:t>
            </a:r>
          </a:p>
          <a:p>
            <a:pPr marL="282575" lvl="1" indent="-223838"/>
            <a:r>
              <a:rPr lang="en-US" sz="1600" dirty="0">
                <a:solidFill>
                  <a:srgbClr val="0000FF"/>
                </a:solidFill>
              </a:rPr>
              <a:t>High light “External Surface”</a:t>
            </a:r>
          </a:p>
          <a:p>
            <a:pPr marL="282575" lvl="1" indent="-223838"/>
            <a:r>
              <a:rPr lang="en-US" sz="1600" dirty="0">
                <a:solidFill>
                  <a:srgbClr val="0000FF"/>
                </a:solidFill>
              </a:rPr>
              <a:t>Filter -&gt; Alphabetical -&gt; Extract Block</a:t>
            </a:r>
          </a:p>
          <a:p>
            <a:pPr marL="282575" lvl="1" indent="-223838"/>
            <a:r>
              <a:rPr lang="en-US" sz="1600" dirty="0">
                <a:solidFill>
                  <a:srgbClr val="0000FF"/>
                </a:solidFill>
              </a:rPr>
              <a:t>select “[</a:t>
            </a:r>
            <a:r>
              <a:rPr lang="en-US" sz="1600" dirty="0" err="1">
                <a:solidFill>
                  <a:srgbClr val="0000FF"/>
                </a:solidFill>
              </a:rPr>
              <a:t>DataSet</a:t>
            </a:r>
            <a:r>
              <a:rPr lang="en-US" sz="1600" dirty="0">
                <a:solidFill>
                  <a:srgbClr val="0000FF"/>
                </a:solidFill>
              </a:rPr>
              <a:t> 6]” </a:t>
            </a:r>
          </a:p>
          <a:p>
            <a:endParaRPr lang="en-US" sz="2000" dirty="0">
              <a:solidFill>
                <a:srgbClr val="0000FF"/>
              </a:solidFill>
            </a:endParaRPr>
          </a:p>
          <a:p>
            <a:endParaRPr lang="en-US" sz="2000" dirty="0">
              <a:solidFill>
                <a:srgbClr val="0000FF"/>
              </a:solidFill>
            </a:endParaRPr>
          </a:p>
        </p:txBody>
      </p:sp>
      <p:sp>
        <p:nvSpPr>
          <p:cNvPr id="8" name="Oval 7"/>
          <p:cNvSpPr/>
          <p:nvPr/>
        </p:nvSpPr>
        <p:spPr>
          <a:xfrm>
            <a:off x="601207" y="2876577"/>
            <a:ext cx="451281" cy="24384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803EA00-0C0E-A444-B451-2B211C19045F}"/>
              </a:ext>
            </a:extLst>
          </p:cNvPr>
          <p:cNvSpPr/>
          <p:nvPr/>
        </p:nvSpPr>
        <p:spPr>
          <a:xfrm>
            <a:off x="751731" y="3105697"/>
            <a:ext cx="1040150" cy="5662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50E44F-9A0A-3A42-A3A7-80BAD1C84720}"/>
              </a:ext>
            </a:extLst>
          </p:cNvPr>
          <p:cNvPicPr>
            <a:picLocks noChangeAspect="1"/>
          </p:cNvPicPr>
          <p:nvPr/>
        </p:nvPicPr>
        <p:blipFill>
          <a:blip r:embed="rId4"/>
          <a:stretch>
            <a:fillRect/>
          </a:stretch>
        </p:blipFill>
        <p:spPr>
          <a:xfrm>
            <a:off x="6358307" y="933276"/>
            <a:ext cx="4264568" cy="3235691"/>
          </a:xfrm>
          <a:prstGeom prst="rect">
            <a:avLst/>
          </a:prstGeom>
        </p:spPr>
      </p:pic>
      <p:sp>
        <p:nvSpPr>
          <p:cNvPr id="10" name="Rectangle 9"/>
          <p:cNvSpPr/>
          <p:nvPr/>
        </p:nvSpPr>
        <p:spPr>
          <a:xfrm>
            <a:off x="2255603" y="2504060"/>
            <a:ext cx="2970110" cy="1341906"/>
          </a:xfrm>
          <a:prstGeom prst="rect">
            <a:avLst/>
          </a:prstGeom>
          <a:solidFill>
            <a:schemeClr val="accent5"/>
          </a:solidFill>
          <a:ln>
            <a:solidFill>
              <a:srgbClr val="006666"/>
            </a:solidFill>
          </a:ln>
        </p:spPr>
        <p:txBody>
          <a:bodyPr wrap="square">
            <a:spAutoFit/>
          </a:bodyPr>
          <a:lstStyle/>
          <a:p>
            <a:pPr marL="174625" indent="-174625">
              <a:spcBef>
                <a:spcPct val="20000"/>
              </a:spcBef>
              <a:buFont typeface="Arial" pitchFamily="34" charset="0"/>
              <a:buChar char="•"/>
            </a:pPr>
            <a:r>
              <a:rPr lang="en-US" sz="1400" dirty="0">
                <a:solidFill>
                  <a:srgbClr val="0000FF"/>
                </a:solidFill>
              </a:rPr>
              <a:t>Filters -&gt; Alphabetical -&gt; Glyph</a:t>
            </a:r>
          </a:p>
          <a:p>
            <a:pPr marL="174625" indent="-174625">
              <a:spcBef>
                <a:spcPct val="20000"/>
              </a:spcBef>
              <a:buFont typeface="Arial" pitchFamily="34" charset="0"/>
              <a:buChar char="•"/>
            </a:pPr>
            <a:r>
              <a:rPr lang="en-US" sz="1400" dirty="0">
                <a:solidFill>
                  <a:srgbClr val="0000FF"/>
                </a:solidFill>
              </a:rPr>
              <a:t>Select </a:t>
            </a:r>
          </a:p>
          <a:p>
            <a:pPr marL="631825" lvl="1" indent="-174625">
              <a:spcBef>
                <a:spcPct val="20000"/>
              </a:spcBef>
              <a:buFont typeface="Arial" pitchFamily="34" charset="0"/>
              <a:buChar char="•"/>
            </a:pPr>
            <a:r>
              <a:rPr lang="en-US" sz="1400" dirty="0">
                <a:solidFill>
                  <a:srgbClr val="0000FF"/>
                </a:solidFill>
              </a:rPr>
              <a:t>orientation array “</a:t>
            </a:r>
            <a:r>
              <a:rPr lang="en-US" sz="1400" dirty="0" err="1">
                <a:solidFill>
                  <a:srgbClr val="0000FF"/>
                </a:solidFill>
              </a:rPr>
              <a:t>efield</a:t>
            </a:r>
            <a:r>
              <a:rPr lang="en-US" sz="1400" dirty="0">
                <a:solidFill>
                  <a:srgbClr val="0000FF"/>
                </a:solidFill>
              </a:rPr>
              <a:t>” -&gt;</a:t>
            </a:r>
          </a:p>
          <a:p>
            <a:pPr marL="631825" lvl="1" indent="-174625">
              <a:spcBef>
                <a:spcPct val="20000"/>
              </a:spcBef>
              <a:buFont typeface="Arial" pitchFamily="34" charset="0"/>
              <a:buChar char="•"/>
            </a:pPr>
            <a:r>
              <a:rPr lang="en-US" sz="1400" dirty="0">
                <a:solidFill>
                  <a:srgbClr val="0000FF"/>
                </a:solidFill>
              </a:rPr>
              <a:t>scale array “</a:t>
            </a:r>
            <a:r>
              <a:rPr lang="en-US" sz="1400" dirty="0" err="1">
                <a:solidFill>
                  <a:srgbClr val="0000FF"/>
                </a:solidFill>
              </a:rPr>
              <a:t>efield</a:t>
            </a:r>
            <a:r>
              <a:rPr lang="en-US" sz="1400" dirty="0">
                <a:solidFill>
                  <a:srgbClr val="0000FF"/>
                </a:solidFill>
              </a:rPr>
              <a:t>” -&gt;</a:t>
            </a:r>
          </a:p>
          <a:p>
            <a:pPr marL="631825" lvl="1" indent="-174625">
              <a:spcBef>
                <a:spcPct val="20000"/>
              </a:spcBef>
              <a:buFont typeface="Arial" pitchFamily="34" charset="0"/>
              <a:buChar char="•"/>
            </a:pPr>
            <a:r>
              <a:rPr lang="en-US" sz="1400" dirty="0">
                <a:solidFill>
                  <a:srgbClr val="0000FF"/>
                </a:solidFill>
              </a:rPr>
              <a:t>Set scale factor</a:t>
            </a:r>
          </a:p>
        </p:txBody>
      </p:sp>
      <p:sp>
        <p:nvSpPr>
          <p:cNvPr id="6" name="Slide Number Placeholder 5">
            <a:extLst>
              <a:ext uri="{FF2B5EF4-FFF2-40B4-BE49-F238E27FC236}">
                <a16:creationId xmlns:a16="http://schemas.microsoft.com/office/drawing/2014/main" id="{F840B134-18B6-DA45-81AA-CDB29BF87379}"/>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28</a:t>
            </a:fld>
            <a:endParaRPr lang="en-US" dirty="0"/>
          </a:p>
        </p:txBody>
      </p:sp>
      <p:cxnSp>
        <p:nvCxnSpPr>
          <p:cNvPr id="17" name="Straight Arrow Connector 16">
            <a:extLst>
              <a:ext uri="{FF2B5EF4-FFF2-40B4-BE49-F238E27FC236}">
                <a16:creationId xmlns:a16="http://schemas.microsoft.com/office/drawing/2014/main" id="{FB26DCBB-E0A0-24D4-629E-CF7DC74441ED}"/>
              </a:ext>
            </a:extLst>
          </p:cNvPr>
          <p:cNvCxnSpPr>
            <a:cxnSpLocks/>
          </p:cNvCxnSpPr>
          <p:nvPr/>
        </p:nvCxnSpPr>
        <p:spPr>
          <a:xfrm flipV="1">
            <a:off x="1652696" y="3653322"/>
            <a:ext cx="223935" cy="1526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screenshot of a computer&#10;&#10;Description automatically generated">
            <a:extLst>
              <a:ext uri="{FF2B5EF4-FFF2-40B4-BE49-F238E27FC236}">
                <a16:creationId xmlns:a16="http://schemas.microsoft.com/office/drawing/2014/main" id="{5DC4D860-5B92-57FA-379F-B65E482D4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7787" y="4219560"/>
            <a:ext cx="3771791" cy="2559169"/>
          </a:xfrm>
          <a:prstGeom prst="rect">
            <a:avLst/>
          </a:prstGeom>
        </p:spPr>
      </p:pic>
      <p:sp>
        <p:nvSpPr>
          <p:cNvPr id="13" name="Oval 12"/>
          <p:cNvSpPr/>
          <p:nvPr/>
        </p:nvSpPr>
        <p:spPr>
          <a:xfrm>
            <a:off x="1344680" y="5967687"/>
            <a:ext cx="660975" cy="3027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5CD9EF73-4F1B-AB21-9726-4435228B7E22}"/>
              </a:ext>
            </a:extLst>
          </p:cNvPr>
          <p:cNvSpPr/>
          <p:nvPr/>
        </p:nvSpPr>
        <p:spPr>
          <a:xfrm>
            <a:off x="5493774" y="2094271"/>
            <a:ext cx="449826" cy="3539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470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12C1FE-FEBD-68DE-780A-B25C2B4F5445}"/>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29</a:t>
            </a:fld>
            <a:endParaRPr lang="en-US" dirty="0"/>
          </a:p>
        </p:txBody>
      </p:sp>
      <p:pic>
        <p:nvPicPr>
          <p:cNvPr id="5" name="Picture 4" descr="A screenshot of a computer&#10;&#10;Description automatically generated with medium confidence">
            <a:extLst>
              <a:ext uri="{FF2B5EF4-FFF2-40B4-BE49-F238E27FC236}">
                <a16:creationId xmlns:a16="http://schemas.microsoft.com/office/drawing/2014/main" id="{3D7665BF-F516-65D6-9CB0-3CEA4E70D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071" y="1209286"/>
            <a:ext cx="7772400" cy="5273591"/>
          </a:xfrm>
          <a:prstGeom prst="rect">
            <a:avLst/>
          </a:prstGeom>
        </p:spPr>
      </p:pic>
      <p:cxnSp>
        <p:nvCxnSpPr>
          <p:cNvPr id="7" name="Straight Arrow Connector 6">
            <a:extLst>
              <a:ext uri="{FF2B5EF4-FFF2-40B4-BE49-F238E27FC236}">
                <a16:creationId xmlns:a16="http://schemas.microsoft.com/office/drawing/2014/main" id="{2F33E07B-58E0-1072-C550-18EC762BC086}"/>
              </a:ext>
            </a:extLst>
          </p:cNvPr>
          <p:cNvCxnSpPr>
            <a:cxnSpLocks/>
          </p:cNvCxnSpPr>
          <p:nvPr/>
        </p:nvCxnSpPr>
        <p:spPr>
          <a:xfrm flipH="1">
            <a:off x="4543752" y="3287601"/>
            <a:ext cx="405905" cy="7185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30250A-66B8-E99C-74E4-B98CC85B9186}"/>
              </a:ext>
            </a:extLst>
          </p:cNvPr>
          <p:cNvSpPr txBox="1"/>
          <p:nvPr/>
        </p:nvSpPr>
        <p:spPr>
          <a:xfrm>
            <a:off x="4664184" y="2641270"/>
            <a:ext cx="1962614" cy="646331"/>
          </a:xfrm>
          <a:prstGeom prst="rect">
            <a:avLst/>
          </a:prstGeom>
          <a:noFill/>
        </p:spPr>
        <p:txBody>
          <a:bodyPr wrap="square" rtlCol="0">
            <a:spAutoFit/>
          </a:bodyPr>
          <a:lstStyle/>
          <a:p>
            <a:r>
              <a:rPr lang="en-US" dirty="0">
                <a:solidFill>
                  <a:srgbClr val="FFC000"/>
                </a:solidFill>
              </a:rPr>
              <a:t>Use settings to fine tune the plot</a:t>
            </a:r>
          </a:p>
        </p:txBody>
      </p:sp>
    </p:spTree>
    <p:extLst>
      <p:ext uri="{BB962C8B-B14F-4D97-AF65-F5344CB8AC3E}">
        <p14:creationId xmlns:p14="http://schemas.microsoft.com/office/powerpoint/2010/main" val="133943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730"/>
            <a:ext cx="8229600" cy="665864"/>
          </a:xfrm>
        </p:spPr>
        <p:txBody>
          <a:bodyPr/>
          <a:lstStyle/>
          <a:p>
            <a:r>
              <a:rPr lang="en-US" dirty="0">
                <a:latin typeface="Comic Sans MS" charset="0"/>
                <a:ea typeface="ＭＳ Ｐゴシック" charset="0"/>
                <a:cs typeface="ＭＳ Ｐゴシック" charset="0"/>
              </a:rPr>
              <a:t>RF Cavity Eigenvalue System</a:t>
            </a:r>
            <a:endParaRPr lang="en-US" dirty="0"/>
          </a:p>
        </p:txBody>
      </p:sp>
      <p:sp>
        <p:nvSpPr>
          <p:cNvPr id="9" name="AutoShape 7"/>
          <p:cNvSpPr>
            <a:spLocks noChangeArrowheads="1"/>
          </p:cNvSpPr>
          <p:nvPr/>
        </p:nvSpPr>
        <p:spPr bwMode="auto">
          <a:xfrm>
            <a:off x="6819358" y="4104397"/>
            <a:ext cx="229608" cy="703200"/>
          </a:xfrm>
          <a:prstGeom prst="downArrow">
            <a:avLst>
              <a:gd name="adj1" fmla="val 50000"/>
              <a:gd name="adj2" fmla="val 137500"/>
            </a:avLst>
          </a:prstGeom>
          <a:solidFill>
            <a:srgbClr val="008000"/>
          </a:solidFill>
          <a:ln w="9525">
            <a:solidFill>
              <a:srgbClr val="008000"/>
            </a:solidFill>
            <a:miter lim="800000"/>
            <a:headEnd/>
            <a:tailEnd/>
          </a:ln>
        </p:spPr>
        <p:txBody>
          <a:bodyPr wrap="none" anchor="ctr"/>
          <a:lstStyle/>
          <a:p>
            <a:endParaRPr lang="en-US"/>
          </a:p>
        </p:txBody>
      </p:sp>
      <p:grpSp>
        <p:nvGrpSpPr>
          <p:cNvPr id="10" name="Group 8"/>
          <p:cNvGrpSpPr>
            <a:grpSpLocks/>
          </p:cNvGrpSpPr>
          <p:nvPr/>
        </p:nvGrpSpPr>
        <p:grpSpPr bwMode="auto">
          <a:xfrm>
            <a:off x="4437961" y="3204011"/>
            <a:ext cx="6043614" cy="836613"/>
            <a:chOff x="2102" y="2569"/>
            <a:chExt cx="3807" cy="527"/>
          </a:xfrm>
        </p:grpSpPr>
        <p:sp>
          <p:nvSpPr>
            <p:cNvPr id="11" name="Text Box 9"/>
            <p:cNvSpPr txBox="1">
              <a:spLocks noChangeArrowheads="1"/>
            </p:cNvSpPr>
            <p:nvPr/>
          </p:nvSpPr>
          <p:spPr bwMode="auto">
            <a:xfrm>
              <a:off x="2102" y="2569"/>
              <a:ext cx="380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37931725" indent="-37474525"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sz="2400" i="1" dirty="0">
                  <a:solidFill>
                    <a:srgbClr val="000099"/>
                  </a:solidFill>
                </a:rPr>
                <a:t>Discretization using </a:t>
              </a:r>
              <a:r>
                <a:rPr lang="en-US" sz="2400" i="1" dirty="0" err="1">
                  <a:solidFill>
                    <a:srgbClr val="000099"/>
                  </a:solidFill>
                </a:rPr>
                <a:t>Nedelec</a:t>
              </a:r>
              <a:r>
                <a:rPr lang="en-US" sz="2400" i="1" dirty="0">
                  <a:solidFill>
                    <a:srgbClr val="000099"/>
                  </a:solidFill>
                </a:rPr>
                <a:t>-type Element</a:t>
              </a:r>
            </a:p>
          </p:txBody>
        </p:sp>
        <p:pic>
          <p:nvPicPr>
            <p:cNvPr id="12" name="Picture 10" descr="TP_tmp"/>
            <p:cNvPicPr>
              <a:picLocks noChangeAspect="1" noChangeArrowheads="1"/>
            </p:cNvPicPr>
            <p:nvPr>
              <p:custDataLst>
                <p:tags r:id="rId7"/>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5" y="2902"/>
              <a:ext cx="118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ext Box 12"/>
          <p:cNvSpPr txBox="1">
            <a:spLocks noChangeArrowheads="1"/>
          </p:cNvSpPr>
          <p:nvPr/>
        </p:nvSpPr>
        <p:spPr bwMode="auto">
          <a:xfrm>
            <a:off x="4409262" y="977137"/>
            <a:ext cx="555572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37931725" indent="-37474525"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sz="2400" dirty="0">
                <a:solidFill>
                  <a:srgbClr val="000099"/>
                </a:solidFill>
              </a:rPr>
              <a:t>Maxwell</a:t>
            </a:r>
            <a:r>
              <a:rPr lang="ja-JP" altLang="en-US" sz="2400" dirty="0">
                <a:solidFill>
                  <a:srgbClr val="000099"/>
                </a:solidFill>
              </a:rPr>
              <a:t>’</a:t>
            </a:r>
            <a:r>
              <a:rPr lang="en-US" sz="2400" dirty="0">
                <a:solidFill>
                  <a:srgbClr val="000099"/>
                </a:solidFill>
              </a:rPr>
              <a:t>s </a:t>
            </a:r>
            <a:r>
              <a:rPr lang="en-US" sz="2400" dirty="0" err="1">
                <a:solidFill>
                  <a:srgbClr val="000099"/>
                </a:solidFill>
              </a:rPr>
              <a:t>Eqns</a:t>
            </a:r>
            <a:r>
              <a:rPr lang="en-US" sz="2400" dirty="0">
                <a:solidFill>
                  <a:srgbClr val="000099"/>
                </a:solidFill>
              </a:rPr>
              <a:t> in Frequency Domain</a:t>
            </a:r>
          </a:p>
        </p:txBody>
      </p:sp>
      <p:pic>
        <p:nvPicPr>
          <p:cNvPr id="15" name="Picture 13" descr="TP_tmp"/>
          <p:cNvPicPr>
            <a:picLocks noChangeAspect="1" noChangeArrowheads="1"/>
          </p:cNvPicPr>
          <p:nvPr>
            <p:custDataLst>
              <p:tags r:id="rId1"/>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6621" y="4871370"/>
            <a:ext cx="1944495" cy="31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4" descr="TP_tmp"/>
          <p:cNvPicPr>
            <a:picLocks noChangeAspect="1" noChangeArrowheads="1"/>
          </p:cNvPicPr>
          <p:nvPr>
            <p:custDataLst>
              <p:tags r:id="rId2"/>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1309" y="5282920"/>
            <a:ext cx="4510148" cy="446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5" descr="TP_tmp"/>
          <p:cNvPicPr>
            <a:picLocks noChangeAspect="1" noChangeArrowheads="1"/>
          </p:cNvPicPr>
          <p:nvPr>
            <p:custDataLst>
              <p:tags r:id="rId3"/>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1451" y="5811340"/>
            <a:ext cx="3105791" cy="35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6" descr="TP_tmp"/>
          <p:cNvPicPr>
            <a:picLocks noChangeAspect="1" noChangeArrowheads="1"/>
          </p:cNvPicPr>
          <p:nvPr>
            <p:custDataLst>
              <p:tags r:id="rId4"/>
            </p:custDataLst>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6621" y="1563052"/>
            <a:ext cx="5386583" cy="578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7" descr="TP_tmp"/>
          <p:cNvPicPr>
            <a:picLocks noChangeAspect="1" noChangeArrowheads="1"/>
          </p:cNvPicPr>
          <p:nvPr>
            <p:custDataLst>
              <p:tags r:id="rId5"/>
            </p:custDataLst>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2732" y="2566351"/>
            <a:ext cx="3585276" cy="509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8" descr="TP_tmp"/>
          <p:cNvPicPr>
            <a:picLocks noChangeAspect="1" noChangeArrowheads="1"/>
          </p:cNvPicPr>
          <p:nvPr>
            <p:custDataLst>
              <p:tags r:id="rId6"/>
            </p:custDataLst>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9870" y="2091625"/>
            <a:ext cx="2753804" cy="419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 name="Group 22"/>
          <p:cNvGrpSpPr/>
          <p:nvPr/>
        </p:nvGrpSpPr>
        <p:grpSpPr>
          <a:xfrm>
            <a:off x="456380" y="1496151"/>
            <a:ext cx="2221182" cy="2247266"/>
            <a:chOff x="355600" y="1373503"/>
            <a:chExt cx="2221182" cy="2247266"/>
          </a:xfrm>
        </p:grpSpPr>
        <p:grpSp>
          <p:nvGrpSpPr>
            <p:cNvPr id="5" name="Group 3"/>
            <p:cNvGrpSpPr>
              <a:grpSpLocks/>
            </p:cNvGrpSpPr>
            <p:nvPr/>
          </p:nvGrpSpPr>
          <p:grpSpPr bwMode="auto">
            <a:xfrm>
              <a:off x="355600" y="1373503"/>
              <a:ext cx="2209800" cy="2247266"/>
              <a:chOff x="480" y="1680"/>
              <a:chExt cx="1296" cy="1316"/>
            </a:xfrm>
          </p:grpSpPr>
          <p:sp>
            <p:nvSpPr>
              <p:cNvPr id="6" name="Text Box 4"/>
              <p:cNvSpPr txBox="1">
                <a:spLocks noChangeArrowheads="1"/>
              </p:cNvSpPr>
              <p:nvPr/>
            </p:nvSpPr>
            <p:spPr bwMode="auto">
              <a:xfrm>
                <a:off x="480" y="1680"/>
                <a:ext cx="360" cy="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37931725" indent="-37474525"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i="1" dirty="0">
                    <a:solidFill>
                      <a:srgbClr val="0000FF"/>
                    </a:solidFill>
                    <a:latin typeface="Symbol" charset="0"/>
                    <a:sym typeface="Symbol" charset="0"/>
                  </a:rPr>
                  <a:t></a:t>
                </a:r>
                <a:r>
                  <a:rPr lang="en-US" i="1" baseline="-25000" dirty="0">
                    <a:solidFill>
                      <a:srgbClr val="0000FF"/>
                    </a:solidFill>
                  </a:rPr>
                  <a:t>E</a:t>
                </a:r>
                <a:endParaRPr lang="en-US" i="1" baseline="-25000" dirty="0">
                  <a:solidFill>
                    <a:srgbClr val="0000FF"/>
                  </a:solidFill>
                  <a:latin typeface="Comic Sans MS" charset="0"/>
                </a:endParaRPr>
              </a:p>
            </p:txBody>
          </p:sp>
          <p:sp>
            <p:nvSpPr>
              <p:cNvPr id="7" name="Oval 5"/>
              <p:cNvSpPr>
                <a:spLocks noChangeArrowheads="1"/>
              </p:cNvSpPr>
              <p:nvPr/>
            </p:nvSpPr>
            <p:spPr bwMode="auto">
              <a:xfrm>
                <a:off x="818" y="1734"/>
                <a:ext cx="958" cy="974"/>
              </a:xfrm>
              <a:prstGeom prst="ellipse">
                <a:avLst/>
              </a:prstGeom>
              <a:solidFill>
                <a:schemeClr val="accent1"/>
              </a:solidFill>
              <a:ln w="9525">
                <a:solidFill>
                  <a:schemeClr val="tx1"/>
                </a:solidFill>
                <a:round/>
                <a:headEnd/>
                <a:tailEnd/>
              </a:ln>
            </p:spPr>
            <p:txBody>
              <a:bodyPr wrap="none" anchor="ctr"/>
              <a:lstStyle/>
              <a:p>
                <a:r>
                  <a:rPr lang="en-US" sz="2400" b="1" i="1">
                    <a:solidFill>
                      <a:schemeClr val="folHlink"/>
                    </a:solidFill>
                  </a:rPr>
                  <a:t>Closed</a:t>
                </a:r>
              </a:p>
              <a:p>
                <a:r>
                  <a:rPr lang="en-US" sz="2400" b="1" i="1">
                    <a:solidFill>
                      <a:schemeClr val="folHlink"/>
                    </a:solidFill>
                  </a:rPr>
                  <a:t>Cavity</a:t>
                </a:r>
              </a:p>
            </p:txBody>
          </p:sp>
          <p:sp>
            <p:nvSpPr>
              <p:cNvPr id="8" name="Text Box 6"/>
              <p:cNvSpPr txBox="1">
                <a:spLocks noChangeArrowheads="1"/>
              </p:cNvSpPr>
              <p:nvPr/>
            </p:nvSpPr>
            <p:spPr bwMode="auto">
              <a:xfrm>
                <a:off x="931" y="2654"/>
                <a:ext cx="387" cy="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37931725" indent="-37474525"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i="1" dirty="0">
                    <a:solidFill>
                      <a:srgbClr val="FF0000"/>
                    </a:solidFill>
                    <a:latin typeface="Symbol" charset="0"/>
                    <a:sym typeface="Symbol" charset="0"/>
                  </a:rPr>
                  <a:t></a:t>
                </a:r>
                <a:r>
                  <a:rPr lang="en-US" i="1" baseline="-25000" dirty="0">
                    <a:solidFill>
                      <a:srgbClr val="FF0000"/>
                    </a:solidFill>
                  </a:rPr>
                  <a:t>M</a:t>
                </a:r>
                <a:endParaRPr lang="en-US" i="1" baseline="-25000" dirty="0">
                  <a:solidFill>
                    <a:srgbClr val="FF0000"/>
                  </a:solidFill>
                  <a:latin typeface="Comic Sans MS" charset="0"/>
                </a:endParaRPr>
              </a:p>
            </p:txBody>
          </p:sp>
        </p:grpSp>
        <p:sp>
          <p:nvSpPr>
            <p:cNvPr id="21" name="Arc 20"/>
            <p:cNvSpPr/>
            <p:nvPr/>
          </p:nvSpPr>
          <p:spPr>
            <a:xfrm rot="15290091">
              <a:off x="916626" y="1458052"/>
              <a:ext cx="1657568" cy="1658272"/>
            </a:xfrm>
            <a:prstGeom prst="arc">
              <a:avLst>
                <a:gd name="adj1" fmla="val 15609818"/>
                <a:gd name="adj2" fmla="val 7372992"/>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p:cNvSpPr/>
            <p:nvPr/>
          </p:nvSpPr>
          <p:spPr>
            <a:xfrm rot="15290091">
              <a:off x="890291" y="1432415"/>
              <a:ext cx="1697612" cy="1675370"/>
            </a:xfrm>
            <a:prstGeom prst="arc">
              <a:avLst>
                <a:gd name="adj1" fmla="val 7328765"/>
                <a:gd name="adj2" fmla="val 1558647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Text Box 12"/>
          <p:cNvSpPr txBox="1">
            <a:spLocks noChangeArrowheads="1"/>
          </p:cNvSpPr>
          <p:nvPr/>
        </p:nvSpPr>
        <p:spPr bwMode="auto">
          <a:xfrm>
            <a:off x="574762" y="4404116"/>
            <a:ext cx="358046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ea typeface="ＭＳ Ｐゴシック" charset="0"/>
                <a:cs typeface="ＭＳ Ｐゴシック" charset="0"/>
              </a:defRPr>
            </a:lvl1pPr>
            <a:lvl2pPr marL="37931725" indent="-37474525"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sz="2000" dirty="0">
                <a:solidFill>
                  <a:srgbClr val="008000"/>
                </a:solidFill>
              </a:rPr>
              <a:t>“Real” eigenvalue problem</a:t>
            </a:r>
          </a:p>
        </p:txBody>
      </p:sp>
      <p:sp>
        <p:nvSpPr>
          <p:cNvPr id="4" name="Slide Number Placeholder 3">
            <a:extLst>
              <a:ext uri="{FF2B5EF4-FFF2-40B4-BE49-F238E27FC236}">
                <a16:creationId xmlns:a16="http://schemas.microsoft.com/office/drawing/2014/main" id="{1B081CA4-9FEA-C740-BEC3-98EF71587BC9}"/>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a:t>
            </a:fld>
            <a:endParaRPr lang="en-US" dirty="0"/>
          </a:p>
        </p:txBody>
      </p:sp>
    </p:spTree>
    <p:extLst>
      <p:ext uri="{BB962C8B-B14F-4D97-AF65-F5344CB8AC3E}">
        <p14:creationId xmlns:p14="http://schemas.microsoft.com/office/powerpoint/2010/main" val="998536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2EF66898-7D24-632E-5E80-B91BDD11B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786" y="1327077"/>
            <a:ext cx="6800422" cy="4614102"/>
          </a:xfrm>
          <a:prstGeom prst="rect">
            <a:avLst/>
          </a:prstGeom>
        </p:spPr>
      </p:pic>
      <p:sp>
        <p:nvSpPr>
          <p:cNvPr id="2" name="Title 1"/>
          <p:cNvSpPr>
            <a:spLocks noGrp="1"/>
          </p:cNvSpPr>
          <p:nvPr>
            <p:ph type="title"/>
          </p:nvPr>
        </p:nvSpPr>
        <p:spPr>
          <a:xfrm>
            <a:off x="1997123" y="173545"/>
            <a:ext cx="8229600" cy="487362"/>
          </a:xfrm>
        </p:spPr>
        <p:txBody>
          <a:bodyPr>
            <a:normAutofit fontScale="90000"/>
          </a:bodyPr>
          <a:lstStyle/>
          <a:p>
            <a:r>
              <a:rPr lang="en-US" dirty="0"/>
              <a:t>Line Plot</a:t>
            </a:r>
          </a:p>
        </p:txBody>
      </p:sp>
      <p:sp>
        <p:nvSpPr>
          <p:cNvPr id="14" name="Oval 13"/>
          <p:cNvSpPr/>
          <p:nvPr/>
        </p:nvSpPr>
        <p:spPr>
          <a:xfrm>
            <a:off x="7586430" y="1739065"/>
            <a:ext cx="520600" cy="45215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9104991" y="3326699"/>
            <a:ext cx="1544821" cy="1275603"/>
          </a:xfrm>
        </p:spPr>
        <p:txBody>
          <a:bodyPr>
            <a:noAutofit/>
          </a:bodyPr>
          <a:lstStyle/>
          <a:p>
            <a:pPr marL="55563" indent="3175">
              <a:buNone/>
            </a:pPr>
            <a:r>
              <a:rPr lang="en-US" sz="2000" dirty="0">
                <a:solidFill>
                  <a:srgbClr val="0000FF"/>
                </a:solidFill>
              </a:rPr>
              <a:t>One can arrange the layout of these plots</a:t>
            </a:r>
          </a:p>
          <a:p>
            <a:endParaRPr lang="en-US" sz="2000" dirty="0">
              <a:solidFill>
                <a:srgbClr val="0000FF"/>
              </a:solidFill>
            </a:endParaRPr>
          </a:p>
          <a:p>
            <a:endParaRPr lang="en-US" sz="2000" dirty="0">
              <a:solidFill>
                <a:srgbClr val="0000FF"/>
              </a:solidFill>
            </a:endParaRPr>
          </a:p>
        </p:txBody>
      </p:sp>
      <p:sp>
        <p:nvSpPr>
          <p:cNvPr id="12" name="Rectangle 11"/>
          <p:cNvSpPr/>
          <p:nvPr/>
        </p:nvSpPr>
        <p:spPr>
          <a:xfrm>
            <a:off x="8900808" y="1601708"/>
            <a:ext cx="1453924" cy="769441"/>
          </a:xfrm>
          <a:prstGeom prst="rect">
            <a:avLst/>
          </a:prstGeom>
        </p:spPr>
        <p:txBody>
          <a:bodyPr wrap="none">
            <a:spAutoFit/>
          </a:bodyPr>
          <a:lstStyle/>
          <a:p>
            <a:pPr marL="457200" indent="-398463" eaLnBrk="0" hangingPunct="0">
              <a:spcBef>
                <a:spcPct val="20000"/>
              </a:spcBef>
              <a:buClr>
                <a:srgbClr val="CC0000"/>
              </a:buClr>
            </a:pPr>
            <a:r>
              <a:rPr lang="en-US" sz="2000" kern="0" dirty="0">
                <a:solidFill>
                  <a:srgbClr val="0000FF"/>
                </a:solidFill>
                <a:latin typeface="Arial"/>
                <a:ea typeface="ＭＳ Ｐゴシック" pitchFamily="-112" charset="-128"/>
                <a:cs typeface="ＭＳ Ｐゴシック" pitchFamily="-112" charset="-128"/>
              </a:rPr>
              <a:t>“Line plot” </a:t>
            </a:r>
          </a:p>
          <a:p>
            <a:pPr marL="457200" indent="-398463" eaLnBrk="0" hangingPunct="0">
              <a:spcBef>
                <a:spcPct val="20000"/>
              </a:spcBef>
              <a:buClr>
                <a:srgbClr val="CC0000"/>
              </a:buClr>
            </a:pPr>
            <a:r>
              <a:rPr lang="en-US" sz="2000" kern="0" dirty="0">
                <a:solidFill>
                  <a:srgbClr val="0000FF"/>
                </a:solidFill>
                <a:latin typeface="Arial"/>
                <a:ea typeface="ＭＳ Ｐゴシック" pitchFamily="-112" charset="-128"/>
                <a:cs typeface="ＭＳ Ｐゴシック" pitchFamily="-112" charset="-128"/>
              </a:rPr>
              <a:t>button</a:t>
            </a:r>
          </a:p>
        </p:txBody>
      </p:sp>
      <p:sp>
        <p:nvSpPr>
          <p:cNvPr id="16" name="Oval 15"/>
          <p:cNvSpPr/>
          <p:nvPr/>
        </p:nvSpPr>
        <p:spPr>
          <a:xfrm>
            <a:off x="8206256" y="3835661"/>
            <a:ext cx="520600" cy="45215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bwMode="auto">
          <a:xfrm>
            <a:off x="615395" y="4358934"/>
            <a:ext cx="1151626" cy="10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CC0000"/>
              </a:buClr>
              <a:buChar char="*"/>
              <a:defRPr sz="24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55563" indent="3175">
              <a:buNone/>
            </a:pPr>
            <a:r>
              <a:rPr lang="en-US" sz="2000" dirty="0">
                <a:solidFill>
                  <a:srgbClr val="0000FF"/>
                </a:solidFill>
              </a:rPr>
              <a:t>Select item to plot</a:t>
            </a:r>
          </a:p>
          <a:p>
            <a:endParaRPr lang="en-US" sz="2000" dirty="0">
              <a:solidFill>
                <a:srgbClr val="0000FF"/>
              </a:solidFill>
            </a:endParaRPr>
          </a:p>
          <a:p>
            <a:endParaRPr lang="en-US" sz="2000" dirty="0">
              <a:solidFill>
                <a:srgbClr val="0000FF"/>
              </a:solidFill>
            </a:endParaRPr>
          </a:p>
        </p:txBody>
      </p:sp>
      <p:sp>
        <p:nvSpPr>
          <p:cNvPr id="19" name="Oval 18"/>
          <p:cNvSpPr/>
          <p:nvPr/>
        </p:nvSpPr>
        <p:spPr>
          <a:xfrm>
            <a:off x="2031561" y="4150210"/>
            <a:ext cx="1928558" cy="150164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2F3F0FB-6769-8C49-BCD6-C7C710B153ED}"/>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30</a:t>
            </a:fld>
            <a:endParaRPr lang="en-US" dirty="0"/>
          </a:p>
        </p:txBody>
      </p:sp>
    </p:spTree>
    <p:extLst>
      <p:ext uri="{BB962C8B-B14F-4D97-AF65-F5344CB8AC3E}">
        <p14:creationId xmlns:p14="http://schemas.microsoft.com/office/powerpoint/2010/main" val="3061971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232" y="1143386"/>
            <a:ext cx="10890883" cy="1356981"/>
          </a:xfrm>
        </p:spPr>
        <p:txBody>
          <a:bodyPr/>
          <a:lstStyle/>
          <a:p>
            <a:r>
              <a:rPr lang="en-US" sz="4800" dirty="0">
                <a:solidFill>
                  <a:srgbClr val="FF0000"/>
                </a:solidFill>
              </a:rPr>
              <a:t>Postprocessing Using ACDTOOL</a:t>
            </a:r>
          </a:p>
        </p:txBody>
      </p:sp>
      <p:sp>
        <p:nvSpPr>
          <p:cNvPr id="22" name="Rectangle 21"/>
          <p:cNvSpPr/>
          <p:nvPr/>
        </p:nvSpPr>
        <p:spPr>
          <a:xfrm>
            <a:off x="2390213" y="3139826"/>
            <a:ext cx="5443869" cy="1938992"/>
          </a:xfrm>
          <a:prstGeom prst="rect">
            <a:avLst/>
          </a:prstGeom>
        </p:spPr>
        <p:txBody>
          <a:bodyPr wrap="square">
            <a:spAutoFit/>
          </a:bodyPr>
          <a:lstStyle/>
          <a:p>
            <a:pPr marL="514350" indent="-514350">
              <a:buFont typeface="Arial" pitchFamily="34" charset="0"/>
              <a:buChar char="•"/>
            </a:pPr>
            <a:r>
              <a:rPr lang="en-US" sz="2400" dirty="0"/>
              <a:t>Shunt impedance</a:t>
            </a:r>
          </a:p>
          <a:p>
            <a:pPr marL="514350" indent="-514350">
              <a:buFont typeface="Arial" pitchFamily="34" charset="0"/>
              <a:buChar char="•"/>
            </a:pPr>
            <a:r>
              <a:rPr lang="en-US" sz="2400" dirty="0"/>
              <a:t>Kick factor</a:t>
            </a:r>
          </a:p>
          <a:p>
            <a:pPr marL="514350" indent="-514350">
              <a:buFont typeface="Arial" pitchFamily="34" charset="0"/>
              <a:buChar char="•"/>
            </a:pPr>
            <a:r>
              <a:rPr lang="en-US" sz="2400" dirty="0"/>
              <a:t>Surface fields</a:t>
            </a:r>
          </a:p>
          <a:p>
            <a:pPr marL="514350" indent="-514350">
              <a:buFont typeface="Arial" pitchFamily="34" charset="0"/>
              <a:buChar char="•"/>
            </a:pPr>
            <a:r>
              <a:rPr lang="en-US" sz="2400" dirty="0"/>
              <a:t>Field map</a:t>
            </a:r>
          </a:p>
          <a:p>
            <a:pPr marL="514350" indent="-514350">
              <a:buFont typeface="Arial" pitchFamily="34" charset="0"/>
              <a:buChar char="•"/>
            </a:pPr>
            <a:r>
              <a:rPr lang="en-US" sz="2400" dirty="0"/>
              <a:t>…</a:t>
            </a:r>
          </a:p>
        </p:txBody>
      </p:sp>
      <p:sp>
        <p:nvSpPr>
          <p:cNvPr id="4" name="Slide Number Placeholder 3">
            <a:extLst>
              <a:ext uri="{FF2B5EF4-FFF2-40B4-BE49-F238E27FC236}">
                <a16:creationId xmlns:a16="http://schemas.microsoft.com/office/drawing/2014/main" id="{551C2F3A-0022-5049-A5B1-0045B78370FB}"/>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31</a:t>
            </a:fld>
            <a:endParaRPr lang="en-US" dirty="0"/>
          </a:p>
        </p:txBody>
      </p:sp>
    </p:spTree>
    <p:extLst>
      <p:ext uri="{BB962C8B-B14F-4D97-AF65-F5344CB8AC3E}">
        <p14:creationId xmlns:p14="http://schemas.microsoft.com/office/powerpoint/2010/main" val="981234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00250" y="0"/>
            <a:ext cx="8229600" cy="917222"/>
          </a:xfrm>
        </p:spPr>
        <p:txBody>
          <a:bodyPr/>
          <a:lstStyle/>
          <a:p>
            <a:r>
              <a:rPr lang="en-US" dirty="0" err="1">
                <a:solidFill>
                  <a:srgbClr val="A50021"/>
                </a:solidFill>
                <a:latin typeface="Arial"/>
                <a:ea typeface="ＭＳ Ｐゴシック" charset="-128"/>
                <a:cs typeface="+mj-cs"/>
              </a:rPr>
              <a:t>Postprocess</a:t>
            </a:r>
            <a:r>
              <a:rPr lang="en-US" dirty="0">
                <a:solidFill>
                  <a:srgbClr val="A50021"/>
                </a:solidFill>
                <a:latin typeface="Arial"/>
                <a:ea typeface="ＭＳ Ｐゴシック" charset="-128"/>
                <a:cs typeface="+mj-cs"/>
              </a:rPr>
              <a:t> Using </a:t>
            </a:r>
            <a:r>
              <a:rPr lang="en-US" dirty="0" err="1">
                <a:solidFill>
                  <a:srgbClr val="A50021"/>
                </a:solidFill>
                <a:latin typeface="Arial"/>
                <a:ea typeface="ＭＳ Ｐゴシック" charset="-128"/>
                <a:cs typeface="+mj-cs"/>
              </a:rPr>
              <a:t>ACDTool</a:t>
            </a:r>
            <a:endParaRPr lang="en-US" dirty="0">
              <a:solidFill>
                <a:srgbClr val="FF6600"/>
              </a:solidFill>
              <a:ea typeface="ＭＳ Ｐゴシック" charset="-128"/>
            </a:endParaRPr>
          </a:p>
        </p:txBody>
      </p:sp>
      <p:sp>
        <p:nvSpPr>
          <p:cNvPr id="21507" name="Content Placeholder 2"/>
          <p:cNvSpPr>
            <a:spLocks noGrp="1"/>
          </p:cNvSpPr>
          <p:nvPr>
            <p:ph idx="1"/>
          </p:nvPr>
        </p:nvSpPr>
        <p:spPr>
          <a:xfrm>
            <a:off x="284262" y="1039423"/>
            <a:ext cx="7018378" cy="1314084"/>
          </a:xfrm>
        </p:spPr>
        <p:txBody>
          <a:bodyPr/>
          <a:lstStyle/>
          <a:p>
            <a:r>
              <a:rPr lang="en-US" sz="2000" dirty="0">
                <a:ea typeface="ＭＳ Ｐゴシック" charset="-128"/>
              </a:rPr>
              <a:t>On NERSC machine, in the pillbox-</a:t>
            </a:r>
            <a:r>
              <a:rPr lang="en-US" sz="2000" dirty="0" err="1">
                <a:ea typeface="ＭＳ Ｐゴシック" charset="-128"/>
              </a:rPr>
              <a:t>rtop</a:t>
            </a:r>
            <a:r>
              <a:rPr lang="en-US" sz="2000" dirty="0">
                <a:ea typeface="ＭＳ Ｐゴシック" charset="-128"/>
              </a:rPr>
              <a:t> directory</a:t>
            </a:r>
          </a:p>
          <a:p>
            <a:endParaRPr lang="en-US" sz="2000" dirty="0">
              <a:ea typeface="ＭＳ Ｐゴシック" charset="-128"/>
            </a:endParaRPr>
          </a:p>
          <a:p>
            <a:pPr marL="0" indent="0">
              <a:buNone/>
            </a:pPr>
            <a:r>
              <a:rPr lang="en-US" sz="2000" dirty="0">
                <a:ea typeface="ＭＳ Ｐゴシック" charset="-128"/>
              </a:rPr>
              <a:t>     </a:t>
            </a:r>
            <a:r>
              <a:rPr lang="en-US" sz="2000" dirty="0">
                <a:solidFill>
                  <a:srgbClr val="0000FF"/>
                </a:solidFill>
                <a:ea typeface="ＭＳ Ｐゴシック" charset="-128"/>
              </a:rPr>
              <a:t>$</a:t>
            </a:r>
            <a:r>
              <a:rPr lang="en-US" sz="2000" dirty="0" err="1">
                <a:solidFill>
                  <a:srgbClr val="0000FF"/>
                </a:solidFill>
                <a:ea typeface="ＭＳ Ｐゴシック" charset="-128"/>
              </a:rPr>
              <a:t>sbatch</a:t>
            </a:r>
            <a:r>
              <a:rPr lang="en-US" sz="2000" dirty="0">
                <a:solidFill>
                  <a:srgbClr val="0000FF"/>
                </a:solidFill>
                <a:ea typeface="ＭＳ Ｐゴシック" charset="-128"/>
              </a:rPr>
              <a:t> run –</a:t>
            </a:r>
            <a:r>
              <a:rPr lang="en-US" sz="2000" dirty="0" err="1">
                <a:solidFill>
                  <a:srgbClr val="0000FF"/>
                </a:solidFill>
                <a:ea typeface="ＭＳ Ｐゴシック" charset="-128"/>
              </a:rPr>
              <a:t>acdtool.batch</a:t>
            </a:r>
            <a:endParaRPr lang="en-US" sz="2000" dirty="0">
              <a:solidFill>
                <a:srgbClr val="0000FF"/>
              </a:solidFill>
              <a:ea typeface="ＭＳ Ｐゴシック" charset="-128"/>
            </a:endParaRPr>
          </a:p>
        </p:txBody>
      </p:sp>
      <p:sp>
        <p:nvSpPr>
          <p:cNvPr id="5" name="Rectangle 4"/>
          <p:cNvSpPr/>
          <p:nvPr/>
        </p:nvSpPr>
        <p:spPr>
          <a:xfrm>
            <a:off x="853822" y="2353507"/>
            <a:ext cx="10766322" cy="3785652"/>
          </a:xfrm>
          <a:prstGeom prst="rect">
            <a:avLst/>
          </a:prstGeom>
          <a:ln w="19050" cmpd="sng">
            <a:solidFill>
              <a:srgbClr val="3366FF"/>
            </a:solidFill>
          </a:ln>
        </p:spPr>
        <p:txBody>
          <a:bodyPr wrap="square">
            <a:spAutoFit/>
          </a:bodyPr>
          <a:lstStyle/>
          <a:p>
            <a:r>
              <a:rPr lang="en-US" sz="1600" dirty="0"/>
              <a:t>#!/bin/bash -l</a:t>
            </a:r>
          </a:p>
          <a:p>
            <a:r>
              <a:rPr lang="en-US" sz="1600" dirty="0"/>
              <a:t>#SBATCH -C </a:t>
            </a:r>
            <a:r>
              <a:rPr lang="en-US" sz="1600" dirty="0" err="1"/>
              <a:t>cpu</a:t>
            </a:r>
            <a:endParaRPr lang="en-US" sz="1600" dirty="0"/>
          </a:p>
          <a:p>
            <a:r>
              <a:rPr lang="en-US" sz="1600" dirty="0"/>
              <a:t>###SBATCH -q debug</a:t>
            </a:r>
          </a:p>
          <a:p>
            <a:r>
              <a:rPr lang="en-US" sz="1600" dirty="0"/>
              <a:t>#SBATCH -q shared</a:t>
            </a:r>
          </a:p>
          <a:p>
            <a:r>
              <a:rPr lang="en-US" sz="1600" dirty="0"/>
              <a:t>#SBATCH -A m349</a:t>
            </a:r>
          </a:p>
          <a:p>
            <a:r>
              <a:rPr lang="en-US" sz="1600" dirty="0"/>
              <a:t>#SBATCH -N 1</a:t>
            </a:r>
          </a:p>
          <a:p>
            <a:r>
              <a:rPr lang="en-US" sz="1600" dirty="0"/>
              <a:t>#SBATCH -t 00:10:00</a:t>
            </a:r>
          </a:p>
          <a:p>
            <a:r>
              <a:rPr lang="en-US" sz="1600" dirty="0"/>
              <a:t>#SBATCH -J dump</a:t>
            </a:r>
          </a:p>
          <a:p>
            <a:r>
              <a:rPr lang="en-US" sz="1600" dirty="0"/>
              <a:t>#SBATCH -e </a:t>
            </a:r>
            <a:r>
              <a:rPr lang="en-US" sz="1600" dirty="0" err="1"/>
              <a:t>myjob</a:t>
            </a:r>
            <a:r>
              <a:rPr lang="en-US" sz="1600" dirty="0"/>
              <a:t>.%</a:t>
            </a:r>
            <a:r>
              <a:rPr lang="en-US" sz="1600" dirty="0" err="1"/>
              <a:t>j.err</a:t>
            </a:r>
            <a:endParaRPr lang="en-US" sz="1600" dirty="0"/>
          </a:p>
          <a:p>
            <a:r>
              <a:rPr lang="en-US" sz="1600" dirty="0"/>
              <a:t>#SBATCH -o </a:t>
            </a:r>
            <a:r>
              <a:rPr lang="en-US" sz="1600" dirty="0" err="1"/>
              <a:t>myjob</a:t>
            </a:r>
            <a:r>
              <a:rPr lang="en-US" sz="1600" dirty="0"/>
              <a:t>.%</a:t>
            </a:r>
            <a:r>
              <a:rPr lang="en-US" sz="1600" dirty="0" err="1"/>
              <a:t>j.out</a:t>
            </a:r>
            <a:endParaRPr lang="en-US" sz="1600" dirty="0"/>
          </a:p>
          <a:p>
            <a:endParaRPr lang="en-US" sz="1600" dirty="0"/>
          </a:p>
          <a:p>
            <a:r>
              <a:rPr lang="en-US" sz="1600" dirty="0"/>
              <a:t>export DIR=$PWD</a:t>
            </a:r>
          </a:p>
          <a:p>
            <a:endParaRPr lang="en-US" sz="1600" dirty="0"/>
          </a:p>
          <a:p>
            <a:r>
              <a:rPr lang="en-US" sz="1600" dirty="0"/>
              <a:t>cd $DIR</a:t>
            </a:r>
          </a:p>
          <a:p>
            <a:r>
              <a:rPr lang="en-US" sz="1600" dirty="0" err="1"/>
              <a:t>srun</a:t>
            </a:r>
            <a:r>
              <a:rPr lang="en-US" sz="1600" dirty="0"/>
              <a:t> -n 1 -c 1 --</a:t>
            </a:r>
            <a:r>
              <a:rPr lang="en-US" sz="1600" dirty="0" err="1"/>
              <a:t>cpu</a:t>
            </a:r>
            <a:r>
              <a:rPr lang="en-US" sz="1600" dirty="0"/>
              <a:t>-bind=cores /global/</a:t>
            </a:r>
            <a:r>
              <a:rPr lang="en-US" sz="1600" dirty="0" err="1"/>
              <a:t>cfs</a:t>
            </a:r>
            <a:r>
              <a:rPr lang="en-US" sz="1600" dirty="0"/>
              <a:t>/</a:t>
            </a:r>
            <a:r>
              <a:rPr lang="en-US" sz="1600" dirty="0" err="1"/>
              <a:t>cdirs</a:t>
            </a:r>
            <a:r>
              <a:rPr lang="en-US" sz="1600" dirty="0"/>
              <a:t>/ace3p/</a:t>
            </a:r>
            <a:r>
              <a:rPr lang="en-US" sz="1600" dirty="0" err="1"/>
              <a:t>perlmutter</a:t>
            </a:r>
            <a:r>
              <a:rPr lang="en-US" sz="1600" dirty="0"/>
              <a:t>/CPU/</a:t>
            </a:r>
            <a:r>
              <a:rPr lang="en-US" sz="1600" dirty="0" err="1"/>
              <a:t>acdtool</a:t>
            </a:r>
            <a:r>
              <a:rPr lang="en-US" sz="1600" dirty="0"/>
              <a:t> postprocess rf pillbox-</a:t>
            </a:r>
            <a:r>
              <a:rPr lang="en-US" sz="1600" dirty="0" err="1"/>
              <a:t>rtop.rfpost</a:t>
            </a:r>
            <a:endParaRPr lang="en-US" sz="1600" dirty="0"/>
          </a:p>
        </p:txBody>
      </p:sp>
      <p:sp>
        <p:nvSpPr>
          <p:cNvPr id="3" name="Slide Number Placeholder 2">
            <a:extLst>
              <a:ext uri="{FF2B5EF4-FFF2-40B4-BE49-F238E27FC236}">
                <a16:creationId xmlns:a16="http://schemas.microsoft.com/office/drawing/2014/main" id="{C8AF0F1A-E7CE-FA4E-A711-4674C9668357}"/>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32</a:t>
            </a:fld>
            <a:endParaRPr lang="en-US" dirty="0"/>
          </a:p>
        </p:txBody>
      </p:sp>
    </p:spTree>
    <p:extLst>
      <p:ext uri="{BB962C8B-B14F-4D97-AF65-F5344CB8AC3E}">
        <p14:creationId xmlns:p14="http://schemas.microsoft.com/office/powerpoint/2010/main" val="266940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875" y="259168"/>
            <a:ext cx="8229600" cy="442580"/>
          </a:xfrm>
        </p:spPr>
        <p:txBody>
          <a:bodyPr/>
          <a:lstStyle/>
          <a:p>
            <a:r>
              <a:rPr lang="en-US" sz="4000" dirty="0">
                <a:solidFill>
                  <a:srgbClr val="FF0000"/>
                </a:solidFill>
              </a:rPr>
              <a:t>ACDTOOL usage</a:t>
            </a:r>
          </a:p>
        </p:txBody>
      </p:sp>
      <p:sp>
        <p:nvSpPr>
          <p:cNvPr id="22" name="Rectangle 21"/>
          <p:cNvSpPr/>
          <p:nvPr/>
        </p:nvSpPr>
        <p:spPr>
          <a:xfrm>
            <a:off x="341043" y="1354864"/>
            <a:ext cx="11297263" cy="3970318"/>
          </a:xfrm>
          <a:prstGeom prst="rect">
            <a:avLst/>
          </a:prstGeom>
        </p:spPr>
        <p:txBody>
          <a:bodyPr wrap="square">
            <a:spAutoFit/>
          </a:bodyPr>
          <a:lstStyle/>
          <a:p>
            <a:r>
              <a:rPr lang="en-US" sz="2400" dirty="0"/>
              <a:t>(in the </a:t>
            </a:r>
            <a:r>
              <a:rPr lang="en-US" sz="2400" dirty="0" err="1"/>
              <a:t>sbatch</a:t>
            </a:r>
            <a:r>
              <a:rPr lang="en-US" sz="2400" dirty="0"/>
              <a:t> script)</a:t>
            </a:r>
          </a:p>
          <a:p>
            <a:pPr marL="284163" indent="-284163">
              <a:buFont typeface="Arial" pitchFamily="34" charset="0"/>
              <a:buChar char="•"/>
            </a:pPr>
            <a:r>
              <a:rPr lang="en-US" sz="2000" dirty="0" err="1"/>
              <a:t>srun</a:t>
            </a:r>
            <a:r>
              <a:rPr lang="en-US" sz="2000" dirty="0"/>
              <a:t> -n 1 -c 1 --</a:t>
            </a:r>
            <a:r>
              <a:rPr lang="en-US" sz="2000" dirty="0" err="1"/>
              <a:t>cpu</a:t>
            </a:r>
            <a:r>
              <a:rPr lang="en-US" sz="2000" dirty="0"/>
              <a:t>-bind=cores /global/</a:t>
            </a:r>
            <a:r>
              <a:rPr lang="en-US" sz="2000" dirty="0" err="1"/>
              <a:t>cfs</a:t>
            </a:r>
            <a:r>
              <a:rPr lang="en-US" sz="2000" dirty="0"/>
              <a:t>/</a:t>
            </a:r>
            <a:r>
              <a:rPr lang="en-US" sz="2000" dirty="0" err="1"/>
              <a:t>cdirs</a:t>
            </a:r>
            <a:r>
              <a:rPr lang="en-US" sz="2000" dirty="0"/>
              <a:t>/ace3p/</a:t>
            </a:r>
            <a:r>
              <a:rPr lang="en-US" sz="2000" dirty="0" err="1"/>
              <a:t>perlmutter</a:t>
            </a:r>
            <a:r>
              <a:rPr lang="en-US" sz="2000" dirty="0"/>
              <a:t>/CPU/</a:t>
            </a:r>
            <a:r>
              <a:rPr lang="en-US" sz="2000" dirty="0" err="1">
                <a:solidFill>
                  <a:srgbClr val="0000CC"/>
                </a:solidFill>
              </a:rPr>
              <a:t>acdtool</a:t>
            </a:r>
            <a:r>
              <a:rPr lang="en-US" sz="2000" dirty="0">
                <a:solidFill>
                  <a:srgbClr val="0000CC"/>
                </a:solidFill>
              </a:rPr>
              <a:t> postprocess rf</a:t>
            </a:r>
          </a:p>
          <a:p>
            <a:pPr marL="284163" indent="-284163">
              <a:buFont typeface="Arial" pitchFamily="34" charset="0"/>
              <a:buChar char="•"/>
            </a:pPr>
            <a:endParaRPr lang="en-US" sz="2400" dirty="0">
              <a:solidFill>
                <a:srgbClr val="0000FF"/>
              </a:solidFill>
            </a:endParaRPr>
          </a:p>
          <a:p>
            <a:pPr marL="457200" lvl="2"/>
            <a:r>
              <a:rPr lang="en-US" sz="2400" dirty="0">
                <a:solidFill>
                  <a:srgbClr val="008000"/>
                </a:solidFill>
              </a:rPr>
              <a:t>produce a “</a:t>
            </a:r>
            <a:r>
              <a:rPr lang="en-US" sz="2400" dirty="0" err="1">
                <a:solidFill>
                  <a:srgbClr val="A50021"/>
                </a:solidFill>
              </a:rPr>
              <a:t>sample.rfpost</a:t>
            </a:r>
            <a:r>
              <a:rPr lang="en-US" sz="2400" dirty="0">
                <a:solidFill>
                  <a:srgbClr val="008000"/>
                </a:solidFill>
              </a:rPr>
              <a:t>” file containing inputs for all functions</a:t>
            </a:r>
          </a:p>
          <a:p>
            <a:pPr lvl="2"/>
            <a:endParaRPr lang="en-US" sz="2400" dirty="0">
              <a:solidFill>
                <a:srgbClr val="008000"/>
              </a:solidFill>
            </a:endParaRPr>
          </a:p>
          <a:p>
            <a:pPr marL="457200" lvl="2"/>
            <a:r>
              <a:rPr lang="en-US" sz="2400" dirty="0">
                <a:solidFill>
                  <a:srgbClr val="008000"/>
                </a:solidFill>
              </a:rPr>
              <a:t>Modify and rename it to pillbox-</a:t>
            </a:r>
            <a:r>
              <a:rPr lang="en-US" sz="2400" dirty="0" err="1">
                <a:solidFill>
                  <a:srgbClr val="008000"/>
                </a:solidFill>
              </a:rPr>
              <a:t>rtop.rfpost</a:t>
            </a:r>
            <a:endParaRPr lang="en-US" sz="2400" dirty="0">
              <a:solidFill>
                <a:srgbClr val="008000"/>
              </a:solidFill>
            </a:endParaRPr>
          </a:p>
          <a:p>
            <a:pPr marL="514350" indent="-514350">
              <a:buFont typeface="Arial" pitchFamily="34" charset="0"/>
              <a:buChar char="•"/>
            </a:pPr>
            <a:endParaRPr lang="en-US" sz="2400" dirty="0"/>
          </a:p>
          <a:p>
            <a:pPr marL="284163" indent="-284163">
              <a:buFont typeface="Arial" pitchFamily="34" charset="0"/>
              <a:buChar char="•"/>
            </a:pPr>
            <a:r>
              <a:rPr lang="en-US" sz="2000" dirty="0" err="1"/>
              <a:t>srun</a:t>
            </a:r>
            <a:r>
              <a:rPr lang="en-US" sz="2000" dirty="0"/>
              <a:t> -n 1 -c 1 --</a:t>
            </a:r>
            <a:r>
              <a:rPr lang="en-US" sz="2000" dirty="0" err="1"/>
              <a:t>cpu</a:t>
            </a:r>
            <a:r>
              <a:rPr lang="en-US" sz="2000" dirty="0"/>
              <a:t>-bind=cores /global/</a:t>
            </a:r>
            <a:r>
              <a:rPr lang="en-US" sz="2000" dirty="0" err="1"/>
              <a:t>cfs</a:t>
            </a:r>
            <a:r>
              <a:rPr lang="en-US" sz="2000" dirty="0"/>
              <a:t>/</a:t>
            </a:r>
            <a:r>
              <a:rPr lang="en-US" sz="2000" dirty="0" err="1"/>
              <a:t>cdirs</a:t>
            </a:r>
            <a:r>
              <a:rPr lang="en-US" sz="2000" dirty="0"/>
              <a:t>/ace3p/</a:t>
            </a:r>
            <a:r>
              <a:rPr lang="en-US" sz="2000" dirty="0" err="1"/>
              <a:t>perlmutter</a:t>
            </a:r>
            <a:r>
              <a:rPr lang="en-US" sz="2000" dirty="0"/>
              <a:t>/CPU/ /</a:t>
            </a:r>
            <a:r>
              <a:rPr lang="en-US" sz="2000" dirty="0" err="1">
                <a:solidFill>
                  <a:srgbClr val="0000FF"/>
                </a:solidFill>
              </a:rPr>
              <a:t>acdtool</a:t>
            </a:r>
            <a:r>
              <a:rPr lang="en-US" sz="2000" dirty="0">
                <a:solidFill>
                  <a:srgbClr val="0000FF"/>
                </a:solidFill>
              </a:rPr>
              <a:t> postprocess rf </a:t>
            </a:r>
            <a:r>
              <a:rPr lang="en-US" sz="2000" dirty="0">
                <a:solidFill>
                  <a:srgbClr val="006666"/>
                </a:solidFill>
              </a:rPr>
              <a:t>pillbox-</a:t>
            </a:r>
            <a:r>
              <a:rPr lang="en-US" sz="2000" dirty="0" err="1">
                <a:solidFill>
                  <a:srgbClr val="006666"/>
                </a:solidFill>
              </a:rPr>
              <a:t>rtop.rfpost</a:t>
            </a:r>
            <a:endParaRPr lang="en-US" sz="2000" dirty="0">
              <a:solidFill>
                <a:srgbClr val="006666"/>
              </a:solidFill>
            </a:endParaRPr>
          </a:p>
          <a:p>
            <a:pPr marL="284163" indent="-284163">
              <a:buFont typeface="Arial" pitchFamily="34" charset="0"/>
              <a:buChar char="•"/>
            </a:pPr>
            <a:endParaRPr lang="en-US" sz="2400" dirty="0">
              <a:solidFill>
                <a:srgbClr val="006666"/>
              </a:solidFill>
            </a:endParaRPr>
          </a:p>
          <a:p>
            <a:pPr marL="458788" lvl="1" indent="-4763"/>
            <a:r>
              <a:rPr lang="en-US" sz="2400" dirty="0">
                <a:solidFill>
                  <a:srgbClr val="008000"/>
                </a:solidFill>
              </a:rPr>
              <a:t>	perform calculations specified in “</a:t>
            </a:r>
            <a:r>
              <a:rPr lang="en-US" sz="2400" dirty="0">
                <a:solidFill>
                  <a:srgbClr val="A50021"/>
                </a:solidFill>
              </a:rPr>
              <a:t>pillbox-</a:t>
            </a:r>
            <a:r>
              <a:rPr lang="en-US" sz="2400" dirty="0" err="1">
                <a:solidFill>
                  <a:srgbClr val="A50021"/>
                </a:solidFill>
              </a:rPr>
              <a:t>rtop.rfpost</a:t>
            </a:r>
            <a:r>
              <a:rPr lang="en-US" sz="2400" dirty="0">
                <a:solidFill>
                  <a:srgbClr val="008000"/>
                </a:solidFill>
              </a:rPr>
              <a:t>”</a:t>
            </a:r>
          </a:p>
        </p:txBody>
      </p:sp>
      <p:sp>
        <p:nvSpPr>
          <p:cNvPr id="4" name="Slide Number Placeholder 3">
            <a:extLst>
              <a:ext uri="{FF2B5EF4-FFF2-40B4-BE49-F238E27FC236}">
                <a16:creationId xmlns:a16="http://schemas.microsoft.com/office/drawing/2014/main" id="{742880CB-6213-AA44-98E9-981DFAB18B6E}"/>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33</a:t>
            </a:fld>
            <a:endParaRPr lang="en-US" dirty="0"/>
          </a:p>
        </p:txBody>
      </p:sp>
    </p:spTree>
    <p:extLst>
      <p:ext uri="{BB962C8B-B14F-4D97-AF65-F5344CB8AC3E}">
        <p14:creationId xmlns:p14="http://schemas.microsoft.com/office/powerpoint/2010/main" val="3345899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err="1">
                <a:ea typeface="ＭＳ Ｐゴシック" charset="-128"/>
              </a:rPr>
              <a:t>Sample.rfpost</a:t>
            </a:r>
            <a:r>
              <a:rPr lang="en-US" dirty="0">
                <a:ea typeface="ＭＳ Ｐゴシック" charset="-128"/>
              </a:rPr>
              <a:t>  (see details next)</a:t>
            </a:r>
          </a:p>
        </p:txBody>
      </p:sp>
      <p:sp>
        <p:nvSpPr>
          <p:cNvPr id="3075" name="Content Placeholder 2"/>
          <p:cNvSpPr>
            <a:spLocks noGrp="1"/>
          </p:cNvSpPr>
          <p:nvPr>
            <p:ph idx="1"/>
          </p:nvPr>
        </p:nvSpPr>
        <p:spPr>
          <a:xfrm>
            <a:off x="538316" y="1074979"/>
            <a:ext cx="11363632" cy="5485309"/>
          </a:xfrm>
        </p:spPr>
        <p:txBody>
          <a:bodyPr numCol="3"/>
          <a:lstStyle/>
          <a:p>
            <a:pPr eaLnBrk="1" hangingPunct="1">
              <a:spcBef>
                <a:spcPts val="0"/>
              </a:spcBef>
              <a:buNone/>
            </a:pPr>
            <a:r>
              <a:rPr lang="en-US" sz="750" dirty="0" err="1">
                <a:ea typeface="ＭＳ Ｐゴシック" charset="-128"/>
              </a:rPr>
              <a:t>RFField</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ResultDir</a:t>
            </a:r>
            <a:r>
              <a:rPr lang="en-US" sz="750" dirty="0">
                <a:ea typeface="ＭＳ Ｐゴシック" charset="-128"/>
              </a:rPr>
              <a:t>    = omega3p_results</a:t>
            </a:r>
          </a:p>
          <a:p>
            <a:pPr eaLnBrk="1" hangingPunct="1">
              <a:spcBef>
                <a:spcPts val="0"/>
              </a:spcBef>
              <a:buNone/>
            </a:pPr>
            <a:r>
              <a:rPr lang="en-US" sz="750" dirty="0">
                <a:ea typeface="ＭＳ Ｐゴシック" charset="-128"/>
              </a:rPr>
              <a:t>   </a:t>
            </a:r>
            <a:r>
              <a:rPr lang="en-US" sz="750" dirty="0" err="1">
                <a:ea typeface="ＭＳ Ｐゴシック" charset="-128"/>
              </a:rPr>
              <a:t>ModeID</a:t>
            </a:r>
            <a:r>
              <a:rPr lang="en-US" sz="750" dirty="0">
                <a:ea typeface="ＭＳ Ｐゴシック" charset="-128"/>
              </a:rPr>
              <a:t>      =      0</a:t>
            </a:r>
          </a:p>
          <a:p>
            <a:pPr eaLnBrk="1" hangingPunct="1">
              <a:spcBef>
                <a:spcPts val="0"/>
              </a:spcBef>
              <a:buNone/>
            </a:pPr>
            <a:r>
              <a:rPr lang="en-US" sz="750" dirty="0">
                <a:ea typeface="ＭＳ Ｐゴシック" charset="-128"/>
              </a:rPr>
              <a:t>   </a:t>
            </a:r>
            <a:r>
              <a:rPr lang="en-US" sz="750" dirty="0" err="1">
                <a:ea typeface="ＭＳ Ｐゴシック" charset="-128"/>
              </a:rPr>
              <a:t>xsymmetry</a:t>
            </a:r>
            <a:r>
              <a:rPr lang="en-US" sz="750" dirty="0">
                <a:ea typeface="ＭＳ Ｐゴシック" charset="-128"/>
              </a:rPr>
              <a:t>   =      none   // [none, electric, magnetic]</a:t>
            </a:r>
          </a:p>
          <a:p>
            <a:pPr eaLnBrk="1" hangingPunct="1">
              <a:spcBef>
                <a:spcPts val="0"/>
              </a:spcBef>
              <a:buNone/>
            </a:pPr>
            <a:r>
              <a:rPr lang="en-US" sz="750" dirty="0">
                <a:ea typeface="ＭＳ Ｐゴシック" charset="-128"/>
              </a:rPr>
              <a:t>   </a:t>
            </a:r>
            <a:r>
              <a:rPr lang="en-US" sz="750" dirty="0" err="1">
                <a:ea typeface="ＭＳ Ｐゴシック" charset="-128"/>
              </a:rPr>
              <a:t>ysymmetry</a:t>
            </a:r>
            <a:r>
              <a:rPr lang="en-US" sz="750" dirty="0">
                <a:ea typeface="ＭＳ Ｐゴシック" charset="-128"/>
              </a:rPr>
              <a:t>   =      none   // [none, electric, magnetic]</a:t>
            </a:r>
          </a:p>
          <a:p>
            <a:pPr eaLnBrk="1" hangingPunct="1">
              <a:spcBef>
                <a:spcPts val="0"/>
              </a:spcBef>
              <a:buNone/>
            </a:pPr>
            <a:r>
              <a:rPr lang="en-US" sz="750" dirty="0">
                <a:ea typeface="ＭＳ Ｐゴシック" charset="-128"/>
              </a:rPr>
              <a:t>   gradient    =  -1</a:t>
            </a:r>
          </a:p>
          <a:p>
            <a:pPr eaLnBrk="1" hangingPunct="1">
              <a:spcBef>
                <a:spcPts val="0"/>
              </a:spcBef>
              <a:buNone/>
            </a:pPr>
            <a:r>
              <a:rPr lang="en-US" sz="750" dirty="0">
                <a:ea typeface="ＭＳ Ｐゴシック" charset="-128"/>
              </a:rPr>
              <a:t>   </a:t>
            </a:r>
            <a:r>
              <a:rPr lang="en-US" sz="750" dirty="0" err="1">
                <a:ea typeface="ＭＳ Ｐゴシック" charset="-128"/>
              </a:rPr>
              <a:t>cavityBeta</a:t>
            </a:r>
            <a:r>
              <a:rPr lang="en-US" sz="750" dirty="0">
                <a:ea typeface="ＭＳ Ｐゴシック" charset="-128"/>
              </a:rPr>
              <a:t>  =      1.00000     //for R/Q, V integral</a:t>
            </a:r>
          </a:p>
          <a:p>
            <a:pPr eaLnBrk="1" hangingPunct="1">
              <a:spcBef>
                <a:spcPts val="0"/>
              </a:spcBef>
              <a:buNone/>
            </a:pPr>
            <a:r>
              <a:rPr lang="en-US" sz="750" dirty="0">
                <a:ea typeface="ＭＳ Ｐゴシック" charset="-128"/>
              </a:rPr>
              <a:t>   </a:t>
            </a:r>
            <a:r>
              <a:rPr lang="en-US" sz="750" dirty="0" err="1">
                <a:ea typeface="ＭＳ Ｐゴシック" charset="-128"/>
              </a:rPr>
              <a:t>reversePowerFlow</a:t>
            </a:r>
            <a:r>
              <a:rPr lang="en-US" sz="750" dirty="0">
                <a:ea typeface="ＭＳ Ｐゴシック" charset="-128"/>
              </a:rPr>
              <a:t>=      0   // [1=charging 0=decaying]</a:t>
            </a:r>
          </a:p>
          <a:p>
            <a:pPr eaLnBrk="1" hangingPunct="1">
              <a:spcBef>
                <a:spcPts val="0"/>
              </a:spcBef>
              <a:buNone/>
            </a:pPr>
            <a:r>
              <a:rPr lang="en-US" sz="750" dirty="0">
                <a:ea typeface="ＭＳ Ｐゴシック" charset="-128"/>
              </a:rPr>
              <a:t>   x0          =      0.00000</a:t>
            </a:r>
          </a:p>
          <a:p>
            <a:pPr eaLnBrk="1" hangingPunct="1">
              <a:spcBef>
                <a:spcPts val="0"/>
              </a:spcBef>
              <a:buNone/>
            </a:pPr>
            <a:r>
              <a:rPr lang="en-US" sz="750" dirty="0">
                <a:ea typeface="ＭＳ Ｐゴシック" charset="-128"/>
              </a:rPr>
              <a:t>   y0          =      0.00000</a:t>
            </a:r>
          </a:p>
          <a:p>
            <a:pPr eaLnBrk="1" hangingPunct="1">
              <a:spcBef>
                <a:spcPts val="0"/>
              </a:spcBef>
              <a:buNone/>
            </a:pPr>
            <a:r>
              <a:rPr lang="en-US" sz="750" dirty="0">
                <a:ea typeface="ＭＳ Ｐゴシック" charset="-128"/>
              </a:rPr>
              <a:t>   gz1         =     -0.057</a:t>
            </a:r>
          </a:p>
          <a:p>
            <a:pPr eaLnBrk="1" hangingPunct="1">
              <a:spcBef>
                <a:spcPts val="0"/>
              </a:spcBef>
              <a:buNone/>
            </a:pPr>
            <a:r>
              <a:rPr lang="en-US" sz="750" dirty="0">
                <a:ea typeface="ＭＳ Ｐゴシック" charset="-128"/>
              </a:rPr>
              <a:t>   gz2         =      0.057</a:t>
            </a:r>
          </a:p>
          <a:p>
            <a:pPr eaLnBrk="1" hangingPunct="1">
              <a:spcBef>
                <a:spcPts val="0"/>
              </a:spcBef>
              <a:buNone/>
            </a:pPr>
            <a:r>
              <a:rPr lang="en-US" sz="750" dirty="0">
                <a:ea typeface="ＭＳ Ｐゴシック" charset="-128"/>
              </a:rPr>
              <a:t>   </a:t>
            </a:r>
            <a:r>
              <a:rPr lang="en-US" sz="750" dirty="0" err="1">
                <a:ea typeface="ＭＳ Ｐゴシック" charset="-128"/>
              </a:rPr>
              <a:t>npoint</a:t>
            </a:r>
            <a:r>
              <a:rPr lang="en-US" sz="750" dirty="0">
                <a:ea typeface="ＭＳ Ｐゴシック" charset="-128"/>
              </a:rPr>
              <a:t>      =    300</a:t>
            </a:r>
          </a:p>
          <a:p>
            <a:pPr eaLnBrk="1" hangingPunct="1">
              <a:spcBef>
                <a:spcPts val="0"/>
              </a:spcBef>
              <a:buNone/>
            </a:pPr>
            <a:r>
              <a:rPr lang="en-US" sz="750" dirty="0">
                <a:ea typeface="ＭＳ Ｐゴシック" charset="-128"/>
              </a:rPr>
              <a:t>   </a:t>
            </a:r>
            <a:r>
              <a:rPr lang="en-US" sz="750" dirty="0" err="1">
                <a:ea typeface="ＭＳ Ｐゴシック" charset="-128"/>
              </a:rPr>
              <a:t>fmnx</a:t>
            </a:r>
            <a:r>
              <a:rPr lang="en-US" sz="750" dirty="0">
                <a:ea typeface="ＭＳ Ｐゴシック" charset="-128"/>
              </a:rPr>
              <a:t>        =     10</a:t>
            </a:r>
          </a:p>
          <a:p>
            <a:pPr eaLnBrk="1" hangingPunct="1">
              <a:spcBef>
                <a:spcPts val="0"/>
              </a:spcBef>
              <a:buNone/>
            </a:pPr>
            <a:r>
              <a:rPr lang="en-US" sz="750" dirty="0">
                <a:ea typeface="ＭＳ Ｐゴシック" charset="-128"/>
              </a:rPr>
              <a:t>   </a:t>
            </a:r>
            <a:r>
              <a:rPr lang="en-US" sz="750" dirty="0" err="1">
                <a:ea typeface="ＭＳ Ｐゴシック" charset="-128"/>
              </a:rPr>
              <a:t>fmny</a:t>
            </a:r>
            <a:r>
              <a:rPr lang="en-US" sz="750" dirty="0">
                <a:ea typeface="ＭＳ Ｐゴシック" charset="-128"/>
              </a:rPr>
              <a:t>        =     10</a:t>
            </a:r>
          </a:p>
          <a:p>
            <a:pPr eaLnBrk="1" hangingPunct="1">
              <a:spcBef>
                <a:spcPts val="0"/>
              </a:spcBef>
              <a:buNone/>
            </a:pPr>
            <a:r>
              <a:rPr lang="en-US" sz="750" dirty="0">
                <a:ea typeface="ＭＳ Ｐゴシック" charset="-128"/>
              </a:rPr>
              <a:t>   </a:t>
            </a:r>
            <a:r>
              <a:rPr lang="en-US" sz="750" dirty="0" err="1">
                <a:ea typeface="ＭＳ Ｐゴシック" charset="-128"/>
              </a:rPr>
              <a:t>fmnz</a:t>
            </a:r>
            <a:r>
              <a:rPr lang="en-US" sz="750" dirty="0">
                <a:ea typeface="ＭＳ Ｐゴシック" charset="-128"/>
              </a:rPr>
              <a:t>        =     50</a:t>
            </a:r>
          </a:p>
          <a:p>
            <a:pPr eaLnBrk="1" hangingPunct="1">
              <a:spcBef>
                <a:spcPts val="0"/>
              </a:spcBef>
              <a:buNone/>
            </a:pPr>
            <a:r>
              <a:rPr lang="en-US" sz="750" dirty="0">
                <a:ea typeface="ＭＳ Ｐゴシック" charset="-128"/>
              </a:rPr>
              <a:t>}</a:t>
            </a:r>
          </a:p>
          <a:p>
            <a:pPr eaLnBrk="1" hangingPunct="1">
              <a:spcBef>
                <a:spcPts val="0"/>
              </a:spcBef>
              <a:buNone/>
            </a:pPr>
            <a:r>
              <a:rPr lang="en-US" sz="750" dirty="0" err="1">
                <a:ea typeface="ＭＳ Ｐゴシック" charset="-128"/>
              </a:rPr>
              <a:t>RoverQ</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1</a:t>
            </a:r>
          </a:p>
          <a:p>
            <a:pPr eaLnBrk="1" hangingPunct="1">
              <a:spcBef>
                <a:spcPts val="0"/>
              </a:spcBef>
              <a:buNone/>
            </a:pPr>
            <a:r>
              <a:rPr lang="en-US" sz="750" dirty="0">
                <a:ea typeface="ＭＳ Ｐゴシック" charset="-128"/>
              </a:rPr>
              <a:t>   modeID1     =     -1</a:t>
            </a:r>
          </a:p>
          <a:p>
            <a:pPr eaLnBrk="1" hangingPunct="1">
              <a:spcBef>
                <a:spcPts val="0"/>
              </a:spcBef>
              <a:buNone/>
            </a:pPr>
            <a:r>
              <a:rPr lang="en-US" sz="750" dirty="0">
                <a:ea typeface="ＭＳ Ｐゴシック" charset="-128"/>
              </a:rPr>
              <a:t>   modeID2     =     -1</a:t>
            </a:r>
          </a:p>
          <a:p>
            <a:pPr eaLnBrk="1" hangingPunct="1">
              <a:spcBef>
                <a:spcPts val="0"/>
              </a:spcBef>
              <a:buNone/>
            </a:pPr>
            <a:r>
              <a:rPr lang="en-US" sz="750" dirty="0">
                <a:ea typeface="ＭＳ Ｐゴシック" charset="-128"/>
              </a:rPr>
              <a:t>   x1          =      0.00000</a:t>
            </a:r>
          </a:p>
          <a:p>
            <a:pPr eaLnBrk="1" hangingPunct="1">
              <a:spcBef>
                <a:spcPts val="0"/>
              </a:spcBef>
              <a:buNone/>
            </a:pPr>
            <a:r>
              <a:rPr lang="en-US" sz="750" dirty="0">
                <a:ea typeface="ＭＳ Ｐゴシック" charset="-128"/>
              </a:rPr>
              <a:t>   x2          =      0.00000</a:t>
            </a:r>
          </a:p>
          <a:p>
            <a:pPr eaLnBrk="1" hangingPunct="1">
              <a:spcBef>
                <a:spcPts val="0"/>
              </a:spcBef>
              <a:buNone/>
            </a:pPr>
            <a:r>
              <a:rPr lang="en-US" sz="750" dirty="0">
                <a:ea typeface="ＭＳ Ｐゴシック" charset="-128"/>
              </a:rPr>
              <a:t>   y1          =      0.00100</a:t>
            </a:r>
          </a:p>
          <a:p>
            <a:pPr eaLnBrk="1" hangingPunct="1">
              <a:spcBef>
                <a:spcPts val="0"/>
              </a:spcBef>
              <a:buNone/>
            </a:pPr>
            <a:r>
              <a:rPr lang="en-US" sz="750" dirty="0">
                <a:ea typeface="ＭＳ Ｐゴシック" charset="-128"/>
              </a:rPr>
              <a:t>   y2          =      0.00100</a:t>
            </a:r>
          </a:p>
          <a:p>
            <a:pPr eaLnBrk="1" hangingPunct="1">
              <a:spcBef>
                <a:spcPts val="0"/>
              </a:spcBef>
              <a:buNone/>
            </a:pPr>
            <a:r>
              <a:rPr lang="en-US" sz="750" dirty="0">
                <a:ea typeface="ＭＳ Ｐゴシック" charset="-128"/>
              </a:rPr>
              <a:t>   z1          = 100000000.00000</a:t>
            </a:r>
          </a:p>
          <a:p>
            <a:pPr eaLnBrk="1" hangingPunct="1">
              <a:spcBef>
                <a:spcPts val="0"/>
              </a:spcBef>
              <a:buNone/>
            </a:pPr>
            <a:r>
              <a:rPr lang="en-US" sz="750" dirty="0">
                <a:ea typeface="ＭＳ Ｐゴシック" charset="-128"/>
              </a:rPr>
              <a:t>   z2          = 100000000.00000</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err="1">
                <a:ea typeface="ＭＳ Ｐゴシック" charset="-128"/>
              </a:rPr>
              <a:t>RoverQT</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0</a:t>
            </a:r>
          </a:p>
          <a:p>
            <a:pPr eaLnBrk="1" hangingPunct="1">
              <a:spcBef>
                <a:spcPts val="0"/>
              </a:spcBef>
              <a:buNone/>
            </a:pPr>
            <a:r>
              <a:rPr lang="en-US" sz="750" dirty="0">
                <a:ea typeface="ＭＳ Ｐゴシック" charset="-128"/>
              </a:rPr>
              <a:t>   modeID1     =     -1</a:t>
            </a:r>
          </a:p>
          <a:p>
            <a:pPr eaLnBrk="1" hangingPunct="1">
              <a:spcBef>
                <a:spcPts val="0"/>
              </a:spcBef>
              <a:buNone/>
            </a:pPr>
            <a:r>
              <a:rPr lang="en-US" sz="750" dirty="0">
                <a:ea typeface="ＭＳ Ｐゴシック" charset="-128"/>
              </a:rPr>
              <a:t>   modeID2     =     -1</a:t>
            </a:r>
          </a:p>
          <a:p>
            <a:pPr eaLnBrk="1" hangingPunct="1">
              <a:spcBef>
                <a:spcPts val="0"/>
              </a:spcBef>
              <a:buNone/>
            </a:pPr>
            <a:r>
              <a:rPr lang="en-US" sz="750" dirty="0">
                <a:ea typeface="ＭＳ Ｐゴシック" charset="-128"/>
              </a:rPr>
              <a:t>   x0          =      0.00000</a:t>
            </a:r>
          </a:p>
          <a:p>
            <a:pPr eaLnBrk="1" hangingPunct="1">
              <a:spcBef>
                <a:spcPts val="0"/>
              </a:spcBef>
              <a:buNone/>
            </a:pPr>
            <a:r>
              <a:rPr lang="en-US" sz="750" dirty="0">
                <a:ea typeface="ＭＳ Ｐゴシック" charset="-128"/>
              </a:rPr>
              <a:t>   y0          =      0.00000</a:t>
            </a:r>
          </a:p>
          <a:p>
            <a:pPr eaLnBrk="1" hangingPunct="1">
              <a:spcBef>
                <a:spcPts val="0"/>
              </a:spcBef>
              <a:buNone/>
            </a:pPr>
            <a:r>
              <a:rPr lang="en-US" sz="750" dirty="0">
                <a:ea typeface="ＭＳ Ｐゴシック" charset="-128"/>
              </a:rPr>
              <a:t>   z1          = 100000000.00000</a:t>
            </a:r>
          </a:p>
          <a:p>
            <a:pPr eaLnBrk="1" hangingPunct="1">
              <a:spcBef>
                <a:spcPts val="0"/>
              </a:spcBef>
              <a:buNone/>
            </a:pPr>
            <a:r>
              <a:rPr lang="en-US" sz="750" dirty="0">
                <a:ea typeface="ＭＳ Ｐゴシック" charset="-128"/>
              </a:rPr>
              <a:t>   z2          = 100000000.00000</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err="1">
                <a:ea typeface="ＭＳ Ｐゴシック" charset="-128"/>
              </a:rPr>
              <a:t>kickFactor</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0</a:t>
            </a:r>
          </a:p>
          <a:p>
            <a:pPr eaLnBrk="1" hangingPunct="1">
              <a:spcBef>
                <a:spcPts val="0"/>
              </a:spcBef>
              <a:buNone/>
            </a:pPr>
            <a:r>
              <a:rPr lang="en-US" sz="750" dirty="0">
                <a:ea typeface="ＭＳ Ｐゴシック" charset="-128"/>
              </a:rPr>
              <a:t>   modeID1     =     -1</a:t>
            </a:r>
          </a:p>
          <a:p>
            <a:pPr eaLnBrk="1" hangingPunct="1">
              <a:spcBef>
                <a:spcPts val="0"/>
              </a:spcBef>
              <a:buNone/>
            </a:pPr>
            <a:r>
              <a:rPr lang="en-US" sz="750" dirty="0">
                <a:ea typeface="ＭＳ Ｐゴシック" charset="-128"/>
              </a:rPr>
              <a:t>   modeID2     =     -1</a:t>
            </a:r>
          </a:p>
          <a:p>
            <a:pPr eaLnBrk="1" hangingPunct="1">
              <a:spcBef>
                <a:spcPts val="0"/>
              </a:spcBef>
              <a:buNone/>
            </a:pPr>
            <a:r>
              <a:rPr lang="en-US" sz="750" dirty="0">
                <a:ea typeface="ＭＳ Ｐゴシック" charset="-128"/>
              </a:rPr>
              <a:t>   x0          =      0.00000</a:t>
            </a:r>
          </a:p>
          <a:p>
            <a:pPr eaLnBrk="1" hangingPunct="1">
              <a:spcBef>
                <a:spcPts val="0"/>
              </a:spcBef>
              <a:buNone/>
            </a:pPr>
            <a:r>
              <a:rPr lang="en-US" sz="750" dirty="0">
                <a:ea typeface="ＭＳ Ｐゴシック" charset="-128"/>
              </a:rPr>
              <a:t>   y0          =      0.00000</a:t>
            </a:r>
          </a:p>
          <a:p>
            <a:pPr eaLnBrk="1" hangingPunct="1">
              <a:spcBef>
                <a:spcPts val="0"/>
              </a:spcBef>
              <a:buNone/>
            </a:pPr>
            <a:r>
              <a:rPr lang="en-US" sz="750" dirty="0">
                <a:ea typeface="ＭＳ Ｐゴシック" charset="-128"/>
              </a:rPr>
              <a:t>   z1          = 100000000.00000</a:t>
            </a:r>
          </a:p>
          <a:p>
            <a:pPr eaLnBrk="1" hangingPunct="1">
              <a:spcBef>
                <a:spcPts val="0"/>
              </a:spcBef>
              <a:buNone/>
            </a:pPr>
            <a:r>
              <a:rPr lang="en-US" sz="750" dirty="0">
                <a:ea typeface="ＭＳ Ｐゴシック" charset="-128"/>
              </a:rPr>
              <a:t>   z2          = 100000000.00000</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err="1">
                <a:ea typeface="ＭＳ Ｐゴシック" charset="-128"/>
              </a:rPr>
              <a:t>FieldMap</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0</a:t>
            </a:r>
          </a:p>
          <a:p>
            <a:pPr eaLnBrk="1" hangingPunct="1">
              <a:spcBef>
                <a:spcPts val="0"/>
              </a:spcBef>
              <a:buNone/>
            </a:pPr>
            <a:r>
              <a:rPr lang="en-US" sz="750" dirty="0">
                <a:ea typeface="ＭＳ Ｐゴシック" charset="-128"/>
              </a:rPr>
              <a:t>   </a:t>
            </a:r>
            <a:r>
              <a:rPr lang="en-US" sz="750" dirty="0" err="1">
                <a:ea typeface="ＭＳ Ｐゴシック" charset="-128"/>
              </a:rPr>
              <a:t>nx</a:t>
            </a:r>
            <a:r>
              <a:rPr lang="en-US" sz="750" dirty="0">
                <a:ea typeface="ＭＳ Ｐゴシック" charset="-128"/>
              </a:rPr>
              <a:t>          =     20</a:t>
            </a:r>
          </a:p>
          <a:p>
            <a:pPr eaLnBrk="1" hangingPunct="1">
              <a:spcBef>
                <a:spcPts val="0"/>
              </a:spcBef>
              <a:buNone/>
            </a:pPr>
            <a:r>
              <a:rPr lang="en-US" sz="750" dirty="0">
                <a:ea typeface="ＭＳ Ｐゴシック" charset="-128"/>
              </a:rPr>
              <a:t>   </a:t>
            </a:r>
            <a:r>
              <a:rPr lang="en-US" sz="750" dirty="0" err="1">
                <a:ea typeface="ＭＳ Ｐゴシック" charset="-128"/>
              </a:rPr>
              <a:t>ny</a:t>
            </a:r>
            <a:r>
              <a:rPr lang="en-US" sz="750" dirty="0">
                <a:ea typeface="ＭＳ Ｐゴシック" charset="-128"/>
              </a:rPr>
              <a:t>          =     20</a:t>
            </a:r>
          </a:p>
          <a:p>
            <a:pPr eaLnBrk="1" hangingPunct="1">
              <a:spcBef>
                <a:spcPts val="0"/>
              </a:spcBef>
              <a:buNone/>
            </a:pPr>
            <a:r>
              <a:rPr lang="en-US" sz="750" dirty="0">
                <a:ea typeface="ＭＳ Ｐゴシック" charset="-128"/>
              </a:rPr>
              <a:t>   </a:t>
            </a:r>
            <a:r>
              <a:rPr lang="en-US" sz="750" dirty="0" err="1">
                <a:ea typeface="ＭＳ Ｐゴシック" charset="-128"/>
              </a:rPr>
              <a:t>nz</a:t>
            </a:r>
            <a:r>
              <a:rPr lang="en-US" sz="750" dirty="0">
                <a:ea typeface="ＭＳ Ｐゴシック" charset="-128"/>
              </a:rPr>
              <a:t>          =     50</a:t>
            </a:r>
          </a:p>
          <a:p>
            <a:pPr eaLnBrk="1" hangingPunct="1">
              <a:spcBef>
                <a:spcPts val="0"/>
              </a:spcBef>
              <a:buNone/>
            </a:pPr>
            <a:r>
              <a:rPr lang="en-US" sz="750" dirty="0">
                <a:ea typeface="ＭＳ Ｐゴシック" charset="-128"/>
              </a:rPr>
              <a:t>   x1          =      0.00000</a:t>
            </a:r>
          </a:p>
          <a:p>
            <a:pPr eaLnBrk="1" hangingPunct="1">
              <a:spcBef>
                <a:spcPts val="0"/>
              </a:spcBef>
              <a:buNone/>
            </a:pPr>
            <a:r>
              <a:rPr lang="en-US" sz="750" dirty="0">
                <a:ea typeface="ＭＳ Ｐゴシック" charset="-128"/>
              </a:rPr>
              <a:t>   x2          =      0.00000</a:t>
            </a:r>
          </a:p>
          <a:p>
            <a:pPr eaLnBrk="1" hangingPunct="1">
              <a:spcBef>
                <a:spcPts val="0"/>
              </a:spcBef>
              <a:buNone/>
            </a:pPr>
            <a:r>
              <a:rPr lang="en-US" sz="750" dirty="0">
                <a:ea typeface="ＭＳ Ｐゴシック" charset="-128"/>
              </a:rPr>
              <a:t>   y1          =      0.00100</a:t>
            </a:r>
          </a:p>
          <a:p>
            <a:pPr eaLnBrk="1" hangingPunct="1">
              <a:spcBef>
                <a:spcPts val="0"/>
              </a:spcBef>
              <a:buNone/>
            </a:pPr>
            <a:r>
              <a:rPr lang="en-US" sz="750" dirty="0">
                <a:ea typeface="ＭＳ Ｐゴシック" charset="-128"/>
              </a:rPr>
              <a:t>   y2          =      0.00100</a:t>
            </a:r>
          </a:p>
          <a:p>
            <a:pPr eaLnBrk="1" hangingPunct="1">
              <a:spcBef>
                <a:spcPts val="0"/>
              </a:spcBef>
              <a:buNone/>
            </a:pPr>
            <a:r>
              <a:rPr lang="en-US" sz="750" dirty="0">
                <a:ea typeface="ＭＳ Ｐゴシック" charset="-128"/>
              </a:rPr>
              <a:t>   z1          = 100000000.00000</a:t>
            </a:r>
          </a:p>
          <a:p>
            <a:pPr eaLnBrk="1" hangingPunct="1">
              <a:spcBef>
                <a:spcPts val="0"/>
              </a:spcBef>
              <a:buNone/>
            </a:pPr>
            <a:r>
              <a:rPr lang="en-US" sz="750" dirty="0">
                <a:ea typeface="ＭＳ Ｐゴシック" charset="-128"/>
              </a:rPr>
              <a:t>   z2          = 100000000.00000</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err="1">
                <a:ea typeface="ＭＳ Ｐゴシック" charset="-128"/>
              </a:rPr>
              <a:t>FieldAtPoint</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0</a:t>
            </a:r>
          </a:p>
          <a:p>
            <a:pPr eaLnBrk="1" hangingPunct="1">
              <a:spcBef>
                <a:spcPts val="0"/>
              </a:spcBef>
              <a:buNone/>
            </a:pPr>
            <a:r>
              <a:rPr lang="en-US" sz="750" dirty="0">
                <a:ea typeface="ＭＳ Ｐゴシック" charset="-128"/>
              </a:rPr>
              <a:t>   x0          =      0.00000</a:t>
            </a:r>
          </a:p>
          <a:p>
            <a:pPr eaLnBrk="1" hangingPunct="1">
              <a:spcBef>
                <a:spcPts val="0"/>
              </a:spcBef>
              <a:buNone/>
            </a:pPr>
            <a:r>
              <a:rPr lang="en-US" sz="750" dirty="0">
                <a:ea typeface="ＭＳ Ｐゴシック" charset="-128"/>
              </a:rPr>
              <a:t>   y0          =      0.00000</a:t>
            </a:r>
          </a:p>
          <a:p>
            <a:pPr eaLnBrk="1" hangingPunct="1">
              <a:spcBef>
                <a:spcPts val="0"/>
              </a:spcBef>
              <a:buNone/>
            </a:pPr>
            <a:r>
              <a:rPr lang="en-US" sz="750" dirty="0">
                <a:ea typeface="ＭＳ Ｐゴシック" charset="-128"/>
              </a:rPr>
              <a:t>   z0          =      0.00000</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err="1">
                <a:ea typeface="ＭＳ Ｐゴシック" charset="-128"/>
              </a:rPr>
              <a:t>ALLFieldAtPoint</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0</a:t>
            </a:r>
          </a:p>
          <a:p>
            <a:pPr eaLnBrk="1" hangingPunct="1">
              <a:spcBef>
                <a:spcPts val="0"/>
              </a:spcBef>
              <a:buNone/>
            </a:pPr>
            <a:r>
              <a:rPr lang="en-US" sz="750" dirty="0">
                <a:ea typeface="ＭＳ Ｐゴシック" charset="-128"/>
              </a:rPr>
              <a:t>   modeID1     =     -1</a:t>
            </a:r>
          </a:p>
          <a:p>
            <a:pPr eaLnBrk="1" hangingPunct="1">
              <a:spcBef>
                <a:spcPts val="0"/>
              </a:spcBef>
              <a:buNone/>
            </a:pPr>
            <a:r>
              <a:rPr lang="en-US" sz="750" dirty="0">
                <a:ea typeface="ＭＳ Ｐゴシック" charset="-128"/>
              </a:rPr>
              <a:t>   modeID2     =     -1</a:t>
            </a:r>
          </a:p>
          <a:p>
            <a:pPr eaLnBrk="1" hangingPunct="1">
              <a:spcBef>
                <a:spcPts val="0"/>
              </a:spcBef>
              <a:buNone/>
            </a:pPr>
            <a:r>
              <a:rPr lang="en-US" sz="750" dirty="0">
                <a:ea typeface="ＭＳ Ｐゴシック" charset="-128"/>
              </a:rPr>
              <a:t>   x0          =      0.00000</a:t>
            </a:r>
          </a:p>
          <a:p>
            <a:pPr eaLnBrk="1" hangingPunct="1">
              <a:spcBef>
                <a:spcPts val="0"/>
              </a:spcBef>
              <a:buNone/>
            </a:pPr>
            <a:r>
              <a:rPr lang="en-US" sz="750" dirty="0">
                <a:ea typeface="ＭＳ Ｐゴシック" charset="-128"/>
              </a:rPr>
              <a:t>   y0          =      0.00000</a:t>
            </a:r>
          </a:p>
          <a:p>
            <a:pPr eaLnBrk="1" hangingPunct="1">
              <a:spcBef>
                <a:spcPts val="0"/>
              </a:spcBef>
              <a:buNone/>
            </a:pPr>
            <a:r>
              <a:rPr lang="en-US" sz="750" dirty="0">
                <a:ea typeface="ＭＳ Ｐゴシック" charset="-128"/>
              </a:rPr>
              <a:t>   z0          =      0.00000</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err="1">
                <a:ea typeface="ＭＳ Ｐゴシック" charset="-128"/>
              </a:rPr>
              <a:t>FieldOnLine</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0</a:t>
            </a:r>
          </a:p>
          <a:p>
            <a:pPr eaLnBrk="1" hangingPunct="1">
              <a:spcBef>
                <a:spcPts val="0"/>
              </a:spcBef>
              <a:buNone/>
            </a:pPr>
            <a:r>
              <a:rPr lang="en-US" sz="750" dirty="0">
                <a:ea typeface="ＭＳ Ｐゴシック" charset="-128"/>
              </a:rPr>
              <a:t>   </a:t>
            </a:r>
            <a:r>
              <a:rPr lang="en-US" sz="750" dirty="0" err="1">
                <a:ea typeface="ＭＳ Ｐゴシック" charset="-128"/>
              </a:rPr>
              <a:t>npoint</a:t>
            </a:r>
            <a:r>
              <a:rPr lang="en-US" sz="750" dirty="0">
                <a:ea typeface="ＭＳ Ｐゴシック" charset="-128"/>
              </a:rPr>
              <a:t>      =    300</a:t>
            </a:r>
          </a:p>
          <a:p>
            <a:pPr eaLnBrk="1" hangingPunct="1">
              <a:spcBef>
                <a:spcPts val="0"/>
              </a:spcBef>
              <a:buNone/>
            </a:pPr>
            <a:r>
              <a:rPr lang="en-US" sz="750" dirty="0">
                <a:ea typeface="ＭＳ Ｐゴシック" charset="-128"/>
              </a:rPr>
              <a:t>   filename    = filename1</a:t>
            </a:r>
          </a:p>
          <a:p>
            <a:pPr eaLnBrk="1" hangingPunct="1">
              <a:spcBef>
                <a:spcPts val="0"/>
              </a:spcBef>
              <a:buNone/>
            </a:pPr>
            <a:r>
              <a:rPr lang="en-US" sz="750" dirty="0">
                <a:ea typeface="ＭＳ Ｐゴシック" charset="-128"/>
              </a:rPr>
              <a:t>   </a:t>
            </a:r>
            <a:r>
              <a:rPr lang="en-US" sz="750" dirty="0" err="1">
                <a:ea typeface="ＭＳ Ｐゴシック" charset="-128"/>
              </a:rPr>
              <a:t>rfphase</a:t>
            </a:r>
            <a:r>
              <a:rPr lang="en-US" sz="750" dirty="0">
                <a:ea typeface="ＭＳ Ｐゴシック" charset="-128"/>
              </a:rPr>
              <a:t>     =      0.00000</a:t>
            </a:r>
          </a:p>
          <a:p>
            <a:pPr eaLnBrk="1" hangingPunct="1">
              <a:spcBef>
                <a:spcPts val="0"/>
              </a:spcBef>
              <a:buNone/>
            </a:pPr>
            <a:r>
              <a:rPr lang="en-US" sz="750" dirty="0">
                <a:ea typeface="ＭＳ Ｐゴシック" charset="-128"/>
              </a:rPr>
              <a:t>   x1          =      0.00000</a:t>
            </a:r>
          </a:p>
          <a:p>
            <a:pPr eaLnBrk="1" hangingPunct="1">
              <a:spcBef>
                <a:spcPts val="0"/>
              </a:spcBef>
              <a:buNone/>
            </a:pPr>
            <a:r>
              <a:rPr lang="en-US" sz="750" dirty="0">
                <a:ea typeface="ＭＳ Ｐゴシック" charset="-128"/>
              </a:rPr>
              <a:t>   x2          =      0.00000</a:t>
            </a:r>
          </a:p>
          <a:p>
            <a:pPr eaLnBrk="1" hangingPunct="1">
              <a:spcBef>
                <a:spcPts val="0"/>
              </a:spcBef>
              <a:buNone/>
            </a:pPr>
            <a:r>
              <a:rPr lang="en-US" sz="750" dirty="0">
                <a:ea typeface="ＭＳ Ｐゴシック" charset="-128"/>
              </a:rPr>
              <a:t>   y1          =      0.00100</a:t>
            </a:r>
          </a:p>
          <a:p>
            <a:pPr eaLnBrk="1" hangingPunct="1">
              <a:spcBef>
                <a:spcPts val="0"/>
              </a:spcBef>
              <a:buNone/>
            </a:pPr>
            <a:r>
              <a:rPr lang="en-US" sz="750" dirty="0">
                <a:ea typeface="ＭＳ Ｐゴシック" charset="-128"/>
              </a:rPr>
              <a:t>   y2          =      0.00100</a:t>
            </a:r>
          </a:p>
          <a:p>
            <a:pPr eaLnBrk="1" hangingPunct="1">
              <a:spcBef>
                <a:spcPts val="0"/>
              </a:spcBef>
              <a:buNone/>
            </a:pPr>
            <a:r>
              <a:rPr lang="en-US" sz="750" dirty="0">
                <a:ea typeface="ＭＳ Ｐゴシック" charset="-128"/>
              </a:rPr>
              <a:t>   z1          = 100000000.00000</a:t>
            </a:r>
          </a:p>
          <a:p>
            <a:pPr eaLnBrk="1" hangingPunct="1">
              <a:spcBef>
                <a:spcPts val="0"/>
              </a:spcBef>
              <a:buNone/>
            </a:pPr>
            <a:r>
              <a:rPr lang="en-US" sz="750" dirty="0">
                <a:ea typeface="ＭＳ Ｐゴシック" charset="-128"/>
              </a:rPr>
              <a:t>   z2          = 100000000.00000</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err="1">
                <a:ea typeface="ＭＳ Ｐゴシック" charset="-128"/>
              </a:rPr>
              <a:t>ALLFieldOnLine</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0</a:t>
            </a:r>
          </a:p>
          <a:p>
            <a:pPr eaLnBrk="1" hangingPunct="1">
              <a:spcBef>
                <a:spcPts val="0"/>
              </a:spcBef>
              <a:buNone/>
            </a:pPr>
            <a:r>
              <a:rPr lang="en-US" sz="750" dirty="0">
                <a:ea typeface="ＭＳ Ｐゴシック" charset="-128"/>
              </a:rPr>
              <a:t>   modeID1     =     -1</a:t>
            </a:r>
          </a:p>
          <a:p>
            <a:pPr eaLnBrk="1" hangingPunct="1">
              <a:spcBef>
                <a:spcPts val="0"/>
              </a:spcBef>
              <a:buNone/>
            </a:pPr>
            <a:r>
              <a:rPr lang="en-US" sz="750" dirty="0">
                <a:ea typeface="ＭＳ Ｐゴシック" charset="-128"/>
              </a:rPr>
              <a:t>   modeID2     =     -1</a:t>
            </a:r>
          </a:p>
          <a:p>
            <a:pPr eaLnBrk="1" hangingPunct="1">
              <a:spcBef>
                <a:spcPts val="0"/>
              </a:spcBef>
              <a:buNone/>
            </a:pPr>
            <a:r>
              <a:rPr lang="en-US" sz="750" dirty="0">
                <a:ea typeface="ＭＳ Ｐゴシック" charset="-128"/>
              </a:rPr>
              <a:t>   </a:t>
            </a:r>
            <a:r>
              <a:rPr lang="en-US" sz="750" dirty="0" err="1">
                <a:ea typeface="ＭＳ Ｐゴシック" charset="-128"/>
              </a:rPr>
              <a:t>npoint</a:t>
            </a:r>
            <a:r>
              <a:rPr lang="en-US" sz="750" dirty="0">
                <a:ea typeface="ＭＳ Ｐゴシック" charset="-128"/>
              </a:rPr>
              <a:t>      =    300</a:t>
            </a:r>
          </a:p>
          <a:p>
            <a:pPr eaLnBrk="1" hangingPunct="1">
              <a:spcBef>
                <a:spcPts val="0"/>
              </a:spcBef>
              <a:buNone/>
            </a:pPr>
            <a:r>
              <a:rPr lang="en-US" sz="750" dirty="0">
                <a:ea typeface="ＭＳ Ｐゴシック" charset="-128"/>
              </a:rPr>
              <a:t>   filename    = filename1</a:t>
            </a:r>
          </a:p>
          <a:p>
            <a:pPr eaLnBrk="1" hangingPunct="1">
              <a:spcBef>
                <a:spcPts val="0"/>
              </a:spcBef>
              <a:buNone/>
            </a:pPr>
            <a:r>
              <a:rPr lang="en-US" sz="750" dirty="0">
                <a:ea typeface="ＭＳ Ｐゴシック" charset="-128"/>
              </a:rPr>
              <a:t>   </a:t>
            </a:r>
            <a:r>
              <a:rPr lang="en-US" sz="750" dirty="0" err="1">
                <a:ea typeface="ＭＳ Ｐゴシック" charset="-128"/>
              </a:rPr>
              <a:t>rfphase</a:t>
            </a:r>
            <a:r>
              <a:rPr lang="en-US" sz="750" dirty="0">
                <a:ea typeface="ＭＳ Ｐゴシック" charset="-128"/>
              </a:rPr>
              <a:t>     =      0.00000</a:t>
            </a:r>
          </a:p>
          <a:p>
            <a:pPr eaLnBrk="1" hangingPunct="1">
              <a:spcBef>
                <a:spcPts val="0"/>
              </a:spcBef>
              <a:buNone/>
            </a:pPr>
            <a:r>
              <a:rPr lang="en-US" sz="750" dirty="0">
                <a:ea typeface="ＭＳ Ｐゴシック" charset="-128"/>
              </a:rPr>
              <a:t>   x1          =      0.00000</a:t>
            </a:r>
          </a:p>
          <a:p>
            <a:pPr eaLnBrk="1" hangingPunct="1">
              <a:spcBef>
                <a:spcPts val="0"/>
              </a:spcBef>
              <a:buNone/>
            </a:pPr>
            <a:r>
              <a:rPr lang="en-US" sz="750" dirty="0">
                <a:ea typeface="ＭＳ Ｐゴシック" charset="-128"/>
              </a:rPr>
              <a:t>   x2          =      0.00000</a:t>
            </a:r>
          </a:p>
          <a:p>
            <a:pPr eaLnBrk="1" hangingPunct="1">
              <a:spcBef>
                <a:spcPts val="0"/>
              </a:spcBef>
              <a:buNone/>
            </a:pPr>
            <a:r>
              <a:rPr lang="en-US" sz="750" dirty="0">
                <a:ea typeface="ＭＳ Ｐゴシック" charset="-128"/>
              </a:rPr>
              <a:t>   y1          =      0.00100</a:t>
            </a:r>
          </a:p>
          <a:p>
            <a:pPr eaLnBrk="1" hangingPunct="1">
              <a:spcBef>
                <a:spcPts val="0"/>
              </a:spcBef>
              <a:buNone/>
            </a:pPr>
            <a:r>
              <a:rPr lang="en-US" sz="750" dirty="0">
                <a:ea typeface="ＭＳ Ｐゴシック" charset="-128"/>
              </a:rPr>
              <a:t>   y2          =      0.00100</a:t>
            </a:r>
          </a:p>
          <a:p>
            <a:pPr eaLnBrk="1" hangingPunct="1">
              <a:spcBef>
                <a:spcPts val="0"/>
              </a:spcBef>
              <a:buNone/>
            </a:pPr>
            <a:r>
              <a:rPr lang="en-US" sz="750" dirty="0">
                <a:ea typeface="ＭＳ Ｐゴシック" charset="-128"/>
              </a:rPr>
              <a:t>   z1          = 100000000.00000</a:t>
            </a:r>
          </a:p>
          <a:p>
            <a:pPr eaLnBrk="1" hangingPunct="1">
              <a:spcBef>
                <a:spcPts val="0"/>
              </a:spcBef>
              <a:buNone/>
            </a:pPr>
            <a:r>
              <a:rPr lang="en-US" sz="750" dirty="0">
                <a:ea typeface="ＭＳ Ｐゴシック" charset="-128"/>
              </a:rPr>
              <a:t>   z2          = 100000000.00000</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a:ea typeface="ＭＳ Ｐゴシック" charset="-128"/>
              </a:rPr>
              <a:t>fieldOn2DBoundary</a:t>
            </a: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0</a:t>
            </a:r>
          </a:p>
          <a:p>
            <a:pPr eaLnBrk="1" hangingPunct="1">
              <a:spcBef>
                <a:spcPts val="0"/>
              </a:spcBef>
              <a:buNone/>
            </a:pPr>
            <a:r>
              <a:rPr lang="en-US" sz="750" dirty="0">
                <a:ea typeface="ＭＳ Ｐゴシック" charset="-128"/>
              </a:rPr>
              <a:t>   filename    = filename1</a:t>
            </a:r>
          </a:p>
          <a:p>
            <a:pPr eaLnBrk="1" hangingPunct="1">
              <a:spcBef>
                <a:spcPts val="0"/>
              </a:spcBef>
              <a:buNone/>
            </a:pPr>
            <a:r>
              <a:rPr lang="en-US" sz="750" dirty="0">
                <a:ea typeface="ＭＳ Ｐゴシック" charset="-128"/>
              </a:rPr>
              <a:t>   </a:t>
            </a:r>
            <a:r>
              <a:rPr lang="en-US" sz="750" dirty="0" err="1">
                <a:ea typeface="ＭＳ Ｐゴシック" charset="-128"/>
              </a:rPr>
              <a:t>surfaceID</a:t>
            </a:r>
            <a:r>
              <a:rPr lang="en-US" sz="750" dirty="0">
                <a:ea typeface="ＭＳ Ｐゴシック" charset="-128"/>
              </a:rPr>
              <a:t>   =      6</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err="1">
                <a:ea typeface="ＭＳ Ｐゴシック" charset="-128"/>
              </a:rPr>
              <a:t>fieldOnSurface</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0</a:t>
            </a:r>
          </a:p>
          <a:p>
            <a:pPr eaLnBrk="1" hangingPunct="1">
              <a:spcBef>
                <a:spcPts val="0"/>
              </a:spcBef>
              <a:buNone/>
            </a:pPr>
            <a:r>
              <a:rPr lang="en-US" sz="750" dirty="0">
                <a:ea typeface="ＭＳ Ｐゴシック" charset="-128"/>
              </a:rPr>
              <a:t>   filename    = filename1</a:t>
            </a:r>
          </a:p>
          <a:p>
            <a:pPr eaLnBrk="1" hangingPunct="1">
              <a:spcBef>
                <a:spcPts val="0"/>
              </a:spcBef>
              <a:buNone/>
            </a:pPr>
            <a:r>
              <a:rPr lang="en-US" sz="750" dirty="0">
                <a:ea typeface="ＭＳ Ｐゴシック" charset="-128"/>
              </a:rPr>
              <a:t>   </a:t>
            </a:r>
            <a:r>
              <a:rPr lang="en-US" sz="750" dirty="0" err="1">
                <a:ea typeface="ＭＳ Ｐゴシック" charset="-128"/>
              </a:rPr>
              <a:t>surfaceID</a:t>
            </a:r>
            <a:r>
              <a:rPr lang="en-US" sz="750" dirty="0">
                <a:ea typeface="ＭＳ Ｐゴシック" charset="-128"/>
              </a:rPr>
              <a:t>   =      6</a:t>
            </a:r>
          </a:p>
          <a:p>
            <a:pPr eaLnBrk="1" hangingPunct="1">
              <a:spcBef>
                <a:spcPts val="0"/>
              </a:spcBef>
              <a:buNone/>
            </a:pPr>
            <a:r>
              <a:rPr lang="en-US" sz="750" dirty="0">
                <a:ea typeface="ＭＳ Ｐゴシック" charset="-128"/>
              </a:rPr>
              <a:t>   output      = amplitude   // [component, amplitude]</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err="1">
                <a:ea typeface="ＭＳ Ｐゴシック" charset="-128"/>
              </a:rPr>
              <a:t>maxFieldsOnSurface</a:t>
            </a: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r>
              <a:rPr lang="en-US" sz="750" dirty="0">
                <a:ea typeface="ＭＳ Ｐゴシック" charset="-128"/>
              </a:rPr>
              <a:t>   </a:t>
            </a:r>
            <a:r>
              <a:rPr lang="en-US" sz="750" dirty="0" err="1">
                <a:ea typeface="ＭＳ Ｐゴシック" charset="-128"/>
              </a:rPr>
              <a:t>ionoff</a:t>
            </a:r>
            <a:r>
              <a:rPr lang="en-US" sz="750" dirty="0">
                <a:ea typeface="ＭＳ Ｐゴシック" charset="-128"/>
              </a:rPr>
              <a:t>      =      1</a:t>
            </a:r>
          </a:p>
          <a:p>
            <a:pPr eaLnBrk="1" hangingPunct="1">
              <a:spcBef>
                <a:spcPts val="0"/>
              </a:spcBef>
              <a:buNone/>
            </a:pPr>
            <a:r>
              <a:rPr lang="en-US" sz="750" dirty="0">
                <a:ea typeface="ＭＳ Ｐゴシック" charset="-128"/>
              </a:rPr>
              <a:t>   </a:t>
            </a:r>
            <a:r>
              <a:rPr lang="en-US" sz="750" dirty="0" err="1">
                <a:ea typeface="ＭＳ Ｐゴシック" charset="-128"/>
              </a:rPr>
              <a:t>surfaceID</a:t>
            </a:r>
            <a:r>
              <a:rPr lang="en-US" sz="750" dirty="0">
                <a:ea typeface="ＭＳ Ｐゴシック" charset="-128"/>
              </a:rPr>
              <a:t>   =      6</a:t>
            </a: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r>
              <a:rPr lang="en-US" sz="750" dirty="0">
                <a:ea typeface="ＭＳ Ｐゴシック" charset="-128"/>
              </a:rPr>
              <a:t>…</a:t>
            </a:r>
          </a:p>
          <a:p>
            <a:pPr eaLnBrk="1" hangingPunct="1">
              <a:spcBef>
                <a:spcPts val="0"/>
              </a:spcBef>
              <a:buNone/>
            </a:pPr>
            <a:endParaRPr lang="en-US" sz="750" dirty="0">
              <a:ea typeface="ＭＳ Ｐゴシック" charset="-128"/>
            </a:endParaRPr>
          </a:p>
          <a:p>
            <a:pPr eaLnBrk="1" hangingPunct="1">
              <a:spcBef>
                <a:spcPts val="0"/>
              </a:spcBef>
              <a:buNone/>
            </a:pPr>
            <a:endParaRPr lang="en-US" sz="750" dirty="0">
              <a:ea typeface="ＭＳ Ｐゴシック" charset="-128"/>
            </a:endParaRPr>
          </a:p>
        </p:txBody>
      </p:sp>
      <p:sp>
        <p:nvSpPr>
          <p:cNvPr id="3" name="Slide Number Placeholder 2">
            <a:extLst>
              <a:ext uri="{FF2B5EF4-FFF2-40B4-BE49-F238E27FC236}">
                <a16:creationId xmlns:a16="http://schemas.microsoft.com/office/drawing/2014/main" id="{AC3AD134-200C-B14D-8192-870648B1BAAA}"/>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34</a:t>
            </a:fld>
            <a:endParaRPr lang="en-US" dirty="0"/>
          </a:p>
        </p:txBody>
      </p:sp>
    </p:spTree>
    <p:extLst>
      <p:ext uri="{BB962C8B-B14F-4D97-AF65-F5344CB8AC3E}">
        <p14:creationId xmlns:p14="http://schemas.microsoft.com/office/powerpoint/2010/main" val="4268677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7258" y="71900"/>
            <a:ext cx="10972800" cy="792163"/>
          </a:xfrm>
        </p:spPr>
        <p:txBody>
          <a:bodyPr/>
          <a:lstStyle/>
          <a:p>
            <a:pPr eaLnBrk="1" hangingPunct="1"/>
            <a:r>
              <a:rPr lang="en-US" dirty="0">
                <a:ea typeface="ＭＳ Ｐゴシック" charset="-128"/>
              </a:rPr>
              <a:t>ACDTOOL </a:t>
            </a:r>
            <a:r>
              <a:rPr lang="en-US" dirty="0" err="1">
                <a:ea typeface="ＭＳ Ｐゴシック" charset="-128"/>
              </a:rPr>
              <a:t>Postprocess</a:t>
            </a:r>
            <a:r>
              <a:rPr lang="en-US" dirty="0">
                <a:ea typeface="ＭＳ Ｐゴシック" charset="-128"/>
              </a:rPr>
              <a:t> RF Functions</a:t>
            </a:r>
          </a:p>
        </p:txBody>
      </p:sp>
      <p:sp>
        <p:nvSpPr>
          <p:cNvPr id="13" name="Rectangle 12"/>
          <p:cNvSpPr/>
          <p:nvPr/>
        </p:nvSpPr>
        <p:spPr>
          <a:xfrm>
            <a:off x="3561482" y="1318784"/>
            <a:ext cx="2668772" cy="4801315"/>
          </a:xfrm>
          <a:prstGeom prst="rect">
            <a:avLst/>
          </a:prstGeom>
        </p:spPr>
        <p:txBody>
          <a:bodyPr wrap="square">
            <a:spAutoFit/>
          </a:bodyPr>
          <a:lstStyle/>
          <a:p>
            <a:pPr>
              <a:spcBef>
                <a:spcPts val="0"/>
              </a:spcBef>
            </a:pPr>
            <a:r>
              <a:rPr lang="en-US" dirty="0" err="1"/>
              <a:t>RoverQ</a:t>
            </a:r>
            <a:endParaRPr lang="en-US" dirty="0"/>
          </a:p>
          <a:p>
            <a:pPr>
              <a:spcBef>
                <a:spcPts val="0"/>
              </a:spcBef>
            </a:pPr>
            <a:r>
              <a:rPr lang="en-US" dirty="0" err="1"/>
              <a:t>RoverQT</a:t>
            </a:r>
            <a:endParaRPr lang="en-US" dirty="0"/>
          </a:p>
          <a:p>
            <a:pPr>
              <a:spcBef>
                <a:spcPts val="0"/>
              </a:spcBef>
            </a:pPr>
            <a:r>
              <a:rPr lang="en-US" dirty="0" err="1"/>
              <a:t>kickFactor</a:t>
            </a:r>
            <a:endParaRPr lang="en-US" dirty="0"/>
          </a:p>
          <a:p>
            <a:pPr>
              <a:spcBef>
                <a:spcPts val="0"/>
              </a:spcBef>
            </a:pPr>
            <a:endParaRPr lang="en-US" dirty="0"/>
          </a:p>
          <a:p>
            <a:pPr>
              <a:spcBef>
                <a:spcPts val="0"/>
              </a:spcBef>
            </a:pPr>
            <a:r>
              <a:rPr lang="en-US" dirty="0" err="1"/>
              <a:t>FieldMap</a:t>
            </a:r>
            <a:endParaRPr lang="en-US" dirty="0"/>
          </a:p>
          <a:p>
            <a:pPr>
              <a:spcBef>
                <a:spcPts val="0"/>
              </a:spcBef>
            </a:pPr>
            <a:r>
              <a:rPr lang="en-US" dirty="0" err="1"/>
              <a:t>FieldAtPoint</a:t>
            </a:r>
            <a:endParaRPr lang="en-US" dirty="0"/>
          </a:p>
          <a:p>
            <a:pPr>
              <a:spcBef>
                <a:spcPts val="0"/>
              </a:spcBef>
            </a:pPr>
            <a:r>
              <a:rPr lang="en-US" dirty="0" err="1"/>
              <a:t>ALLFieldAtPoint</a:t>
            </a:r>
            <a:endParaRPr lang="en-US" dirty="0"/>
          </a:p>
          <a:p>
            <a:pPr>
              <a:spcBef>
                <a:spcPts val="0"/>
              </a:spcBef>
            </a:pPr>
            <a:endParaRPr lang="en-US" dirty="0"/>
          </a:p>
          <a:p>
            <a:pPr>
              <a:spcBef>
                <a:spcPts val="0"/>
              </a:spcBef>
            </a:pPr>
            <a:r>
              <a:rPr lang="en-US" dirty="0" err="1"/>
              <a:t>FieldOnLine</a:t>
            </a:r>
            <a:endParaRPr lang="en-US" dirty="0"/>
          </a:p>
          <a:p>
            <a:pPr>
              <a:spcBef>
                <a:spcPts val="0"/>
              </a:spcBef>
            </a:pPr>
            <a:r>
              <a:rPr lang="en-US" dirty="0" err="1"/>
              <a:t>ALLFieldOnLine</a:t>
            </a:r>
            <a:endParaRPr lang="en-US" dirty="0"/>
          </a:p>
          <a:p>
            <a:pPr>
              <a:spcBef>
                <a:spcPts val="0"/>
              </a:spcBef>
            </a:pPr>
            <a:endParaRPr lang="en-US" dirty="0"/>
          </a:p>
          <a:p>
            <a:pPr>
              <a:spcBef>
                <a:spcPts val="0"/>
              </a:spcBef>
            </a:pPr>
            <a:r>
              <a:rPr lang="en-US" dirty="0"/>
              <a:t>fieldOn2DBoundary</a:t>
            </a:r>
          </a:p>
          <a:p>
            <a:pPr>
              <a:spcBef>
                <a:spcPts val="0"/>
              </a:spcBef>
            </a:pPr>
            <a:r>
              <a:rPr lang="en-US" dirty="0" err="1"/>
              <a:t>fieldOnSurface</a:t>
            </a:r>
            <a:endParaRPr lang="en-US" dirty="0"/>
          </a:p>
          <a:p>
            <a:pPr>
              <a:spcBef>
                <a:spcPts val="0"/>
              </a:spcBef>
            </a:pPr>
            <a:r>
              <a:rPr lang="en-US" dirty="0" err="1"/>
              <a:t>maxFieldsOnSurface</a:t>
            </a:r>
            <a:endParaRPr lang="en-US" dirty="0"/>
          </a:p>
          <a:p>
            <a:pPr>
              <a:spcBef>
                <a:spcPts val="0"/>
              </a:spcBef>
            </a:pPr>
            <a:endParaRPr lang="en-US" dirty="0"/>
          </a:p>
          <a:p>
            <a:pPr>
              <a:spcBef>
                <a:spcPts val="0"/>
              </a:spcBef>
            </a:pPr>
            <a:r>
              <a:rPr lang="en-US" dirty="0" err="1"/>
              <a:t>Multipole</a:t>
            </a:r>
            <a:r>
              <a:rPr lang="en-US" dirty="0"/>
              <a:t> field analysis</a:t>
            </a:r>
          </a:p>
          <a:p>
            <a:pPr>
              <a:spcBef>
                <a:spcPts val="0"/>
              </a:spcBef>
            </a:pPr>
            <a:r>
              <a:rPr lang="en-US" dirty="0"/>
              <a:t>….</a:t>
            </a:r>
          </a:p>
        </p:txBody>
      </p:sp>
      <p:sp>
        <p:nvSpPr>
          <p:cNvPr id="3" name="Slide Number Placeholder 2">
            <a:extLst>
              <a:ext uri="{FF2B5EF4-FFF2-40B4-BE49-F238E27FC236}">
                <a16:creationId xmlns:a16="http://schemas.microsoft.com/office/drawing/2014/main" id="{22556B79-3652-ED49-B1EE-E14306069532}"/>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35</a:t>
            </a:fld>
            <a:endParaRPr lang="en-US" dirty="0"/>
          </a:p>
        </p:txBody>
      </p:sp>
    </p:spTree>
    <p:extLst>
      <p:ext uri="{BB962C8B-B14F-4D97-AF65-F5344CB8AC3E}">
        <p14:creationId xmlns:p14="http://schemas.microsoft.com/office/powerpoint/2010/main" val="2637648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err="1">
                <a:ea typeface="ＭＳ Ｐゴシック" charset="-128"/>
              </a:rPr>
              <a:t>Sample.rfpost</a:t>
            </a:r>
            <a:r>
              <a:rPr lang="en-US" dirty="0">
                <a:ea typeface="ＭＳ Ｐゴシック" charset="-128"/>
              </a:rPr>
              <a:t> in detail</a:t>
            </a:r>
          </a:p>
        </p:txBody>
      </p:sp>
      <p:sp>
        <p:nvSpPr>
          <p:cNvPr id="3075" name="Content Placeholder 2"/>
          <p:cNvSpPr>
            <a:spLocks noGrp="1"/>
          </p:cNvSpPr>
          <p:nvPr>
            <p:ph idx="1"/>
          </p:nvPr>
        </p:nvSpPr>
        <p:spPr>
          <a:xfrm>
            <a:off x="1008895" y="1209153"/>
            <a:ext cx="5562495" cy="5306889"/>
          </a:xfrm>
        </p:spPr>
        <p:txBody>
          <a:bodyPr numCol="1"/>
          <a:lstStyle/>
          <a:p>
            <a:pPr eaLnBrk="1" hangingPunct="1">
              <a:spcBef>
                <a:spcPts val="0"/>
              </a:spcBef>
              <a:buNone/>
            </a:pPr>
            <a:r>
              <a:rPr lang="en-US" sz="1600" dirty="0" err="1">
                <a:ea typeface="ＭＳ Ｐゴシック" charset="-128"/>
              </a:rPr>
              <a:t>RFField</a:t>
            </a:r>
            <a:endParaRPr lang="en-US" sz="1600" dirty="0">
              <a:ea typeface="ＭＳ Ｐゴシック" charset="-128"/>
            </a:endParaRPr>
          </a:p>
          <a:p>
            <a:pPr eaLnBrk="1" hangingPunct="1">
              <a:spcBef>
                <a:spcPts val="0"/>
              </a:spcBef>
              <a:buNone/>
            </a:pPr>
            <a:r>
              <a:rPr lang="en-US" sz="1600" dirty="0">
                <a:ea typeface="ＭＳ Ｐゴシック" charset="-128"/>
              </a:rPr>
              <a:t>{</a:t>
            </a:r>
          </a:p>
          <a:p>
            <a:pPr eaLnBrk="1" hangingPunct="1">
              <a:spcBef>
                <a:spcPts val="0"/>
              </a:spcBef>
              <a:buNone/>
            </a:pPr>
            <a:r>
              <a:rPr lang="en-US" sz="1600" dirty="0">
                <a:ea typeface="ＭＳ Ｐゴシック" charset="-128"/>
              </a:rPr>
              <a:t>   </a:t>
            </a:r>
            <a:r>
              <a:rPr lang="en-US" sz="1600" dirty="0" err="1">
                <a:ea typeface="ＭＳ Ｐゴシック" charset="-128"/>
              </a:rPr>
              <a:t>ResultDir</a:t>
            </a:r>
            <a:r>
              <a:rPr lang="en-US" sz="1600" dirty="0">
                <a:ea typeface="ＭＳ Ｐゴシック" charset="-128"/>
              </a:rPr>
              <a:t>     = omega3p_results</a:t>
            </a:r>
          </a:p>
          <a:p>
            <a:pPr eaLnBrk="1" hangingPunct="1">
              <a:spcBef>
                <a:spcPts val="0"/>
              </a:spcBef>
              <a:buNone/>
            </a:pPr>
            <a:r>
              <a:rPr lang="en-US" sz="1600" dirty="0">
                <a:ea typeface="ＭＳ Ｐゴシック" charset="-128"/>
              </a:rPr>
              <a:t>   </a:t>
            </a:r>
            <a:r>
              <a:rPr lang="en-US" sz="1600" dirty="0" err="1">
                <a:ea typeface="ＭＳ Ｐゴシック" charset="-128"/>
              </a:rPr>
              <a:t>FreqScanID</a:t>
            </a:r>
            <a:r>
              <a:rPr lang="en-US" sz="1600" dirty="0">
                <a:ea typeface="ＭＳ Ｐゴシック" charset="-128"/>
              </a:rPr>
              <a:t>  =      0  // For S3P only: frequency scan index</a:t>
            </a:r>
          </a:p>
          <a:p>
            <a:pPr eaLnBrk="1" hangingPunct="1">
              <a:spcBef>
                <a:spcPts val="0"/>
              </a:spcBef>
              <a:buNone/>
            </a:pPr>
            <a:r>
              <a:rPr lang="en-US" sz="1600" dirty="0">
                <a:ea typeface="ＭＳ Ｐゴシック" charset="-128"/>
              </a:rPr>
              <a:t>   </a:t>
            </a:r>
            <a:r>
              <a:rPr lang="en-US" sz="1600" dirty="0" err="1">
                <a:ea typeface="ＭＳ Ｐゴシック" charset="-128"/>
              </a:rPr>
              <a:t>ModeID</a:t>
            </a:r>
            <a:r>
              <a:rPr lang="en-US" sz="1600" dirty="0">
                <a:ea typeface="ＭＳ Ｐゴシック" charset="-128"/>
              </a:rPr>
              <a:t>      =      0</a:t>
            </a:r>
          </a:p>
          <a:p>
            <a:pPr eaLnBrk="1" hangingPunct="1">
              <a:spcBef>
                <a:spcPts val="0"/>
              </a:spcBef>
              <a:buNone/>
            </a:pPr>
            <a:r>
              <a:rPr lang="en-US" sz="1600" dirty="0">
                <a:ea typeface="ＭＳ Ｐゴシック" charset="-128"/>
              </a:rPr>
              <a:t>   </a:t>
            </a:r>
            <a:r>
              <a:rPr lang="en-US" sz="1600" dirty="0" err="1">
                <a:ea typeface="ＭＳ Ｐゴシック" charset="-128"/>
              </a:rPr>
              <a:t>xsymmetry</a:t>
            </a:r>
            <a:r>
              <a:rPr lang="en-US" sz="1600" dirty="0">
                <a:ea typeface="ＭＳ Ｐゴシック" charset="-128"/>
              </a:rPr>
              <a:t>   =      magnetic   // [none, electric, magnetic]</a:t>
            </a:r>
          </a:p>
          <a:p>
            <a:pPr eaLnBrk="1" hangingPunct="1">
              <a:spcBef>
                <a:spcPts val="0"/>
              </a:spcBef>
              <a:buNone/>
            </a:pPr>
            <a:r>
              <a:rPr lang="en-US" sz="1600" dirty="0">
                <a:ea typeface="ＭＳ Ｐゴシック" charset="-128"/>
              </a:rPr>
              <a:t>   </a:t>
            </a:r>
            <a:r>
              <a:rPr lang="en-US" sz="1600" dirty="0" err="1">
                <a:ea typeface="ＭＳ Ｐゴシック" charset="-128"/>
              </a:rPr>
              <a:t>ysymmetry</a:t>
            </a:r>
            <a:r>
              <a:rPr lang="en-US" sz="1600" dirty="0">
                <a:ea typeface="ＭＳ Ｐゴシック" charset="-128"/>
              </a:rPr>
              <a:t>   =      magnetic   // [none, electric, magnetic]</a:t>
            </a:r>
          </a:p>
          <a:p>
            <a:pPr eaLnBrk="1" hangingPunct="1">
              <a:spcBef>
                <a:spcPts val="0"/>
              </a:spcBef>
              <a:buNone/>
            </a:pPr>
            <a:r>
              <a:rPr lang="en-US" sz="1600" dirty="0">
                <a:ea typeface="ＭＳ Ｐゴシック" charset="-128"/>
              </a:rPr>
              <a:t>   gradient    =  -1                     //20e7</a:t>
            </a:r>
          </a:p>
          <a:p>
            <a:pPr eaLnBrk="1" hangingPunct="1">
              <a:spcBef>
                <a:spcPts val="0"/>
              </a:spcBef>
              <a:buNone/>
            </a:pPr>
            <a:r>
              <a:rPr lang="en-US" sz="1600" dirty="0">
                <a:ea typeface="ＭＳ Ｐゴシック" charset="-128"/>
              </a:rPr>
              <a:t>   </a:t>
            </a:r>
            <a:r>
              <a:rPr lang="en-US" sz="1600" dirty="0" err="1">
                <a:ea typeface="ＭＳ Ｐゴシック" charset="-128"/>
              </a:rPr>
              <a:t>cavityBeta</a:t>
            </a:r>
            <a:r>
              <a:rPr lang="en-US" sz="1600" dirty="0">
                <a:ea typeface="ＭＳ Ｐゴシック" charset="-128"/>
              </a:rPr>
              <a:t>  =      1.00000     //for R/Q, V integral</a:t>
            </a:r>
          </a:p>
          <a:p>
            <a:pPr eaLnBrk="1" hangingPunct="1">
              <a:spcBef>
                <a:spcPts val="0"/>
              </a:spcBef>
              <a:buNone/>
            </a:pPr>
            <a:r>
              <a:rPr lang="en-US" sz="1600" dirty="0">
                <a:ea typeface="ＭＳ Ｐゴシック" charset="-128"/>
              </a:rPr>
              <a:t>   </a:t>
            </a:r>
            <a:r>
              <a:rPr lang="en-US" sz="1600" dirty="0" err="1">
                <a:ea typeface="ＭＳ Ｐゴシック" charset="-128"/>
              </a:rPr>
              <a:t>reversePowerFlow</a:t>
            </a:r>
            <a:r>
              <a:rPr lang="en-US" sz="1600" dirty="0">
                <a:ea typeface="ＭＳ Ｐゴシック" charset="-128"/>
              </a:rPr>
              <a:t>=      0   // [1=charging 0=decaying]</a:t>
            </a:r>
          </a:p>
          <a:p>
            <a:pPr eaLnBrk="1" hangingPunct="1">
              <a:spcBef>
                <a:spcPts val="0"/>
              </a:spcBef>
              <a:buNone/>
            </a:pPr>
            <a:r>
              <a:rPr lang="en-US" sz="1600" dirty="0">
                <a:ea typeface="ＭＳ Ｐゴシック" charset="-128"/>
              </a:rPr>
              <a:t>   x0          =      0.00000</a:t>
            </a:r>
          </a:p>
          <a:p>
            <a:pPr eaLnBrk="1" hangingPunct="1">
              <a:spcBef>
                <a:spcPts val="0"/>
              </a:spcBef>
              <a:buNone/>
            </a:pPr>
            <a:r>
              <a:rPr lang="en-US" sz="1600" dirty="0">
                <a:ea typeface="ＭＳ Ｐゴシック" charset="-128"/>
              </a:rPr>
              <a:t>   y0          =      0.00000</a:t>
            </a:r>
          </a:p>
          <a:p>
            <a:pPr eaLnBrk="1" hangingPunct="1">
              <a:spcBef>
                <a:spcPts val="0"/>
              </a:spcBef>
              <a:buNone/>
            </a:pPr>
            <a:r>
              <a:rPr lang="en-US" sz="1600" dirty="0">
                <a:ea typeface="ＭＳ Ｐゴシック" charset="-128"/>
              </a:rPr>
              <a:t>   gz1         =     -0.057</a:t>
            </a:r>
          </a:p>
          <a:p>
            <a:pPr eaLnBrk="1" hangingPunct="1">
              <a:spcBef>
                <a:spcPts val="0"/>
              </a:spcBef>
              <a:buNone/>
            </a:pPr>
            <a:r>
              <a:rPr lang="en-US" sz="1600" dirty="0">
                <a:ea typeface="ＭＳ Ｐゴシック" charset="-128"/>
              </a:rPr>
              <a:t>   gz2         =      0.057</a:t>
            </a:r>
          </a:p>
          <a:p>
            <a:pPr eaLnBrk="1" hangingPunct="1">
              <a:spcBef>
                <a:spcPts val="0"/>
              </a:spcBef>
              <a:buNone/>
            </a:pPr>
            <a:r>
              <a:rPr lang="en-US" sz="1600" dirty="0">
                <a:ea typeface="ＭＳ Ｐゴシック" charset="-128"/>
              </a:rPr>
              <a:t>   </a:t>
            </a:r>
            <a:r>
              <a:rPr lang="en-US" sz="1600" dirty="0" err="1">
                <a:ea typeface="ＭＳ Ｐゴシック" charset="-128"/>
              </a:rPr>
              <a:t>npoint</a:t>
            </a:r>
            <a:r>
              <a:rPr lang="en-US" sz="1600" dirty="0">
                <a:ea typeface="ＭＳ Ｐゴシック" charset="-128"/>
              </a:rPr>
              <a:t>      =    300</a:t>
            </a:r>
          </a:p>
          <a:p>
            <a:pPr eaLnBrk="1" hangingPunct="1">
              <a:spcBef>
                <a:spcPts val="0"/>
              </a:spcBef>
              <a:buNone/>
            </a:pPr>
            <a:r>
              <a:rPr lang="en-US" sz="1600" dirty="0">
                <a:ea typeface="ＭＳ Ｐゴシック" charset="-128"/>
              </a:rPr>
              <a:t>   </a:t>
            </a:r>
            <a:r>
              <a:rPr lang="en-US" sz="1600" dirty="0" err="1">
                <a:ea typeface="ＭＳ Ｐゴシック" charset="-128"/>
              </a:rPr>
              <a:t>fmnx</a:t>
            </a:r>
            <a:r>
              <a:rPr lang="en-US" sz="1600" dirty="0">
                <a:ea typeface="ＭＳ Ｐゴシック" charset="-128"/>
              </a:rPr>
              <a:t>        =     10</a:t>
            </a:r>
          </a:p>
          <a:p>
            <a:pPr eaLnBrk="1" hangingPunct="1">
              <a:spcBef>
                <a:spcPts val="0"/>
              </a:spcBef>
              <a:buNone/>
            </a:pPr>
            <a:r>
              <a:rPr lang="en-US" sz="1600" dirty="0">
                <a:ea typeface="ＭＳ Ｐゴシック" charset="-128"/>
              </a:rPr>
              <a:t>   </a:t>
            </a:r>
            <a:r>
              <a:rPr lang="en-US" sz="1600" dirty="0" err="1">
                <a:ea typeface="ＭＳ Ｐゴシック" charset="-128"/>
              </a:rPr>
              <a:t>fmny</a:t>
            </a:r>
            <a:r>
              <a:rPr lang="en-US" sz="1600" dirty="0">
                <a:ea typeface="ＭＳ Ｐゴシック" charset="-128"/>
              </a:rPr>
              <a:t>        =     10</a:t>
            </a:r>
          </a:p>
          <a:p>
            <a:pPr eaLnBrk="1" hangingPunct="1">
              <a:spcBef>
                <a:spcPts val="0"/>
              </a:spcBef>
              <a:buNone/>
            </a:pPr>
            <a:r>
              <a:rPr lang="en-US" sz="1600" dirty="0">
                <a:ea typeface="ＭＳ Ｐゴシック" charset="-128"/>
              </a:rPr>
              <a:t>   </a:t>
            </a:r>
            <a:r>
              <a:rPr lang="en-US" sz="1600" dirty="0" err="1">
                <a:ea typeface="ＭＳ Ｐゴシック" charset="-128"/>
              </a:rPr>
              <a:t>fmnz</a:t>
            </a:r>
            <a:r>
              <a:rPr lang="en-US" sz="1600" dirty="0">
                <a:ea typeface="ＭＳ Ｐゴシック" charset="-128"/>
              </a:rPr>
              <a:t>        =     50</a:t>
            </a:r>
          </a:p>
          <a:p>
            <a:pPr eaLnBrk="1" hangingPunct="1">
              <a:spcBef>
                <a:spcPts val="0"/>
              </a:spcBef>
              <a:buNone/>
            </a:pPr>
            <a:r>
              <a:rPr lang="en-US" sz="1600" dirty="0">
                <a:ea typeface="ＭＳ Ｐゴシック" charset="-128"/>
              </a:rPr>
              <a:t>}</a:t>
            </a:r>
          </a:p>
          <a:p>
            <a:pPr eaLnBrk="1" hangingPunct="1">
              <a:spcBef>
                <a:spcPts val="0"/>
              </a:spcBef>
              <a:buNone/>
            </a:pPr>
            <a:endParaRPr lang="en-US" sz="1600" dirty="0">
              <a:ea typeface="ＭＳ Ｐゴシック" charset="-128"/>
            </a:endParaRPr>
          </a:p>
          <a:p>
            <a:pPr eaLnBrk="1" hangingPunct="1">
              <a:spcBef>
                <a:spcPts val="0"/>
              </a:spcBef>
              <a:buNone/>
            </a:pPr>
            <a:endParaRPr lang="en-US" sz="1600" dirty="0">
              <a:ea typeface="ＭＳ Ｐゴシック" charset="-128"/>
            </a:endParaRPr>
          </a:p>
        </p:txBody>
      </p:sp>
      <p:sp>
        <p:nvSpPr>
          <p:cNvPr id="14" name="TextBox 13"/>
          <p:cNvSpPr txBox="1"/>
          <p:nvPr/>
        </p:nvSpPr>
        <p:spPr>
          <a:xfrm>
            <a:off x="6993233" y="1443917"/>
            <a:ext cx="3625703" cy="1323439"/>
          </a:xfrm>
          <a:prstGeom prst="rect">
            <a:avLst/>
          </a:prstGeom>
          <a:noFill/>
          <a:ln>
            <a:solidFill>
              <a:schemeClr val="tx1"/>
            </a:solidFill>
          </a:ln>
        </p:spPr>
        <p:txBody>
          <a:bodyPr wrap="square" rtlCol="0">
            <a:spAutoFit/>
          </a:bodyPr>
          <a:lstStyle/>
          <a:p>
            <a:r>
              <a:rPr lang="en-US" sz="2000" dirty="0" err="1">
                <a:solidFill>
                  <a:srgbClr val="0000FF"/>
                </a:solidFill>
              </a:rPr>
              <a:t>RFField</a:t>
            </a:r>
            <a:r>
              <a:rPr lang="en-US" sz="2000" dirty="0">
                <a:solidFill>
                  <a:srgbClr val="0000FF"/>
                </a:solidFill>
              </a:rPr>
              <a:t> </a:t>
            </a:r>
          </a:p>
          <a:p>
            <a:pPr lvl="1"/>
            <a:r>
              <a:rPr lang="en-US" sz="2000" dirty="0">
                <a:solidFill>
                  <a:srgbClr val="0000FF"/>
                </a:solidFill>
              </a:rPr>
              <a:t>Mode information</a:t>
            </a:r>
          </a:p>
          <a:p>
            <a:pPr lvl="1"/>
            <a:r>
              <a:rPr lang="en-US" sz="2000" dirty="0">
                <a:solidFill>
                  <a:srgbClr val="0000FF"/>
                </a:solidFill>
              </a:rPr>
              <a:t>Always be the first input</a:t>
            </a:r>
          </a:p>
          <a:p>
            <a:pPr lvl="1"/>
            <a:endParaRPr lang="en-US" sz="2000" dirty="0">
              <a:solidFill>
                <a:srgbClr val="0000FF"/>
              </a:solidFill>
            </a:endParaRPr>
          </a:p>
        </p:txBody>
      </p:sp>
      <p:sp>
        <p:nvSpPr>
          <p:cNvPr id="3" name="Slide Number Placeholder 2">
            <a:extLst>
              <a:ext uri="{FF2B5EF4-FFF2-40B4-BE49-F238E27FC236}">
                <a16:creationId xmlns:a16="http://schemas.microsoft.com/office/drawing/2014/main" id="{977C34D5-F86E-B24E-A5A3-6BA9C44CB6BC}"/>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36</a:t>
            </a:fld>
            <a:endParaRPr lang="en-US" dirty="0"/>
          </a:p>
        </p:txBody>
      </p:sp>
    </p:spTree>
    <p:extLst>
      <p:ext uri="{BB962C8B-B14F-4D97-AF65-F5344CB8AC3E}">
        <p14:creationId xmlns:p14="http://schemas.microsoft.com/office/powerpoint/2010/main" val="695744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Shunt Impedance &amp; </a:t>
            </a:r>
            <a:r>
              <a:rPr lang="en-US" dirty="0" err="1"/>
              <a:t>Kickfactor</a:t>
            </a:r>
            <a:endParaRPr lang="en-US" dirty="0"/>
          </a:p>
        </p:txBody>
      </p:sp>
      <p:sp>
        <p:nvSpPr>
          <p:cNvPr id="3" name="Content Placeholder 2"/>
          <p:cNvSpPr>
            <a:spLocks noGrp="1"/>
          </p:cNvSpPr>
          <p:nvPr>
            <p:ph idx="1"/>
          </p:nvPr>
        </p:nvSpPr>
        <p:spPr>
          <a:xfrm>
            <a:off x="383459" y="1190950"/>
            <a:ext cx="11385754" cy="5026970"/>
          </a:xfrm>
        </p:spPr>
        <p:txBody>
          <a:bodyPr numCol="2"/>
          <a:lstStyle/>
          <a:p>
            <a:pPr eaLnBrk="1" hangingPunct="1">
              <a:spcBef>
                <a:spcPts val="0"/>
              </a:spcBef>
              <a:buNone/>
            </a:pPr>
            <a:r>
              <a:rPr lang="en-US" sz="1800" dirty="0" err="1">
                <a:ea typeface="ＭＳ Ｐゴシック" charset="-128"/>
              </a:rPr>
              <a:t>RoverQ</a:t>
            </a:r>
            <a:endParaRPr lang="en-US" sz="1800" dirty="0">
              <a:ea typeface="ＭＳ Ｐゴシック" charset="-128"/>
            </a:endParaRPr>
          </a:p>
          <a:p>
            <a:pPr eaLnBrk="1" hangingPunct="1">
              <a:spcBef>
                <a:spcPts val="0"/>
              </a:spcBef>
              <a:buNone/>
            </a:pPr>
            <a:r>
              <a:rPr lang="en-US" sz="1800" dirty="0">
                <a:ea typeface="ＭＳ Ｐゴシック" charset="-128"/>
              </a:rPr>
              <a:t>{</a:t>
            </a:r>
          </a:p>
          <a:p>
            <a:pPr eaLnBrk="1" hangingPunct="1">
              <a:spcBef>
                <a:spcPts val="0"/>
              </a:spcBef>
              <a:buNone/>
            </a:pPr>
            <a:r>
              <a:rPr lang="en-US" sz="1800" dirty="0">
                <a:ea typeface="ＭＳ Ｐゴシック" charset="-128"/>
              </a:rPr>
              <a:t>   </a:t>
            </a:r>
            <a:r>
              <a:rPr lang="en-US" sz="1800" dirty="0" err="1">
                <a:ea typeface="ＭＳ Ｐゴシック" charset="-128"/>
              </a:rPr>
              <a:t>ionoff</a:t>
            </a:r>
            <a:r>
              <a:rPr lang="en-US" sz="1800" dirty="0">
                <a:ea typeface="ＭＳ Ｐゴシック" charset="-128"/>
              </a:rPr>
              <a:t>      =      1</a:t>
            </a:r>
          </a:p>
          <a:p>
            <a:pPr eaLnBrk="1" hangingPunct="1">
              <a:spcBef>
                <a:spcPts val="0"/>
              </a:spcBef>
              <a:buNone/>
            </a:pPr>
            <a:r>
              <a:rPr lang="en-US" sz="1800" dirty="0">
                <a:ea typeface="ＭＳ Ｐゴシック" charset="-128"/>
              </a:rPr>
              <a:t>   modeID1     =     -1</a:t>
            </a:r>
          </a:p>
          <a:p>
            <a:pPr eaLnBrk="1" hangingPunct="1">
              <a:spcBef>
                <a:spcPts val="0"/>
              </a:spcBef>
              <a:buNone/>
            </a:pPr>
            <a:r>
              <a:rPr lang="en-US" sz="1800" dirty="0">
                <a:ea typeface="ＭＳ Ｐゴシック" charset="-128"/>
              </a:rPr>
              <a:t>   modeID2     =     -1</a:t>
            </a:r>
          </a:p>
          <a:p>
            <a:pPr eaLnBrk="1" hangingPunct="1">
              <a:spcBef>
                <a:spcPts val="0"/>
              </a:spcBef>
              <a:buNone/>
            </a:pPr>
            <a:r>
              <a:rPr lang="en-US" sz="1800" dirty="0">
                <a:ea typeface="ＭＳ Ｐゴシック" charset="-128"/>
              </a:rPr>
              <a:t>   x1          =      0.00000</a:t>
            </a:r>
          </a:p>
          <a:p>
            <a:pPr eaLnBrk="1" hangingPunct="1">
              <a:spcBef>
                <a:spcPts val="0"/>
              </a:spcBef>
              <a:buNone/>
            </a:pPr>
            <a:r>
              <a:rPr lang="en-US" sz="1800" dirty="0">
                <a:ea typeface="ＭＳ Ｐゴシック" charset="-128"/>
              </a:rPr>
              <a:t>   x2          =      0.00000</a:t>
            </a:r>
          </a:p>
          <a:p>
            <a:pPr eaLnBrk="1" hangingPunct="1">
              <a:spcBef>
                <a:spcPts val="0"/>
              </a:spcBef>
              <a:buNone/>
            </a:pPr>
            <a:r>
              <a:rPr lang="en-US" sz="1800" dirty="0">
                <a:ea typeface="ＭＳ Ｐゴシック" charset="-128"/>
              </a:rPr>
              <a:t>   y1          =      0.00100</a:t>
            </a:r>
          </a:p>
          <a:p>
            <a:pPr eaLnBrk="1" hangingPunct="1">
              <a:spcBef>
                <a:spcPts val="0"/>
              </a:spcBef>
              <a:buNone/>
            </a:pPr>
            <a:r>
              <a:rPr lang="en-US" sz="1800" dirty="0">
                <a:ea typeface="ＭＳ Ｐゴシック" charset="-128"/>
              </a:rPr>
              <a:t>   y2          =      0.00100</a:t>
            </a:r>
          </a:p>
          <a:p>
            <a:pPr eaLnBrk="1" hangingPunct="1">
              <a:spcBef>
                <a:spcPts val="0"/>
              </a:spcBef>
              <a:buNone/>
            </a:pPr>
            <a:r>
              <a:rPr lang="en-US" sz="1800" dirty="0">
                <a:ea typeface="ＭＳ Ｐゴシック" charset="-128"/>
              </a:rPr>
              <a:t>   z1          = 100000000.00000</a:t>
            </a:r>
          </a:p>
          <a:p>
            <a:pPr eaLnBrk="1" hangingPunct="1">
              <a:spcBef>
                <a:spcPts val="0"/>
              </a:spcBef>
              <a:buNone/>
            </a:pPr>
            <a:r>
              <a:rPr lang="en-US" sz="1800" dirty="0">
                <a:ea typeface="ＭＳ Ｐゴシック" charset="-128"/>
              </a:rPr>
              <a:t>   z2          = 100000000.00000</a:t>
            </a:r>
          </a:p>
          <a:p>
            <a:pPr eaLnBrk="1" hangingPunct="1">
              <a:spcBef>
                <a:spcPts val="0"/>
              </a:spcBef>
              <a:buNone/>
            </a:pPr>
            <a:r>
              <a:rPr lang="en-US" sz="1800" dirty="0">
                <a:ea typeface="ＭＳ Ｐゴシック" charset="-128"/>
              </a:rPr>
              <a:t>}</a:t>
            </a:r>
          </a:p>
          <a:p>
            <a:pPr eaLnBrk="1" hangingPunct="1">
              <a:spcBef>
                <a:spcPts val="0"/>
              </a:spcBef>
              <a:buNone/>
            </a:pPr>
            <a:endParaRPr lang="en-US" sz="1800" dirty="0">
              <a:ea typeface="ＭＳ Ｐゴシック" charset="-128"/>
            </a:endParaRPr>
          </a:p>
          <a:p>
            <a:pPr eaLnBrk="1" hangingPunct="1">
              <a:spcBef>
                <a:spcPts val="0"/>
              </a:spcBef>
              <a:buNone/>
            </a:pPr>
            <a:r>
              <a:rPr lang="en-US" sz="1800" dirty="0" err="1">
                <a:ea typeface="ＭＳ Ｐゴシック" charset="-128"/>
              </a:rPr>
              <a:t>RoverQT</a:t>
            </a:r>
            <a:endParaRPr lang="en-US" sz="1800" dirty="0">
              <a:ea typeface="ＭＳ Ｐゴシック" charset="-128"/>
            </a:endParaRPr>
          </a:p>
          <a:p>
            <a:pPr eaLnBrk="1" hangingPunct="1">
              <a:spcBef>
                <a:spcPts val="0"/>
              </a:spcBef>
              <a:buNone/>
            </a:pPr>
            <a:r>
              <a:rPr lang="en-US" sz="1800" dirty="0">
                <a:ea typeface="ＭＳ Ｐゴシック" charset="-128"/>
              </a:rPr>
              <a:t>{</a:t>
            </a:r>
          </a:p>
          <a:p>
            <a:pPr eaLnBrk="1" hangingPunct="1">
              <a:spcBef>
                <a:spcPts val="0"/>
              </a:spcBef>
              <a:buNone/>
            </a:pPr>
            <a:r>
              <a:rPr lang="en-US" sz="1800" dirty="0">
                <a:ea typeface="ＭＳ Ｐゴシック" charset="-128"/>
              </a:rPr>
              <a:t>   </a:t>
            </a:r>
            <a:r>
              <a:rPr lang="en-US" sz="1800" dirty="0" err="1">
                <a:ea typeface="ＭＳ Ｐゴシック" charset="-128"/>
              </a:rPr>
              <a:t>ionoff</a:t>
            </a:r>
            <a:r>
              <a:rPr lang="en-US" sz="1800" dirty="0">
                <a:ea typeface="ＭＳ Ｐゴシック" charset="-128"/>
              </a:rPr>
              <a:t>      =      0</a:t>
            </a:r>
          </a:p>
          <a:p>
            <a:pPr eaLnBrk="1" hangingPunct="1">
              <a:spcBef>
                <a:spcPts val="0"/>
              </a:spcBef>
              <a:buNone/>
            </a:pPr>
            <a:r>
              <a:rPr lang="en-US" sz="1800" dirty="0">
                <a:ea typeface="ＭＳ Ｐゴシック" charset="-128"/>
              </a:rPr>
              <a:t>   modeID1     =     -1</a:t>
            </a:r>
          </a:p>
          <a:p>
            <a:pPr eaLnBrk="1" hangingPunct="1">
              <a:spcBef>
                <a:spcPts val="0"/>
              </a:spcBef>
              <a:buNone/>
            </a:pPr>
            <a:r>
              <a:rPr lang="en-US" sz="1800" dirty="0">
                <a:ea typeface="ＭＳ Ｐゴシック" charset="-128"/>
              </a:rPr>
              <a:t>   modeID2     =     -1</a:t>
            </a:r>
          </a:p>
          <a:p>
            <a:pPr eaLnBrk="1" hangingPunct="1">
              <a:spcBef>
                <a:spcPts val="0"/>
              </a:spcBef>
              <a:buNone/>
            </a:pPr>
            <a:r>
              <a:rPr lang="en-US" sz="1800" dirty="0">
                <a:ea typeface="ＭＳ Ｐゴシック" charset="-128"/>
              </a:rPr>
              <a:t>   x0          =      0.00000</a:t>
            </a:r>
          </a:p>
          <a:p>
            <a:pPr eaLnBrk="1" hangingPunct="1">
              <a:spcBef>
                <a:spcPts val="0"/>
              </a:spcBef>
              <a:buNone/>
            </a:pPr>
            <a:r>
              <a:rPr lang="en-US" sz="1800" dirty="0">
                <a:ea typeface="ＭＳ Ｐゴシック" charset="-128"/>
              </a:rPr>
              <a:t>   y0          =      0.00000</a:t>
            </a:r>
          </a:p>
          <a:p>
            <a:pPr eaLnBrk="1" hangingPunct="1">
              <a:spcBef>
                <a:spcPts val="0"/>
              </a:spcBef>
              <a:buNone/>
            </a:pPr>
            <a:r>
              <a:rPr lang="en-US" sz="1800" dirty="0">
                <a:ea typeface="ＭＳ Ｐゴシック" charset="-128"/>
              </a:rPr>
              <a:t>   z1          = 100000000.00000</a:t>
            </a:r>
          </a:p>
          <a:p>
            <a:pPr eaLnBrk="1" hangingPunct="1">
              <a:spcBef>
                <a:spcPts val="0"/>
              </a:spcBef>
              <a:buNone/>
            </a:pPr>
            <a:r>
              <a:rPr lang="en-US" sz="1800" dirty="0">
                <a:ea typeface="ＭＳ Ｐゴシック" charset="-128"/>
              </a:rPr>
              <a:t>   z2          = 100000000.00000</a:t>
            </a:r>
          </a:p>
          <a:p>
            <a:pPr eaLnBrk="1" hangingPunct="1">
              <a:spcBef>
                <a:spcPts val="0"/>
              </a:spcBef>
              <a:buNone/>
            </a:pPr>
            <a:r>
              <a:rPr lang="en-US" sz="1800" dirty="0">
                <a:ea typeface="ＭＳ Ｐゴシック" charset="-128"/>
              </a:rPr>
              <a:t>}</a:t>
            </a:r>
          </a:p>
          <a:p>
            <a:pPr eaLnBrk="1" hangingPunct="1">
              <a:spcBef>
                <a:spcPts val="0"/>
              </a:spcBef>
              <a:buNone/>
            </a:pPr>
            <a:endParaRPr lang="en-US" sz="1800" dirty="0">
              <a:ea typeface="ＭＳ Ｐゴシック" charset="-128"/>
            </a:endParaRPr>
          </a:p>
          <a:p>
            <a:pPr eaLnBrk="1" hangingPunct="1">
              <a:spcBef>
                <a:spcPts val="0"/>
              </a:spcBef>
              <a:buNone/>
            </a:pPr>
            <a:r>
              <a:rPr lang="en-US" sz="1800" dirty="0" err="1">
                <a:ea typeface="ＭＳ Ｐゴシック" charset="-128"/>
              </a:rPr>
              <a:t>kickFactor</a:t>
            </a:r>
            <a:endParaRPr lang="en-US" sz="1800" dirty="0">
              <a:ea typeface="ＭＳ Ｐゴシック" charset="-128"/>
            </a:endParaRPr>
          </a:p>
          <a:p>
            <a:pPr eaLnBrk="1" hangingPunct="1">
              <a:spcBef>
                <a:spcPts val="0"/>
              </a:spcBef>
              <a:buNone/>
            </a:pPr>
            <a:r>
              <a:rPr lang="en-US" sz="1800" dirty="0">
                <a:ea typeface="ＭＳ Ｐゴシック" charset="-128"/>
              </a:rPr>
              <a:t>{</a:t>
            </a:r>
          </a:p>
          <a:p>
            <a:pPr eaLnBrk="1" hangingPunct="1">
              <a:spcBef>
                <a:spcPts val="0"/>
              </a:spcBef>
              <a:buNone/>
            </a:pPr>
            <a:r>
              <a:rPr lang="en-US" sz="1800" dirty="0">
                <a:ea typeface="ＭＳ Ｐゴシック" charset="-128"/>
              </a:rPr>
              <a:t>   </a:t>
            </a:r>
            <a:r>
              <a:rPr lang="en-US" sz="1800" dirty="0" err="1">
                <a:ea typeface="ＭＳ Ｐゴシック" charset="-128"/>
              </a:rPr>
              <a:t>ionoff</a:t>
            </a:r>
            <a:r>
              <a:rPr lang="en-US" sz="1800" dirty="0">
                <a:ea typeface="ＭＳ Ｐゴシック" charset="-128"/>
              </a:rPr>
              <a:t>      =      0</a:t>
            </a:r>
          </a:p>
          <a:p>
            <a:pPr eaLnBrk="1" hangingPunct="1">
              <a:spcBef>
                <a:spcPts val="0"/>
              </a:spcBef>
              <a:buNone/>
            </a:pPr>
            <a:r>
              <a:rPr lang="en-US" sz="1800" dirty="0">
                <a:ea typeface="ＭＳ Ｐゴシック" charset="-128"/>
              </a:rPr>
              <a:t>   modeID1     =     -1</a:t>
            </a:r>
          </a:p>
          <a:p>
            <a:pPr eaLnBrk="1" hangingPunct="1">
              <a:spcBef>
                <a:spcPts val="0"/>
              </a:spcBef>
              <a:buNone/>
            </a:pPr>
            <a:r>
              <a:rPr lang="en-US" sz="1800" dirty="0">
                <a:ea typeface="ＭＳ Ｐゴシック" charset="-128"/>
              </a:rPr>
              <a:t>   modeID2     =     -1</a:t>
            </a:r>
          </a:p>
          <a:p>
            <a:pPr eaLnBrk="1" hangingPunct="1">
              <a:spcBef>
                <a:spcPts val="0"/>
              </a:spcBef>
              <a:buNone/>
            </a:pPr>
            <a:r>
              <a:rPr lang="en-US" sz="1800" dirty="0">
                <a:ea typeface="ＭＳ Ｐゴシック" charset="-128"/>
              </a:rPr>
              <a:t>   x0          =      0.00000</a:t>
            </a:r>
          </a:p>
          <a:p>
            <a:pPr eaLnBrk="1" hangingPunct="1">
              <a:spcBef>
                <a:spcPts val="0"/>
              </a:spcBef>
              <a:buNone/>
            </a:pPr>
            <a:r>
              <a:rPr lang="en-US" sz="1800" dirty="0">
                <a:ea typeface="ＭＳ Ｐゴシック" charset="-128"/>
              </a:rPr>
              <a:t>   y0          =      0.00000</a:t>
            </a:r>
          </a:p>
          <a:p>
            <a:pPr eaLnBrk="1" hangingPunct="1">
              <a:spcBef>
                <a:spcPts val="0"/>
              </a:spcBef>
              <a:buNone/>
            </a:pPr>
            <a:r>
              <a:rPr lang="en-US" sz="1800" dirty="0">
                <a:ea typeface="ＭＳ Ｐゴシック" charset="-128"/>
              </a:rPr>
              <a:t>   z1          = 100000000.00000</a:t>
            </a:r>
          </a:p>
          <a:p>
            <a:pPr eaLnBrk="1" hangingPunct="1">
              <a:spcBef>
                <a:spcPts val="0"/>
              </a:spcBef>
              <a:buNone/>
            </a:pPr>
            <a:r>
              <a:rPr lang="en-US" sz="1800" dirty="0">
                <a:ea typeface="ＭＳ Ｐゴシック" charset="-128"/>
              </a:rPr>
              <a:t>   z2          = 100000000.00000</a:t>
            </a:r>
          </a:p>
          <a:p>
            <a:pPr eaLnBrk="1" hangingPunct="1">
              <a:spcBef>
                <a:spcPts val="0"/>
              </a:spcBef>
              <a:buNone/>
            </a:pPr>
            <a:r>
              <a:rPr lang="en-US" sz="1800" dirty="0">
                <a:ea typeface="ＭＳ Ｐゴシック" charset="-128"/>
              </a:rPr>
              <a:t>}</a:t>
            </a:r>
          </a:p>
          <a:p>
            <a:endParaRPr lang="en-US" sz="1800" dirty="0"/>
          </a:p>
        </p:txBody>
      </p:sp>
      <p:sp>
        <p:nvSpPr>
          <p:cNvPr id="5" name="Slide Number Placeholder 4">
            <a:extLst>
              <a:ext uri="{FF2B5EF4-FFF2-40B4-BE49-F238E27FC236}">
                <a16:creationId xmlns:a16="http://schemas.microsoft.com/office/drawing/2014/main" id="{6CACB73E-5C44-F24E-89F5-F7DC20402F1E}"/>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37</a:t>
            </a:fld>
            <a:endParaRPr lang="en-US" dirty="0"/>
          </a:p>
        </p:txBody>
      </p:sp>
    </p:spTree>
    <p:extLst>
      <p:ext uri="{BB962C8B-B14F-4D97-AF65-F5344CB8AC3E}">
        <p14:creationId xmlns:p14="http://schemas.microsoft.com/office/powerpoint/2010/main" val="2395228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Map</a:t>
            </a:r>
          </a:p>
        </p:txBody>
      </p:sp>
      <p:sp>
        <p:nvSpPr>
          <p:cNvPr id="3" name="Content Placeholder 2"/>
          <p:cNvSpPr>
            <a:spLocks noGrp="1"/>
          </p:cNvSpPr>
          <p:nvPr>
            <p:ph idx="1"/>
          </p:nvPr>
        </p:nvSpPr>
        <p:spPr>
          <a:xfrm>
            <a:off x="471948" y="1219201"/>
            <a:ext cx="11245646" cy="4906963"/>
          </a:xfrm>
        </p:spPr>
        <p:txBody>
          <a:bodyPr numCol="2"/>
          <a:lstStyle/>
          <a:p>
            <a:pPr eaLnBrk="1" hangingPunct="1">
              <a:spcBef>
                <a:spcPts val="0"/>
              </a:spcBef>
              <a:buNone/>
            </a:pPr>
            <a:r>
              <a:rPr lang="en-US" sz="1800" dirty="0" err="1">
                <a:ea typeface="ＭＳ Ｐゴシック" charset="-128"/>
              </a:rPr>
              <a:t>FieldMap</a:t>
            </a:r>
            <a:endParaRPr lang="en-US" sz="1800" dirty="0">
              <a:ea typeface="ＭＳ Ｐゴシック" charset="-128"/>
            </a:endParaRPr>
          </a:p>
          <a:p>
            <a:pPr eaLnBrk="1" hangingPunct="1">
              <a:spcBef>
                <a:spcPts val="0"/>
              </a:spcBef>
              <a:buNone/>
            </a:pPr>
            <a:r>
              <a:rPr lang="en-US" sz="1800" dirty="0">
                <a:ea typeface="ＭＳ Ｐゴシック" charset="-128"/>
              </a:rPr>
              <a:t>{</a:t>
            </a:r>
          </a:p>
          <a:p>
            <a:pPr eaLnBrk="1" hangingPunct="1">
              <a:spcBef>
                <a:spcPts val="0"/>
              </a:spcBef>
              <a:buNone/>
            </a:pPr>
            <a:r>
              <a:rPr lang="en-US" sz="1800" dirty="0">
                <a:ea typeface="ＭＳ Ｐゴシック" charset="-128"/>
              </a:rPr>
              <a:t>   </a:t>
            </a:r>
            <a:r>
              <a:rPr lang="en-US" sz="1800" dirty="0" err="1">
                <a:ea typeface="ＭＳ Ｐゴシック" charset="-128"/>
              </a:rPr>
              <a:t>ionoff</a:t>
            </a:r>
            <a:r>
              <a:rPr lang="en-US" sz="1800" dirty="0">
                <a:ea typeface="ＭＳ Ｐゴシック" charset="-128"/>
              </a:rPr>
              <a:t>      =      0</a:t>
            </a:r>
          </a:p>
          <a:p>
            <a:pPr eaLnBrk="1" hangingPunct="1">
              <a:spcBef>
                <a:spcPts val="0"/>
              </a:spcBef>
              <a:buNone/>
            </a:pPr>
            <a:r>
              <a:rPr lang="en-US" sz="1800" dirty="0">
                <a:ea typeface="ＭＳ Ｐゴシック" charset="-128"/>
              </a:rPr>
              <a:t>   </a:t>
            </a:r>
            <a:r>
              <a:rPr lang="en-US" sz="1800" dirty="0" err="1">
                <a:ea typeface="ＭＳ Ｐゴシック" charset="-128"/>
              </a:rPr>
              <a:t>nx</a:t>
            </a:r>
            <a:r>
              <a:rPr lang="en-US" sz="1800" dirty="0">
                <a:ea typeface="ＭＳ Ｐゴシック" charset="-128"/>
              </a:rPr>
              <a:t>          =     20</a:t>
            </a:r>
          </a:p>
          <a:p>
            <a:pPr eaLnBrk="1" hangingPunct="1">
              <a:spcBef>
                <a:spcPts val="0"/>
              </a:spcBef>
              <a:buNone/>
            </a:pPr>
            <a:r>
              <a:rPr lang="en-US" sz="1800" dirty="0">
                <a:ea typeface="ＭＳ Ｐゴシック" charset="-128"/>
              </a:rPr>
              <a:t>   </a:t>
            </a:r>
            <a:r>
              <a:rPr lang="en-US" sz="1800" dirty="0" err="1">
                <a:ea typeface="ＭＳ Ｐゴシック" charset="-128"/>
              </a:rPr>
              <a:t>ny</a:t>
            </a:r>
            <a:r>
              <a:rPr lang="en-US" sz="1800" dirty="0">
                <a:ea typeface="ＭＳ Ｐゴシック" charset="-128"/>
              </a:rPr>
              <a:t>          =     20</a:t>
            </a:r>
          </a:p>
          <a:p>
            <a:pPr eaLnBrk="1" hangingPunct="1">
              <a:spcBef>
                <a:spcPts val="0"/>
              </a:spcBef>
              <a:buNone/>
            </a:pPr>
            <a:r>
              <a:rPr lang="en-US" sz="1800" dirty="0">
                <a:ea typeface="ＭＳ Ｐゴシック" charset="-128"/>
              </a:rPr>
              <a:t>   </a:t>
            </a:r>
            <a:r>
              <a:rPr lang="en-US" sz="1800" dirty="0" err="1">
                <a:ea typeface="ＭＳ Ｐゴシック" charset="-128"/>
              </a:rPr>
              <a:t>nz</a:t>
            </a:r>
            <a:r>
              <a:rPr lang="en-US" sz="1800" dirty="0">
                <a:ea typeface="ＭＳ Ｐゴシック" charset="-128"/>
              </a:rPr>
              <a:t>          =     50</a:t>
            </a:r>
          </a:p>
          <a:p>
            <a:pPr eaLnBrk="1" hangingPunct="1">
              <a:spcBef>
                <a:spcPts val="0"/>
              </a:spcBef>
              <a:buNone/>
            </a:pPr>
            <a:r>
              <a:rPr lang="en-US" sz="1800" dirty="0">
                <a:ea typeface="ＭＳ Ｐゴシック" charset="-128"/>
              </a:rPr>
              <a:t>   x1          =      0.00000</a:t>
            </a:r>
          </a:p>
          <a:p>
            <a:pPr eaLnBrk="1" hangingPunct="1">
              <a:spcBef>
                <a:spcPts val="0"/>
              </a:spcBef>
              <a:buNone/>
            </a:pPr>
            <a:r>
              <a:rPr lang="en-US" sz="1800" dirty="0">
                <a:ea typeface="ＭＳ Ｐゴシック" charset="-128"/>
              </a:rPr>
              <a:t>   x2          =      0.00000</a:t>
            </a:r>
          </a:p>
          <a:p>
            <a:pPr eaLnBrk="1" hangingPunct="1">
              <a:spcBef>
                <a:spcPts val="0"/>
              </a:spcBef>
              <a:buNone/>
            </a:pPr>
            <a:r>
              <a:rPr lang="en-US" sz="1800" dirty="0">
                <a:ea typeface="ＭＳ Ｐゴシック" charset="-128"/>
              </a:rPr>
              <a:t>   y1          =      0.00100</a:t>
            </a:r>
          </a:p>
          <a:p>
            <a:pPr eaLnBrk="1" hangingPunct="1">
              <a:spcBef>
                <a:spcPts val="0"/>
              </a:spcBef>
              <a:buNone/>
            </a:pPr>
            <a:r>
              <a:rPr lang="en-US" sz="1800" dirty="0">
                <a:ea typeface="ＭＳ Ｐゴシック" charset="-128"/>
              </a:rPr>
              <a:t>   y2          =      0.00100</a:t>
            </a:r>
          </a:p>
          <a:p>
            <a:pPr eaLnBrk="1" hangingPunct="1">
              <a:spcBef>
                <a:spcPts val="0"/>
              </a:spcBef>
              <a:buNone/>
            </a:pPr>
            <a:r>
              <a:rPr lang="en-US" sz="1800" dirty="0">
                <a:ea typeface="ＭＳ Ｐゴシック" charset="-128"/>
              </a:rPr>
              <a:t>   z1          = 100000000.00000</a:t>
            </a:r>
          </a:p>
          <a:p>
            <a:pPr eaLnBrk="1" hangingPunct="1">
              <a:spcBef>
                <a:spcPts val="0"/>
              </a:spcBef>
              <a:buNone/>
            </a:pPr>
            <a:r>
              <a:rPr lang="en-US" sz="1800" dirty="0">
                <a:ea typeface="ＭＳ Ｐゴシック" charset="-128"/>
              </a:rPr>
              <a:t>   z2          = 100000000.00000</a:t>
            </a:r>
          </a:p>
          <a:p>
            <a:pPr eaLnBrk="1" hangingPunct="1">
              <a:spcBef>
                <a:spcPts val="0"/>
              </a:spcBef>
              <a:buNone/>
            </a:pPr>
            <a:r>
              <a:rPr lang="en-US" sz="1800" dirty="0">
                <a:ea typeface="ＭＳ Ｐゴシック" charset="-128"/>
              </a:rPr>
              <a:t>}</a:t>
            </a:r>
          </a:p>
          <a:p>
            <a:pPr eaLnBrk="1" hangingPunct="1">
              <a:spcBef>
                <a:spcPts val="0"/>
              </a:spcBef>
              <a:buNone/>
            </a:pPr>
            <a:endParaRPr lang="en-US" sz="1800" dirty="0">
              <a:ea typeface="ＭＳ Ｐゴシック" charset="-128"/>
            </a:endParaRPr>
          </a:p>
          <a:p>
            <a:pPr eaLnBrk="1" hangingPunct="1">
              <a:spcBef>
                <a:spcPts val="0"/>
              </a:spcBef>
              <a:buNone/>
            </a:pPr>
            <a:endParaRPr lang="en-US" sz="1800" dirty="0">
              <a:ea typeface="ＭＳ Ｐゴシック" charset="-128"/>
            </a:endParaRPr>
          </a:p>
          <a:p>
            <a:pPr eaLnBrk="1" hangingPunct="1">
              <a:spcBef>
                <a:spcPts val="0"/>
              </a:spcBef>
              <a:buNone/>
            </a:pPr>
            <a:endParaRPr lang="en-US" sz="1800" dirty="0">
              <a:ea typeface="ＭＳ Ｐゴシック" charset="-128"/>
            </a:endParaRPr>
          </a:p>
          <a:p>
            <a:pPr eaLnBrk="1" hangingPunct="1">
              <a:spcBef>
                <a:spcPts val="0"/>
              </a:spcBef>
              <a:buNone/>
            </a:pPr>
            <a:endParaRPr lang="en-US" sz="1800" dirty="0">
              <a:ea typeface="ＭＳ Ｐゴシック" charset="-128"/>
            </a:endParaRPr>
          </a:p>
          <a:p>
            <a:pPr eaLnBrk="1" hangingPunct="1">
              <a:spcBef>
                <a:spcPts val="0"/>
              </a:spcBef>
              <a:buNone/>
            </a:pPr>
            <a:r>
              <a:rPr lang="en-US" sz="1800" dirty="0" err="1">
                <a:ea typeface="ＭＳ Ｐゴシック" charset="-128"/>
              </a:rPr>
              <a:t>FieldAtPoint</a:t>
            </a:r>
            <a:endParaRPr lang="en-US" sz="1800" dirty="0">
              <a:ea typeface="ＭＳ Ｐゴシック" charset="-128"/>
            </a:endParaRPr>
          </a:p>
          <a:p>
            <a:pPr eaLnBrk="1" hangingPunct="1">
              <a:spcBef>
                <a:spcPts val="0"/>
              </a:spcBef>
              <a:buNone/>
            </a:pPr>
            <a:r>
              <a:rPr lang="en-US" sz="1800" dirty="0">
                <a:ea typeface="ＭＳ Ｐゴシック" charset="-128"/>
              </a:rPr>
              <a:t>{</a:t>
            </a:r>
          </a:p>
          <a:p>
            <a:pPr eaLnBrk="1" hangingPunct="1">
              <a:spcBef>
                <a:spcPts val="0"/>
              </a:spcBef>
              <a:buNone/>
            </a:pPr>
            <a:r>
              <a:rPr lang="en-US" sz="1800" dirty="0">
                <a:ea typeface="ＭＳ Ｐゴシック" charset="-128"/>
              </a:rPr>
              <a:t>   </a:t>
            </a:r>
            <a:r>
              <a:rPr lang="en-US" sz="1800" dirty="0" err="1">
                <a:ea typeface="ＭＳ Ｐゴシック" charset="-128"/>
              </a:rPr>
              <a:t>ionoff</a:t>
            </a:r>
            <a:r>
              <a:rPr lang="en-US" sz="1800" dirty="0">
                <a:ea typeface="ＭＳ Ｐゴシック" charset="-128"/>
              </a:rPr>
              <a:t>      =      0</a:t>
            </a:r>
          </a:p>
          <a:p>
            <a:pPr eaLnBrk="1" hangingPunct="1">
              <a:spcBef>
                <a:spcPts val="0"/>
              </a:spcBef>
              <a:buNone/>
            </a:pPr>
            <a:r>
              <a:rPr lang="en-US" sz="1800" dirty="0">
                <a:ea typeface="ＭＳ Ｐゴシック" charset="-128"/>
              </a:rPr>
              <a:t>   x0          =      0.00000</a:t>
            </a:r>
          </a:p>
          <a:p>
            <a:pPr eaLnBrk="1" hangingPunct="1">
              <a:spcBef>
                <a:spcPts val="0"/>
              </a:spcBef>
              <a:buNone/>
            </a:pPr>
            <a:r>
              <a:rPr lang="en-US" sz="1800" dirty="0">
                <a:ea typeface="ＭＳ Ｐゴシック" charset="-128"/>
              </a:rPr>
              <a:t>   y0          =      0.00000</a:t>
            </a:r>
          </a:p>
          <a:p>
            <a:pPr eaLnBrk="1" hangingPunct="1">
              <a:spcBef>
                <a:spcPts val="0"/>
              </a:spcBef>
              <a:buNone/>
            </a:pPr>
            <a:r>
              <a:rPr lang="en-US" sz="1800" dirty="0">
                <a:ea typeface="ＭＳ Ｐゴシック" charset="-128"/>
              </a:rPr>
              <a:t>   z0          =      0.00000</a:t>
            </a:r>
          </a:p>
          <a:p>
            <a:pPr eaLnBrk="1" hangingPunct="1">
              <a:spcBef>
                <a:spcPts val="0"/>
              </a:spcBef>
              <a:buNone/>
            </a:pPr>
            <a:r>
              <a:rPr lang="en-US" sz="1800" dirty="0">
                <a:ea typeface="ＭＳ Ｐゴシック" charset="-128"/>
              </a:rPr>
              <a:t>}</a:t>
            </a:r>
          </a:p>
          <a:p>
            <a:pPr eaLnBrk="1" hangingPunct="1">
              <a:spcBef>
                <a:spcPts val="0"/>
              </a:spcBef>
              <a:buNone/>
            </a:pPr>
            <a:endParaRPr lang="en-US" sz="1800" dirty="0">
              <a:ea typeface="ＭＳ Ｐゴシック" charset="-128"/>
            </a:endParaRPr>
          </a:p>
          <a:p>
            <a:pPr eaLnBrk="1" hangingPunct="1">
              <a:spcBef>
                <a:spcPts val="0"/>
              </a:spcBef>
              <a:buNone/>
            </a:pPr>
            <a:r>
              <a:rPr lang="en-US" sz="1800" dirty="0" err="1">
                <a:ea typeface="ＭＳ Ｐゴシック" charset="-128"/>
              </a:rPr>
              <a:t>ALLFieldAtPoint</a:t>
            </a:r>
            <a:endParaRPr lang="en-US" sz="1800" dirty="0">
              <a:ea typeface="ＭＳ Ｐゴシック" charset="-128"/>
            </a:endParaRPr>
          </a:p>
          <a:p>
            <a:pPr eaLnBrk="1" hangingPunct="1">
              <a:spcBef>
                <a:spcPts val="0"/>
              </a:spcBef>
              <a:buNone/>
            </a:pPr>
            <a:r>
              <a:rPr lang="en-US" sz="1800" dirty="0">
                <a:ea typeface="ＭＳ Ｐゴシック" charset="-128"/>
              </a:rPr>
              <a:t>{</a:t>
            </a:r>
          </a:p>
          <a:p>
            <a:pPr eaLnBrk="1" hangingPunct="1">
              <a:spcBef>
                <a:spcPts val="0"/>
              </a:spcBef>
              <a:buNone/>
            </a:pPr>
            <a:r>
              <a:rPr lang="en-US" sz="1800" dirty="0">
                <a:ea typeface="ＭＳ Ｐゴシック" charset="-128"/>
              </a:rPr>
              <a:t>   </a:t>
            </a:r>
            <a:r>
              <a:rPr lang="en-US" sz="1800" dirty="0" err="1">
                <a:ea typeface="ＭＳ Ｐゴシック" charset="-128"/>
              </a:rPr>
              <a:t>ionoff</a:t>
            </a:r>
            <a:r>
              <a:rPr lang="en-US" sz="1800" dirty="0">
                <a:ea typeface="ＭＳ Ｐゴシック" charset="-128"/>
              </a:rPr>
              <a:t>      =      0</a:t>
            </a:r>
          </a:p>
          <a:p>
            <a:pPr eaLnBrk="1" hangingPunct="1">
              <a:spcBef>
                <a:spcPts val="0"/>
              </a:spcBef>
              <a:buNone/>
            </a:pPr>
            <a:r>
              <a:rPr lang="en-US" sz="1800" dirty="0">
                <a:ea typeface="ＭＳ Ｐゴシック" charset="-128"/>
              </a:rPr>
              <a:t>   modeID1     =     -1</a:t>
            </a:r>
          </a:p>
          <a:p>
            <a:pPr eaLnBrk="1" hangingPunct="1">
              <a:spcBef>
                <a:spcPts val="0"/>
              </a:spcBef>
              <a:buNone/>
            </a:pPr>
            <a:r>
              <a:rPr lang="en-US" sz="1800" dirty="0">
                <a:ea typeface="ＭＳ Ｐゴシック" charset="-128"/>
              </a:rPr>
              <a:t>   modeID2     =     -1</a:t>
            </a:r>
          </a:p>
          <a:p>
            <a:pPr eaLnBrk="1" hangingPunct="1">
              <a:spcBef>
                <a:spcPts val="0"/>
              </a:spcBef>
              <a:buNone/>
            </a:pPr>
            <a:r>
              <a:rPr lang="en-US" sz="1800" dirty="0">
                <a:ea typeface="ＭＳ Ｐゴシック" charset="-128"/>
              </a:rPr>
              <a:t>   x0          =      0.00000</a:t>
            </a:r>
          </a:p>
          <a:p>
            <a:pPr eaLnBrk="1" hangingPunct="1">
              <a:spcBef>
                <a:spcPts val="0"/>
              </a:spcBef>
              <a:buNone/>
            </a:pPr>
            <a:r>
              <a:rPr lang="en-US" sz="1800" dirty="0">
                <a:ea typeface="ＭＳ Ｐゴシック" charset="-128"/>
              </a:rPr>
              <a:t>   y0          =      0.00000</a:t>
            </a:r>
          </a:p>
          <a:p>
            <a:pPr eaLnBrk="1" hangingPunct="1">
              <a:spcBef>
                <a:spcPts val="0"/>
              </a:spcBef>
              <a:buNone/>
            </a:pPr>
            <a:r>
              <a:rPr lang="en-US" sz="1800" dirty="0">
                <a:ea typeface="ＭＳ Ｐゴシック" charset="-128"/>
              </a:rPr>
              <a:t>   z0          =      0.00000</a:t>
            </a:r>
          </a:p>
          <a:p>
            <a:pPr eaLnBrk="1" hangingPunct="1">
              <a:spcBef>
                <a:spcPts val="0"/>
              </a:spcBef>
              <a:buNone/>
            </a:pPr>
            <a:r>
              <a:rPr lang="en-US" sz="1800" dirty="0">
                <a:ea typeface="ＭＳ Ｐゴシック" charset="-128"/>
              </a:rPr>
              <a:t>}</a:t>
            </a:r>
            <a:endParaRPr lang="en-US" sz="1800" dirty="0"/>
          </a:p>
        </p:txBody>
      </p:sp>
      <p:sp>
        <p:nvSpPr>
          <p:cNvPr id="5" name="Slide Number Placeholder 4">
            <a:extLst>
              <a:ext uri="{FF2B5EF4-FFF2-40B4-BE49-F238E27FC236}">
                <a16:creationId xmlns:a16="http://schemas.microsoft.com/office/drawing/2014/main" id="{4564BFA4-7848-A74A-8CDF-A1B0E29E5D88}"/>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38</a:t>
            </a:fld>
            <a:endParaRPr lang="en-US" dirty="0"/>
          </a:p>
        </p:txBody>
      </p:sp>
    </p:spTree>
    <p:extLst>
      <p:ext uri="{BB962C8B-B14F-4D97-AF65-F5344CB8AC3E}">
        <p14:creationId xmlns:p14="http://schemas.microsoft.com/office/powerpoint/2010/main" val="2677455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on a line</a:t>
            </a:r>
          </a:p>
        </p:txBody>
      </p:sp>
      <p:sp>
        <p:nvSpPr>
          <p:cNvPr id="3" name="Content Placeholder 2"/>
          <p:cNvSpPr>
            <a:spLocks noGrp="1"/>
          </p:cNvSpPr>
          <p:nvPr>
            <p:ph idx="1"/>
          </p:nvPr>
        </p:nvSpPr>
        <p:spPr/>
        <p:txBody>
          <a:bodyPr numCol="2"/>
          <a:lstStyle/>
          <a:p>
            <a:pPr eaLnBrk="1" hangingPunct="1">
              <a:spcBef>
                <a:spcPts val="0"/>
              </a:spcBef>
              <a:buNone/>
            </a:pPr>
            <a:r>
              <a:rPr lang="en-US" sz="1800" dirty="0" err="1">
                <a:ea typeface="ＭＳ Ｐゴシック" charset="-128"/>
              </a:rPr>
              <a:t>FieldOnLine</a:t>
            </a:r>
            <a:endParaRPr lang="en-US" sz="1800" dirty="0">
              <a:ea typeface="ＭＳ Ｐゴシック" charset="-128"/>
            </a:endParaRPr>
          </a:p>
          <a:p>
            <a:pPr eaLnBrk="1" hangingPunct="1">
              <a:spcBef>
                <a:spcPts val="0"/>
              </a:spcBef>
              <a:buNone/>
            </a:pPr>
            <a:r>
              <a:rPr lang="en-US" sz="1800" dirty="0">
                <a:ea typeface="ＭＳ Ｐゴシック" charset="-128"/>
              </a:rPr>
              <a:t>{</a:t>
            </a:r>
          </a:p>
          <a:p>
            <a:pPr eaLnBrk="1" hangingPunct="1">
              <a:spcBef>
                <a:spcPts val="0"/>
              </a:spcBef>
              <a:buNone/>
            </a:pPr>
            <a:r>
              <a:rPr lang="en-US" sz="1800" dirty="0">
                <a:ea typeface="ＭＳ Ｐゴシック" charset="-128"/>
              </a:rPr>
              <a:t>   </a:t>
            </a:r>
            <a:r>
              <a:rPr lang="en-US" sz="1800" dirty="0" err="1">
                <a:ea typeface="ＭＳ Ｐゴシック" charset="-128"/>
              </a:rPr>
              <a:t>ionoff</a:t>
            </a:r>
            <a:r>
              <a:rPr lang="en-US" sz="1800" dirty="0">
                <a:ea typeface="ＭＳ Ｐゴシック" charset="-128"/>
              </a:rPr>
              <a:t>      =      0</a:t>
            </a:r>
          </a:p>
          <a:p>
            <a:pPr eaLnBrk="1" hangingPunct="1">
              <a:spcBef>
                <a:spcPts val="0"/>
              </a:spcBef>
              <a:buNone/>
            </a:pPr>
            <a:r>
              <a:rPr lang="en-US" sz="1800" dirty="0">
                <a:ea typeface="ＭＳ Ｐゴシック" charset="-128"/>
              </a:rPr>
              <a:t>   </a:t>
            </a:r>
            <a:r>
              <a:rPr lang="en-US" sz="1800" dirty="0" err="1">
                <a:ea typeface="ＭＳ Ｐゴシック" charset="-128"/>
              </a:rPr>
              <a:t>npoint</a:t>
            </a:r>
            <a:r>
              <a:rPr lang="en-US" sz="1800" dirty="0">
                <a:ea typeface="ＭＳ Ｐゴシック" charset="-128"/>
              </a:rPr>
              <a:t>      =    300</a:t>
            </a:r>
          </a:p>
          <a:p>
            <a:pPr eaLnBrk="1" hangingPunct="1">
              <a:spcBef>
                <a:spcPts val="0"/>
              </a:spcBef>
              <a:buNone/>
            </a:pPr>
            <a:r>
              <a:rPr lang="en-US" sz="1800" dirty="0">
                <a:ea typeface="ＭＳ Ｐゴシック" charset="-128"/>
              </a:rPr>
              <a:t>   filename    = filename1</a:t>
            </a:r>
          </a:p>
          <a:p>
            <a:pPr eaLnBrk="1" hangingPunct="1">
              <a:spcBef>
                <a:spcPts val="0"/>
              </a:spcBef>
              <a:buNone/>
            </a:pPr>
            <a:r>
              <a:rPr lang="en-US" sz="1800" dirty="0">
                <a:ea typeface="ＭＳ Ｐゴシック" charset="-128"/>
              </a:rPr>
              <a:t>   </a:t>
            </a:r>
            <a:r>
              <a:rPr lang="en-US" sz="1800" dirty="0" err="1">
                <a:ea typeface="ＭＳ Ｐゴシック" charset="-128"/>
              </a:rPr>
              <a:t>rfphase</a:t>
            </a:r>
            <a:r>
              <a:rPr lang="en-US" sz="1800" dirty="0">
                <a:ea typeface="ＭＳ Ｐゴシック" charset="-128"/>
              </a:rPr>
              <a:t>     =      0.00000</a:t>
            </a:r>
          </a:p>
          <a:p>
            <a:pPr eaLnBrk="1" hangingPunct="1">
              <a:spcBef>
                <a:spcPts val="0"/>
              </a:spcBef>
              <a:buNone/>
            </a:pPr>
            <a:r>
              <a:rPr lang="en-US" sz="1800" dirty="0">
                <a:ea typeface="ＭＳ Ｐゴシック" charset="-128"/>
              </a:rPr>
              <a:t>   x1          =      0.00000</a:t>
            </a:r>
          </a:p>
          <a:p>
            <a:pPr eaLnBrk="1" hangingPunct="1">
              <a:spcBef>
                <a:spcPts val="0"/>
              </a:spcBef>
              <a:buNone/>
            </a:pPr>
            <a:r>
              <a:rPr lang="en-US" sz="1800" dirty="0">
                <a:ea typeface="ＭＳ Ｐゴシック" charset="-128"/>
              </a:rPr>
              <a:t>   x2          =      0.00000</a:t>
            </a:r>
          </a:p>
          <a:p>
            <a:pPr eaLnBrk="1" hangingPunct="1">
              <a:spcBef>
                <a:spcPts val="0"/>
              </a:spcBef>
              <a:buNone/>
            </a:pPr>
            <a:r>
              <a:rPr lang="en-US" sz="1800" dirty="0">
                <a:ea typeface="ＭＳ Ｐゴシック" charset="-128"/>
              </a:rPr>
              <a:t>   y1          =      0.00100</a:t>
            </a:r>
          </a:p>
          <a:p>
            <a:pPr eaLnBrk="1" hangingPunct="1">
              <a:spcBef>
                <a:spcPts val="0"/>
              </a:spcBef>
              <a:buNone/>
            </a:pPr>
            <a:r>
              <a:rPr lang="en-US" sz="1800" dirty="0">
                <a:ea typeface="ＭＳ Ｐゴシック" charset="-128"/>
              </a:rPr>
              <a:t>   y2          =      0.00100</a:t>
            </a:r>
          </a:p>
          <a:p>
            <a:pPr eaLnBrk="1" hangingPunct="1">
              <a:spcBef>
                <a:spcPts val="0"/>
              </a:spcBef>
              <a:buNone/>
            </a:pPr>
            <a:r>
              <a:rPr lang="en-US" sz="1800" dirty="0">
                <a:ea typeface="ＭＳ Ｐゴシック" charset="-128"/>
              </a:rPr>
              <a:t>   z1          = 100000000.00000</a:t>
            </a:r>
          </a:p>
          <a:p>
            <a:pPr eaLnBrk="1" hangingPunct="1">
              <a:spcBef>
                <a:spcPts val="0"/>
              </a:spcBef>
              <a:buNone/>
            </a:pPr>
            <a:r>
              <a:rPr lang="en-US" sz="1800" dirty="0">
                <a:ea typeface="ＭＳ Ｐゴシック" charset="-128"/>
              </a:rPr>
              <a:t>   z2          = 100000000.00000</a:t>
            </a:r>
          </a:p>
          <a:p>
            <a:pPr eaLnBrk="1" hangingPunct="1">
              <a:spcBef>
                <a:spcPts val="0"/>
              </a:spcBef>
              <a:buNone/>
            </a:pPr>
            <a:r>
              <a:rPr lang="en-US" sz="1800" dirty="0">
                <a:ea typeface="ＭＳ Ｐゴシック" charset="-128"/>
              </a:rPr>
              <a:t>}</a:t>
            </a:r>
          </a:p>
          <a:p>
            <a:pPr eaLnBrk="1" hangingPunct="1">
              <a:spcBef>
                <a:spcPts val="0"/>
              </a:spcBef>
              <a:buNone/>
            </a:pPr>
            <a:endParaRPr lang="en-US" sz="1800" dirty="0">
              <a:ea typeface="ＭＳ Ｐゴシック" charset="-128"/>
            </a:endParaRPr>
          </a:p>
          <a:p>
            <a:pPr eaLnBrk="1" hangingPunct="1">
              <a:spcBef>
                <a:spcPts val="0"/>
              </a:spcBef>
              <a:buNone/>
            </a:pPr>
            <a:endParaRPr lang="en-US" sz="1800" dirty="0">
              <a:ea typeface="ＭＳ Ｐゴシック" charset="-128"/>
            </a:endParaRPr>
          </a:p>
          <a:p>
            <a:pPr eaLnBrk="1" hangingPunct="1">
              <a:spcBef>
                <a:spcPts val="0"/>
              </a:spcBef>
              <a:buNone/>
            </a:pPr>
            <a:endParaRPr lang="en-US" sz="1800" dirty="0">
              <a:ea typeface="ＭＳ Ｐゴシック" charset="-128"/>
            </a:endParaRPr>
          </a:p>
          <a:p>
            <a:pPr eaLnBrk="1" hangingPunct="1">
              <a:spcBef>
                <a:spcPts val="0"/>
              </a:spcBef>
              <a:buNone/>
            </a:pPr>
            <a:endParaRPr lang="en-US" sz="1800" dirty="0">
              <a:ea typeface="ＭＳ Ｐゴシック" charset="-128"/>
            </a:endParaRPr>
          </a:p>
          <a:p>
            <a:pPr eaLnBrk="1" hangingPunct="1">
              <a:spcBef>
                <a:spcPts val="0"/>
              </a:spcBef>
              <a:buNone/>
            </a:pPr>
            <a:r>
              <a:rPr lang="en-US" sz="1800" dirty="0" err="1">
                <a:ea typeface="ＭＳ Ｐゴシック" charset="-128"/>
              </a:rPr>
              <a:t>ALLFieldOnLine</a:t>
            </a:r>
            <a:endParaRPr lang="en-US" sz="1800" dirty="0">
              <a:ea typeface="ＭＳ Ｐゴシック" charset="-128"/>
            </a:endParaRPr>
          </a:p>
          <a:p>
            <a:pPr eaLnBrk="1" hangingPunct="1">
              <a:spcBef>
                <a:spcPts val="0"/>
              </a:spcBef>
              <a:buNone/>
            </a:pPr>
            <a:r>
              <a:rPr lang="en-US" sz="1800" dirty="0">
                <a:ea typeface="ＭＳ Ｐゴシック" charset="-128"/>
              </a:rPr>
              <a:t>{</a:t>
            </a:r>
          </a:p>
          <a:p>
            <a:pPr eaLnBrk="1" hangingPunct="1">
              <a:spcBef>
                <a:spcPts val="0"/>
              </a:spcBef>
              <a:buNone/>
            </a:pPr>
            <a:r>
              <a:rPr lang="en-US" sz="1800" dirty="0">
                <a:ea typeface="ＭＳ Ｐゴシック" charset="-128"/>
              </a:rPr>
              <a:t>   </a:t>
            </a:r>
            <a:r>
              <a:rPr lang="en-US" sz="1800" dirty="0" err="1">
                <a:ea typeface="ＭＳ Ｐゴシック" charset="-128"/>
              </a:rPr>
              <a:t>ionoff</a:t>
            </a:r>
            <a:r>
              <a:rPr lang="en-US" sz="1800" dirty="0">
                <a:ea typeface="ＭＳ Ｐゴシック" charset="-128"/>
              </a:rPr>
              <a:t>      =      0</a:t>
            </a:r>
          </a:p>
          <a:p>
            <a:pPr eaLnBrk="1" hangingPunct="1">
              <a:spcBef>
                <a:spcPts val="0"/>
              </a:spcBef>
              <a:buNone/>
            </a:pPr>
            <a:r>
              <a:rPr lang="en-US" sz="1800" dirty="0">
                <a:ea typeface="ＭＳ Ｐゴシック" charset="-128"/>
              </a:rPr>
              <a:t>   modeID1     =     -1</a:t>
            </a:r>
          </a:p>
          <a:p>
            <a:pPr eaLnBrk="1" hangingPunct="1">
              <a:spcBef>
                <a:spcPts val="0"/>
              </a:spcBef>
              <a:buNone/>
            </a:pPr>
            <a:r>
              <a:rPr lang="en-US" sz="1800" dirty="0">
                <a:ea typeface="ＭＳ Ｐゴシック" charset="-128"/>
              </a:rPr>
              <a:t>   modeID2     =     -1</a:t>
            </a:r>
          </a:p>
          <a:p>
            <a:pPr eaLnBrk="1" hangingPunct="1">
              <a:spcBef>
                <a:spcPts val="0"/>
              </a:spcBef>
              <a:buNone/>
            </a:pPr>
            <a:r>
              <a:rPr lang="en-US" sz="1800" dirty="0">
                <a:ea typeface="ＭＳ Ｐゴシック" charset="-128"/>
              </a:rPr>
              <a:t>   </a:t>
            </a:r>
            <a:r>
              <a:rPr lang="en-US" sz="1800" dirty="0" err="1">
                <a:ea typeface="ＭＳ Ｐゴシック" charset="-128"/>
              </a:rPr>
              <a:t>npoint</a:t>
            </a:r>
            <a:r>
              <a:rPr lang="en-US" sz="1800" dirty="0">
                <a:ea typeface="ＭＳ Ｐゴシック" charset="-128"/>
              </a:rPr>
              <a:t>      =    300</a:t>
            </a:r>
          </a:p>
          <a:p>
            <a:pPr eaLnBrk="1" hangingPunct="1">
              <a:spcBef>
                <a:spcPts val="0"/>
              </a:spcBef>
              <a:buNone/>
            </a:pPr>
            <a:r>
              <a:rPr lang="en-US" sz="1800" dirty="0">
                <a:ea typeface="ＭＳ Ｐゴシック" charset="-128"/>
              </a:rPr>
              <a:t>   filename    = filename1</a:t>
            </a:r>
          </a:p>
          <a:p>
            <a:pPr eaLnBrk="1" hangingPunct="1">
              <a:spcBef>
                <a:spcPts val="0"/>
              </a:spcBef>
              <a:buNone/>
            </a:pPr>
            <a:r>
              <a:rPr lang="en-US" sz="1800" dirty="0">
                <a:ea typeface="ＭＳ Ｐゴシック" charset="-128"/>
              </a:rPr>
              <a:t>   </a:t>
            </a:r>
            <a:r>
              <a:rPr lang="en-US" sz="1800" dirty="0" err="1">
                <a:ea typeface="ＭＳ Ｐゴシック" charset="-128"/>
              </a:rPr>
              <a:t>rfphase</a:t>
            </a:r>
            <a:r>
              <a:rPr lang="en-US" sz="1800" dirty="0">
                <a:ea typeface="ＭＳ Ｐゴシック" charset="-128"/>
              </a:rPr>
              <a:t>     =      0.00000</a:t>
            </a:r>
          </a:p>
          <a:p>
            <a:pPr eaLnBrk="1" hangingPunct="1">
              <a:spcBef>
                <a:spcPts val="0"/>
              </a:spcBef>
              <a:buNone/>
            </a:pPr>
            <a:r>
              <a:rPr lang="en-US" sz="1800" dirty="0">
                <a:ea typeface="ＭＳ Ｐゴシック" charset="-128"/>
              </a:rPr>
              <a:t>   x1          =      0.00000</a:t>
            </a:r>
          </a:p>
          <a:p>
            <a:pPr eaLnBrk="1" hangingPunct="1">
              <a:spcBef>
                <a:spcPts val="0"/>
              </a:spcBef>
              <a:buNone/>
            </a:pPr>
            <a:r>
              <a:rPr lang="en-US" sz="1800" dirty="0">
                <a:ea typeface="ＭＳ Ｐゴシック" charset="-128"/>
              </a:rPr>
              <a:t>   x2          =      0.00000</a:t>
            </a:r>
          </a:p>
          <a:p>
            <a:pPr eaLnBrk="1" hangingPunct="1">
              <a:spcBef>
                <a:spcPts val="0"/>
              </a:spcBef>
              <a:buNone/>
            </a:pPr>
            <a:r>
              <a:rPr lang="en-US" sz="1800" dirty="0">
                <a:ea typeface="ＭＳ Ｐゴシック" charset="-128"/>
              </a:rPr>
              <a:t>   y1          =      0.00100</a:t>
            </a:r>
          </a:p>
          <a:p>
            <a:pPr eaLnBrk="1" hangingPunct="1">
              <a:spcBef>
                <a:spcPts val="0"/>
              </a:spcBef>
              <a:buNone/>
            </a:pPr>
            <a:r>
              <a:rPr lang="en-US" sz="1800" dirty="0">
                <a:ea typeface="ＭＳ Ｐゴシック" charset="-128"/>
              </a:rPr>
              <a:t>   y2          =      0.00100</a:t>
            </a:r>
          </a:p>
          <a:p>
            <a:pPr eaLnBrk="1" hangingPunct="1">
              <a:spcBef>
                <a:spcPts val="0"/>
              </a:spcBef>
              <a:buNone/>
            </a:pPr>
            <a:r>
              <a:rPr lang="en-US" sz="1800" dirty="0">
                <a:ea typeface="ＭＳ Ｐゴシック" charset="-128"/>
              </a:rPr>
              <a:t>   z1          = 100000000.00000</a:t>
            </a:r>
          </a:p>
          <a:p>
            <a:pPr eaLnBrk="1" hangingPunct="1">
              <a:spcBef>
                <a:spcPts val="0"/>
              </a:spcBef>
              <a:buNone/>
            </a:pPr>
            <a:r>
              <a:rPr lang="en-US" sz="1800" dirty="0">
                <a:ea typeface="ＭＳ Ｐゴシック" charset="-128"/>
              </a:rPr>
              <a:t>   z2          = 100000000.00000</a:t>
            </a:r>
          </a:p>
          <a:p>
            <a:pPr eaLnBrk="1" hangingPunct="1">
              <a:spcBef>
                <a:spcPts val="0"/>
              </a:spcBef>
              <a:buNone/>
            </a:pPr>
            <a:r>
              <a:rPr lang="en-US" sz="1800" dirty="0">
                <a:ea typeface="ＭＳ Ｐゴシック" charset="-128"/>
              </a:rPr>
              <a:t>}</a:t>
            </a:r>
            <a:endParaRPr lang="en-US" sz="1800" dirty="0"/>
          </a:p>
        </p:txBody>
      </p:sp>
      <p:sp>
        <p:nvSpPr>
          <p:cNvPr id="5" name="Slide Number Placeholder 4">
            <a:extLst>
              <a:ext uri="{FF2B5EF4-FFF2-40B4-BE49-F238E27FC236}">
                <a16:creationId xmlns:a16="http://schemas.microsoft.com/office/drawing/2014/main" id="{CF20AD6C-9EA0-AE40-BE95-82CA1B977875}"/>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39</a:t>
            </a:fld>
            <a:endParaRPr lang="en-US" dirty="0"/>
          </a:p>
        </p:txBody>
      </p:sp>
    </p:spTree>
    <p:extLst>
      <p:ext uri="{BB962C8B-B14F-4D97-AF65-F5344CB8AC3E}">
        <p14:creationId xmlns:p14="http://schemas.microsoft.com/office/powerpoint/2010/main" val="321344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143510"/>
            <a:ext cx="7924800" cy="624270"/>
          </a:xfrm>
        </p:spPr>
        <p:txBody>
          <a:bodyPr/>
          <a:lstStyle/>
          <a:p>
            <a:pPr eaLnBrk="1" hangingPunct="1"/>
            <a:r>
              <a:rPr lang="en-US" dirty="0">
                <a:latin typeface="Comic Sans MS" charset="0"/>
                <a:ea typeface="ＭＳ Ｐゴシック" charset="0"/>
                <a:cs typeface="ＭＳ Ｐゴシック" charset="0"/>
              </a:rPr>
              <a:t>Cavity with Open Ports</a:t>
            </a:r>
          </a:p>
        </p:txBody>
      </p:sp>
      <p:sp>
        <p:nvSpPr>
          <p:cNvPr id="33795" name="Rectangle 3"/>
          <p:cNvSpPr>
            <a:spLocks noGrp="1" noChangeArrowheads="1"/>
          </p:cNvSpPr>
          <p:nvPr>
            <p:ph type="body" sz="half" idx="2"/>
          </p:nvPr>
        </p:nvSpPr>
        <p:spPr>
          <a:xfrm>
            <a:off x="4926367" y="2253484"/>
            <a:ext cx="6525756" cy="1061604"/>
          </a:xfrm>
        </p:spPr>
        <p:txBody>
          <a:bodyPr/>
          <a:lstStyle/>
          <a:p>
            <a:pPr marL="0" indent="0" eaLnBrk="1" hangingPunct="1">
              <a:lnSpc>
                <a:spcPct val="90000"/>
              </a:lnSpc>
              <a:buNone/>
            </a:pPr>
            <a:r>
              <a:rPr lang="en-US" sz="2000" dirty="0">
                <a:latin typeface="Arial" charset="0"/>
                <a:ea typeface="ＭＳ Ｐゴシック" charset="0"/>
                <a:cs typeface="ＭＳ Ｐゴシック" charset="0"/>
              </a:rPr>
              <a:t>Vector wave equation with waveguide boundary conditions can be modeled by a </a:t>
            </a:r>
            <a:r>
              <a:rPr lang="en-US" sz="2000" b="1" dirty="0">
                <a:solidFill>
                  <a:schemeClr val="hlink"/>
                </a:solidFill>
                <a:latin typeface="Arial" charset="0"/>
                <a:ea typeface="ＭＳ Ｐゴシック" charset="0"/>
                <a:cs typeface="ＭＳ Ｐゴシック" charset="0"/>
              </a:rPr>
              <a:t>non-linear eigenvalue problem</a:t>
            </a:r>
            <a:endParaRPr lang="en-US" sz="2000" b="1" dirty="0">
              <a:latin typeface="Arial" charset="0"/>
              <a:ea typeface="ＭＳ Ｐゴシック" charset="0"/>
              <a:cs typeface="ＭＳ Ｐゴシック" charset="0"/>
            </a:endParaRPr>
          </a:p>
        </p:txBody>
      </p:sp>
      <p:sp>
        <p:nvSpPr>
          <p:cNvPr id="33799" name="Text Box 11"/>
          <p:cNvSpPr txBox="1">
            <a:spLocks noChangeArrowheads="1"/>
          </p:cNvSpPr>
          <p:nvPr/>
        </p:nvSpPr>
        <p:spPr bwMode="auto">
          <a:xfrm>
            <a:off x="4824251" y="1012223"/>
            <a:ext cx="188585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37931725" indent="-37474525"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sz="2000" dirty="0">
                <a:solidFill>
                  <a:srgbClr val="000090"/>
                </a:solidFill>
              </a:rPr>
              <a:t>Waveguide BC</a:t>
            </a:r>
          </a:p>
        </p:txBody>
      </p:sp>
      <p:grpSp>
        <p:nvGrpSpPr>
          <p:cNvPr id="33802" name="Group 14"/>
          <p:cNvGrpSpPr>
            <a:grpSpLocks/>
          </p:cNvGrpSpPr>
          <p:nvPr/>
        </p:nvGrpSpPr>
        <p:grpSpPr bwMode="auto">
          <a:xfrm>
            <a:off x="5001096" y="3744629"/>
            <a:ext cx="5344921" cy="754897"/>
            <a:chOff x="588" y="3201"/>
            <a:chExt cx="4905" cy="859"/>
          </a:xfrm>
        </p:grpSpPr>
        <p:pic>
          <p:nvPicPr>
            <p:cNvPr id="33807" name="Picture 15" descr="TP_tmp"/>
            <p:cNvPicPr>
              <a:picLocks noChangeAspect="1" noChangeArrowheads="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 y="3201"/>
              <a:ext cx="4832" cy="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8" name="Text Box 16"/>
            <p:cNvSpPr txBox="1">
              <a:spLocks noChangeArrowheads="1"/>
            </p:cNvSpPr>
            <p:nvPr/>
          </p:nvSpPr>
          <p:spPr bwMode="auto">
            <a:xfrm>
              <a:off x="588" y="3640"/>
              <a:ext cx="650" cy="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37931725" indent="-37474525"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sz="1800" i="1" dirty="0"/>
                <a:t>With </a:t>
              </a:r>
            </a:p>
          </p:txBody>
        </p:sp>
        <p:pic>
          <p:nvPicPr>
            <p:cNvPr id="33809" name="Picture 17" descr="TP_tmp"/>
            <p:cNvPicPr>
              <a:picLocks noChangeAspect="1" noChangeArrowheads="1"/>
            </p:cNvPicPr>
            <p:nvPr>
              <p:custDataLst>
                <p:tags r:id="rId3"/>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8" y="3735"/>
              <a:ext cx="4245"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3804" name="Picture 19" descr="TP_tmp"/>
          <p:cNvPicPr>
            <a:picLocks noChangeAspect="1" noChangeArrowheads="1"/>
          </p:cNvPicPr>
          <p:nvPr>
            <p:custDataLst>
              <p:tags r:id="rId1"/>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94" y="1618926"/>
            <a:ext cx="373221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6" name="Rectangle 21"/>
          <p:cNvSpPr>
            <a:spLocks noChangeArrowheads="1"/>
          </p:cNvSpPr>
          <p:nvPr/>
        </p:nvSpPr>
        <p:spPr bwMode="auto">
          <a:xfrm>
            <a:off x="877528" y="5253430"/>
            <a:ext cx="10264877" cy="87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Clr>
                <a:schemeClr val="folHlink"/>
              </a:buClr>
              <a:buSzPct val="75000"/>
              <a:buFont typeface="Wingdings" charset="0"/>
              <a:buChar char="n"/>
            </a:pPr>
            <a:r>
              <a:rPr lang="en-US" sz="2000" dirty="0">
                <a:solidFill>
                  <a:srgbClr val="2917DE"/>
                </a:solidFill>
                <a:latin typeface="+mn-lt"/>
              </a:rPr>
              <a:t>Many ports with only one cutoff – </a:t>
            </a:r>
            <a:r>
              <a:rPr lang="en-US" sz="2000" dirty="0">
                <a:solidFill>
                  <a:srgbClr val="800000"/>
                </a:solidFill>
                <a:latin typeface="+mn-lt"/>
              </a:rPr>
              <a:t>quadratic eigenvalue system </a:t>
            </a:r>
          </a:p>
          <a:p>
            <a:pPr marL="342900" indent="-342900">
              <a:lnSpc>
                <a:spcPct val="90000"/>
              </a:lnSpc>
              <a:spcBef>
                <a:spcPct val="20000"/>
              </a:spcBef>
              <a:buClr>
                <a:schemeClr val="folHlink"/>
              </a:buClr>
              <a:buSzPct val="75000"/>
              <a:buFont typeface="Wingdings" charset="0"/>
              <a:buChar char="n"/>
            </a:pPr>
            <a:r>
              <a:rPr lang="en-US" sz="2000" dirty="0">
                <a:solidFill>
                  <a:srgbClr val="2917DE"/>
                </a:solidFill>
                <a:latin typeface="+mn-lt"/>
              </a:rPr>
              <a:t>More than one cutoff – </a:t>
            </a:r>
            <a:r>
              <a:rPr lang="en-US" sz="2000" dirty="0">
                <a:solidFill>
                  <a:srgbClr val="800000"/>
                </a:solidFill>
                <a:latin typeface="+mn-lt"/>
              </a:rPr>
              <a:t>Non-linear eigenvalue system (non-linear eigenvalue &amp; PML)</a:t>
            </a:r>
            <a:endParaRPr lang="en-US" sz="2000" b="1" dirty="0">
              <a:solidFill>
                <a:srgbClr val="800000"/>
              </a:solidFill>
              <a:latin typeface="+mn-lt"/>
            </a:endParaRPr>
          </a:p>
        </p:txBody>
      </p:sp>
      <p:grpSp>
        <p:nvGrpSpPr>
          <p:cNvPr id="4" name="Group 3"/>
          <p:cNvGrpSpPr/>
          <p:nvPr/>
        </p:nvGrpSpPr>
        <p:grpSpPr>
          <a:xfrm>
            <a:off x="877528" y="1244606"/>
            <a:ext cx="2913165" cy="2171074"/>
            <a:chOff x="661839" y="1280349"/>
            <a:chExt cx="3370669" cy="2274888"/>
          </a:xfrm>
        </p:grpSpPr>
        <p:grpSp>
          <p:nvGrpSpPr>
            <p:cNvPr id="33796" name="Group 4"/>
            <p:cNvGrpSpPr>
              <a:grpSpLocks/>
            </p:cNvGrpSpPr>
            <p:nvPr/>
          </p:nvGrpSpPr>
          <p:grpSpPr bwMode="auto">
            <a:xfrm>
              <a:off x="774404" y="1280349"/>
              <a:ext cx="2925762" cy="2274888"/>
              <a:chOff x="2016" y="1152"/>
              <a:chExt cx="1843" cy="1433"/>
            </a:xfrm>
          </p:grpSpPr>
          <p:pic>
            <p:nvPicPr>
              <p:cNvPr id="33810" name="Picture 5" descr="cavi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 y="1152"/>
                <a:ext cx="1843" cy="1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11" name="Oval 6"/>
              <p:cNvSpPr>
                <a:spLocks noChangeArrowheads="1"/>
              </p:cNvSpPr>
              <p:nvPr/>
            </p:nvSpPr>
            <p:spPr bwMode="auto">
              <a:xfrm>
                <a:off x="2448" y="1536"/>
                <a:ext cx="192" cy="19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3812" name="Oval 7"/>
              <p:cNvSpPr>
                <a:spLocks noChangeArrowheads="1"/>
              </p:cNvSpPr>
              <p:nvPr/>
            </p:nvSpPr>
            <p:spPr bwMode="auto">
              <a:xfrm>
                <a:off x="3216" y="1776"/>
                <a:ext cx="192" cy="19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3813" name="Rectangle 8"/>
              <p:cNvSpPr>
                <a:spLocks noChangeArrowheads="1"/>
              </p:cNvSpPr>
              <p:nvPr/>
            </p:nvSpPr>
            <p:spPr bwMode="auto">
              <a:xfrm>
                <a:off x="2533" y="2084"/>
                <a:ext cx="144" cy="1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33797" name="Text Box 9"/>
            <p:cNvSpPr txBox="1">
              <a:spLocks noChangeArrowheads="1"/>
            </p:cNvSpPr>
            <p:nvPr/>
          </p:nvSpPr>
          <p:spPr bwMode="auto">
            <a:xfrm>
              <a:off x="1568285" y="1876107"/>
              <a:ext cx="1283858" cy="870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37931725" indent="-37474525"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sz="2400" b="1" i="1" dirty="0">
                  <a:solidFill>
                    <a:schemeClr val="folHlink"/>
                  </a:solidFill>
                </a:rPr>
                <a:t>Open</a:t>
              </a:r>
            </a:p>
            <a:p>
              <a:pPr eaLnBrk="1" hangingPunct="1"/>
              <a:r>
                <a:rPr lang="en-US" sz="2400" b="1" i="1" dirty="0">
                  <a:solidFill>
                    <a:schemeClr val="folHlink"/>
                  </a:solidFill>
                </a:rPr>
                <a:t>Cavity</a:t>
              </a:r>
            </a:p>
          </p:txBody>
        </p:sp>
        <p:sp>
          <p:nvSpPr>
            <p:cNvPr id="3" name="Notched Right Arrow 2"/>
            <p:cNvSpPr/>
            <p:nvPr/>
          </p:nvSpPr>
          <p:spPr>
            <a:xfrm>
              <a:off x="3752671" y="2324869"/>
              <a:ext cx="279837" cy="172212"/>
            </a:xfrm>
            <a:prstGeom prst="notchedRightArrow">
              <a:avLst/>
            </a:prstGeom>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Notched Right Arrow 23"/>
            <p:cNvSpPr/>
            <p:nvPr/>
          </p:nvSpPr>
          <p:spPr>
            <a:xfrm rot="12750703">
              <a:off x="661839" y="1422473"/>
              <a:ext cx="279837" cy="172212"/>
            </a:xfrm>
            <a:prstGeom prst="notchedRightArrow">
              <a:avLst/>
            </a:prstGeom>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Notched Right Arrow 24"/>
            <p:cNvSpPr/>
            <p:nvPr/>
          </p:nvSpPr>
          <p:spPr>
            <a:xfrm rot="9127908">
              <a:off x="670732" y="3282656"/>
              <a:ext cx="279837" cy="172212"/>
            </a:xfrm>
            <a:prstGeom prst="notchedRightArrow">
              <a:avLst/>
            </a:prstGeom>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 Box 11"/>
          <p:cNvSpPr txBox="1">
            <a:spLocks noChangeArrowheads="1"/>
          </p:cNvSpPr>
          <p:nvPr/>
        </p:nvSpPr>
        <p:spPr bwMode="auto">
          <a:xfrm>
            <a:off x="935738" y="3792632"/>
            <a:ext cx="275638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ea typeface="ＭＳ Ｐゴシック" charset="0"/>
                <a:cs typeface="ＭＳ Ｐゴシック" charset="0"/>
              </a:defRPr>
            </a:lvl1pPr>
            <a:lvl2pPr marL="37931725" indent="-37474525"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sz="2000" dirty="0">
                <a:solidFill>
                  <a:srgbClr val="008000"/>
                </a:solidFill>
              </a:rPr>
              <a:t>“Complex” eigenvalue problem</a:t>
            </a:r>
          </a:p>
        </p:txBody>
      </p:sp>
      <p:sp>
        <p:nvSpPr>
          <p:cNvPr id="28" name="Notched Right Arrow 27"/>
          <p:cNvSpPr/>
          <p:nvPr/>
        </p:nvSpPr>
        <p:spPr>
          <a:xfrm>
            <a:off x="3746174" y="4043336"/>
            <a:ext cx="405167" cy="222441"/>
          </a:xfrm>
          <a:prstGeom prst="notched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D1CC5C4-E5E0-9041-A4D3-FCD121C948CD}"/>
              </a:ext>
            </a:extLst>
          </p:cNvPr>
          <p:cNvSpPr>
            <a:spLocks noGrp="1"/>
          </p:cNvSpPr>
          <p:nvPr>
            <p:ph type="sldNum" sz="quarter" idx="12"/>
          </p:nvPr>
        </p:nvSpPr>
        <p:spPr/>
        <p:txBody>
          <a:bodyPr/>
          <a:lstStyle/>
          <a:p>
            <a:fld id="{D3B3EBBA-95B9-F544-8B2F-4824CF24AC16}" type="slidenum">
              <a:rPr lang="en-US" smtClean="0"/>
              <a:pPr/>
              <a:t>4</a:t>
            </a:fld>
            <a:endParaRPr lang="en-US"/>
          </a:p>
        </p:txBody>
      </p:sp>
    </p:spTree>
    <p:extLst>
      <p:ext uri="{BB962C8B-B14F-4D97-AF65-F5344CB8AC3E}">
        <p14:creationId xmlns:p14="http://schemas.microsoft.com/office/powerpoint/2010/main" val="2202959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on a Surface</a:t>
            </a:r>
          </a:p>
        </p:txBody>
      </p:sp>
      <p:sp>
        <p:nvSpPr>
          <p:cNvPr id="3" name="Content Placeholder 2"/>
          <p:cNvSpPr>
            <a:spLocks noGrp="1"/>
          </p:cNvSpPr>
          <p:nvPr>
            <p:ph idx="1"/>
          </p:nvPr>
        </p:nvSpPr>
        <p:spPr>
          <a:xfrm>
            <a:off x="457200" y="1219201"/>
            <a:ext cx="11577484" cy="4906963"/>
          </a:xfrm>
        </p:spPr>
        <p:txBody>
          <a:bodyPr numCol="2"/>
          <a:lstStyle/>
          <a:p>
            <a:pPr eaLnBrk="1" hangingPunct="1">
              <a:spcBef>
                <a:spcPts val="0"/>
              </a:spcBef>
              <a:buNone/>
            </a:pPr>
            <a:r>
              <a:rPr lang="en-US" sz="2000" dirty="0">
                <a:ea typeface="ＭＳ Ｐゴシック" charset="-128"/>
              </a:rPr>
              <a:t>fieldOn2DBoundary</a:t>
            </a:r>
          </a:p>
          <a:p>
            <a:pPr eaLnBrk="1" hangingPunct="1">
              <a:spcBef>
                <a:spcPts val="0"/>
              </a:spcBef>
              <a:buNone/>
            </a:pPr>
            <a:r>
              <a:rPr lang="en-US" sz="2000" dirty="0">
                <a:ea typeface="ＭＳ Ｐゴシック" charset="-128"/>
              </a:rPr>
              <a:t>{</a:t>
            </a:r>
          </a:p>
          <a:p>
            <a:pPr eaLnBrk="1" hangingPunct="1">
              <a:spcBef>
                <a:spcPts val="0"/>
              </a:spcBef>
              <a:buNone/>
            </a:pPr>
            <a:r>
              <a:rPr lang="en-US" sz="2000" dirty="0">
                <a:ea typeface="ＭＳ Ｐゴシック" charset="-128"/>
              </a:rPr>
              <a:t>   </a:t>
            </a:r>
            <a:r>
              <a:rPr lang="en-US" sz="2000" dirty="0" err="1">
                <a:ea typeface="ＭＳ Ｐゴシック" charset="-128"/>
              </a:rPr>
              <a:t>ionoff</a:t>
            </a:r>
            <a:r>
              <a:rPr lang="en-US" sz="2000" dirty="0">
                <a:ea typeface="ＭＳ Ｐゴシック" charset="-128"/>
              </a:rPr>
              <a:t>      =      0</a:t>
            </a:r>
          </a:p>
          <a:p>
            <a:pPr eaLnBrk="1" hangingPunct="1">
              <a:spcBef>
                <a:spcPts val="0"/>
              </a:spcBef>
              <a:buNone/>
            </a:pPr>
            <a:r>
              <a:rPr lang="en-US" sz="2000" dirty="0">
                <a:ea typeface="ＭＳ Ｐゴシック" charset="-128"/>
              </a:rPr>
              <a:t>   filename    = filename1</a:t>
            </a:r>
          </a:p>
          <a:p>
            <a:pPr eaLnBrk="1" hangingPunct="1">
              <a:spcBef>
                <a:spcPts val="0"/>
              </a:spcBef>
              <a:buNone/>
            </a:pPr>
            <a:r>
              <a:rPr lang="en-US" sz="2000" dirty="0">
                <a:ea typeface="ＭＳ Ｐゴシック" charset="-128"/>
              </a:rPr>
              <a:t>   </a:t>
            </a:r>
            <a:r>
              <a:rPr lang="en-US" sz="2000" dirty="0" err="1">
                <a:ea typeface="ＭＳ Ｐゴシック" charset="-128"/>
              </a:rPr>
              <a:t>surfaceID</a:t>
            </a:r>
            <a:r>
              <a:rPr lang="en-US" sz="2000" dirty="0">
                <a:ea typeface="ＭＳ Ｐゴシック" charset="-128"/>
              </a:rPr>
              <a:t>   =      6</a:t>
            </a:r>
          </a:p>
          <a:p>
            <a:pPr eaLnBrk="1" hangingPunct="1">
              <a:spcBef>
                <a:spcPts val="0"/>
              </a:spcBef>
              <a:buNone/>
            </a:pPr>
            <a:r>
              <a:rPr lang="en-US" sz="2000" dirty="0">
                <a:ea typeface="ＭＳ Ｐゴシック" charset="-128"/>
              </a:rPr>
              <a:t>}</a:t>
            </a:r>
          </a:p>
          <a:p>
            <a:pPr eaLnBrk="1" hangingPunct="1">
              <a:spcBef>
                <a:spcPts val="0"/>
              </a:spcBef>
              <a:buNone/>
            </a:pPr>
            <a:endParaRPr lang="en-US" sz="2000" dirty="0">
              <a:ea typeface="ＭＳ Ｐゴシック" charset="-128"/>
            </a:endParaRPr>
          </a:p>
          <a:p>
            <a:pPr eaLnBrk="1" hangingPunct="1">
              <a:spcBef>
                <a:spcPts val="0"/>
              </a:spcBef>
              <a:buNone/>
            </a:pPr>
            <a:r>
              <a:rPr lang="en-US" sz="2000" dirty="0" err="1">
                <a:ea typeface="ＭＳ Ｐゴシック" charset="-128"/>
              </a:rPr>
              <a:t>fieldOnSurface</a:t>
            </a:r>
            <a:endParaRPr lang="en-US" sz="2000" dirty="0">
              <a:ea typeface="ＭＳ Ｐゴシック" charset="-128"/>
            </a:endParaRPr>
          </a:p>
          <a:p>
            <a:pPr eaLnBrk="1" hangingPunct="1">
              <a:spcBef>
                <a:spcPts val="0"/>
              </a:spcBef>
              <a:buNone/>
            </a:pPr>
            <a:r>
              <a:rPr lang="en-US" sz="2000" dirty="0">
                <a:ea typeface="ＭＳ Ｐゴシック" charset="-128"/>
              </a:rPr>
              <a:t>{</a:t>
            </a:r>
          </a:p>
          <a:p>
            <a:pPr eaLnBrk="1" hangingPunct="1">
              <a:spcBef>
                <a:spcPts val="0"/>
              </a:spcBef>
              <a:buNone/>
            </a:pPr>
            <a:r>
              <a:rPr lang="en-US" sz="2000" dirty="0">
                <a:ea typeface="ＭＳ Ｐゴシック" charset="-128"/>
              </a:rPr>
              <a:t>   </a:t>
            </a:r>
            <a:r>
              <a:rPr lang="en-US" sz="2000" dirty="0" err="1">
                <a:ea typeface="ＭＳ Ｐゴシック" charset="-128"/>
              </a:rPr>
              <a:t>ionoff</a:t>
            </a:r>
            <a:r>
              <a:rPr lang="en-US" sz="2000" dirty="0">
                <a:ea typeface="ＭＳ Ｐゴシック" charset="-128"/>
              </a:rPr>
              <a:t>      =      0</a:t>
            </a:r>
          </a:p>
          <a:p>
            <a:pPr eaLnBrk="1" hangingPunct="1">
              <a:spcBef>
                <a:spcPts val="0"/>
              </a:spcBef>
              <a:buNone/>
            </a:pPr>
            <a:r>
              <a:rPr lang="en-US" sz="2000" dirty="0">
                <a:ea typeface="ＭＳ Ｐゴシック" charset="-128"/>
              </a:rPr>
              <a:t>   filename    = filename1</a:t>
            </a:r>
          </a:p>
          <a:p>
            <a:pPr eaLnBrk="1" hangingPunct="1">
              <a:spcBef>
                <a:spcPts val="0"/>
              </a:spcBef>
              <a:buNone/>
            </a:pPr>
            <a:r>
              <a:rPr lang="en-US" sz="2000" dirty="0">
                <a:ea typeface="ＭＳ Ｐゴシック" charset="-128"/>
              </a:rPr>
              <a:t>   </a:t>
            </a:r>
            <a:r>
              <a:rPr lang="en-US" sz="2000" dirty="0" err="1">
                <a:ea typeface="ＭＳ Ｐゴシック" charset="-128"/>
              </a:rPr>
              <a:t>surfaceID</a:t>
            </a:r>
            <a:r>
              <a:rPr lang="en-US" sz="2000" dirty="0">
                <a:ea typeface="ＭＳ Ｐゴシック" charset="-128"/>
              </a:rPr>
              <a:t>   =      6</a:t>
            </a:r>
          </a:p>
          <a:p>
            <a:pPr eaLnBrk="1" hangingPunct="1">
              <a:spcBef>
                <a:spcPts val="0"/>
              </a:spcBef>
              <a:buNone/>
            </a:pPr>
            <a:r>
              <a:rPr lang="en-US" sz="2000" dirty="0">
                <a:ea typeface="ＭＳ Ｐゴシック" charset="-128"/>
              </a:rPr>
              <a:t>   output      = amplitude   // [component, amplitude]</a:t>
            </a:r>
          </a:p>
          <a:p>
            <a:pPr eaLnBrk="1" hangingPunct="1">
              <a:spcBef>
                <a:spcPts val="0"/>
              </a:spcBef>
              <a:buNone/>
            </a:pPr>
            <a:r>
              <a:rPr lang="en-US" sz="2000" dirty="0">
                <a:ea typeface="ＭＳ Ｐゴシック" charset="-128"/>
              </a:rPr>
              <a:t>}</a:t>
            </a:r>
          </a:p>
          <a:p>
            <a:pPr eaLnBrk="1" hangingPunct="1">
              <a:spcBef>
                <a:spcPts val="0"/>
              </a:spcBef>
              <a:buNone/>
            </a:pPr>
            <a:endParaRPr lang="en-US" sz="2000" dirty="0">
              <a:ea typeface="ＭＳ Ｐゴシック" charset="-128"/>
            </a:endParaRPr>
          </a:p>
          <a:p>
            <a:pPr eaLnBrk="1" hangingPunct="1">
              <a:spcBef>
                <a:spcPts val="0"/>
              </a:spcBef>
              <a:buNone/>
            </a:pPr>
            <a:endParaRPr lang="en-US" sz="2000" dirty="0">
              <a:ea typeface="ＭＳ Ｐゴシック" charset="-128"/>
            </a:endParaRPr>
          </a:p>
          <a:p>
            <a:pPr eaLnBrk="1" hangingPunct="1">
              <a:spcBef>
                <a:spcPts val="0"/>
              </a:spcBef>
              <a:buNone/>
            </a:pPr>
            <a:r>
              <a:rPr lang="en-US" sz="2000" dirty="0" err="1">
                <a:ea typeface="ＭＳ Ｐゴシック" charset="-128"/>
              </a:rPr>
              <a:t>maxFieldsOnSurface</a:t>
            </a:r>
            <a:endParaRPr lang="en-US" sz="2000" dirty="0">
              <a:ea typeface="ＭＳ Ｐゴシック" charset="-128"/>
            </a:endParaRPr>
          </a:p>
          <a:p>
            <a:pPr eaLnBrk="1" hangingPunct="1">
              <a:spcBef>
                <a:spcPts val="0"/>
              </a:spcBef>
              <a:buNone/>
            </a:pPr>
            <a:r>
              <a:rPr lang="en-US" sz="2000" dirty="0">
                <a:ea typeface="ＭＳ Ｐゴシック" charset="-128"/>
              </a:rPr>
              <a:t>{</a:t>
            </a:r>
          </a:p>
          <a:p>
            <a:pPr eaLnBrk="1" hangingPunct="1">
              <a:spcBef>
                <a:spcPts val="0"/>
              </a:spcBef>
              <a:buNone/>
            </a:pPr>
            <a:r>
              <a:rPr lang="en-US" sz="2000" dirty="0">
                <a:ea typeface="ＭＳ Ｐゴシック" charset="-128"/>
              </a:rPr>
              <a:t>   </a:t>
            </a:r>
            <a:r>
              <a:rPr lang="en-US" sz="2000" dirty="0" err="1">
                <a:ea typeface="ＭＳ Ｐゴシック" charset="-128"/>
              </a:rPr>
              <a:t>ionoff</a:t>
            </a:r>
            <a:r>
              <a:rPr lang="en-US" sz="2000" dirty="0">
                <a:ea typeface="ＭＳ Ｐゴシック" charset="-128"/>
              </a:rPr>
              <a:t>      =      1</a:t>
            </a:r>
          </a:p>
          <a:p>
            <a:pPr eaLnBrk="1" hangingPunct="1">
              <a:spcBef>
                <a:spcPts val="0"/>
              </a:spcBef>
              <a:buNone/>
            </a:pPr>
            <a:r>
              <a:rPr lang="en-US" sz="2000" dirty="0">
                <a:ea typeface="ＭＳ Ｐゴシック" charset="-128"/>
              </a:rPr>
              <a:t>   </a:t>
            </a:r>
            <a:r>
              <a:rPr lang="en-US" sz="2000" dirty="0" err="1">
                <a:ea typeface="ＭＳ Ｐゴシック" charset="-128"/>
              </a:rPr>
              <a:t>surfaceID</a:t>
            </a:r>
            <a:r>
              <a:rPr lang="en-US" sz="2000" dirty="0">
                <a:ea typeface="ＭＳ Ｐゴシック" charset="-128"/>
              </a:rPr>
              <a:t>   =      6</a:t>
            </a:r>
          </a:p>
          <a:p>
            <a:pPr eaLnBrk="1" hangingPunct="1">
              <a:spcBef>
                <a:spcPts val="0"/>
              </a:spcBef>
              <a:buNone/>
            </a:pPr>
            <a:r>
              <a:rPr lang="en-US" sz="2000" dirty="0">
                <a:ea typeface="ＭＳ Ｐゴシック" charset="-128"/>
              </a:rPr>
              <a:t>}</a:t>
            </a:r>
          </a:p>
          <a:p>
            <a:endParaRPr lang="en-US" sz="2000" dirty="0"/>
          </a:p>
        </p:txBody>
      </p:sp>
      <p:sp>
        <p:nvSpPr>
          <p:cNvPr id="5" name="Slide Number Placeholder 4">
            <a:extLst>
              <a:ext uri="{FF2B5EF4-FFF2-40B4-BE49-F238E27FC236}">
                <a16:creationId xmlns:a16="http://schemas.microsoft.com/office/drawing/2014/main" id="{C5F43D70-B229-1C47-B0E4-3BBB62755543}"/>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40</a:t>
            </a:fld>
            <a:endParaRPr lang="en-US" dirty="0"/>
          </a:p>
        </p:txBody>
      </p:sp>
    </p:spTree>
    <p:extLst>
      <p:ext uri="{BB962C8B-B14F-4D97-AF65-F5344CB8AC3E}">
        <p14:creationId xmlns:p14="http://schemas.microsoft.com/office/powerpoint/2010/main" val="3137599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Postprocess</a:t>
            </a:r>
            <a:r>
              <a:rPr lang="en-US" dirty="0"/>
              <a:t> Output</a:t>
            </a:r>
          </a:p>
        </p:txBody>
      </p:sp>
      <p:sp>
        <p:nvSpPr>
          <p:cNvPr id="3" name="Content Placeholder 2"/>
          <p:cNvSpPr>
            <a:spLocks noGrp="1"/>
          </p:cNvSpPr>
          <p:nvPr>
            <p:ph idx="1"/>
          </p:nvPr>
        </p:nvSpPr>
        <p:spPr>
          <a:xfrm>
            <a:off x="887566" y="963836"/>
            <a:ext cx="9694401" cy="5511210"/>
          </a:xfrm>
        </p:spPr>
        <p:txBody>
          <a:bodyPr numCol="1"/>
          <a:lstStyle/>
          <a:p>
            <a:pPr eaLnBrk="1" hangingPunct="1">
              <a:spcBef>
                <a:spcPts val="0"/>
              </a:spcBef>
              <a:buNone/>
            </a:pPr>
            <a:r>
              <a:rPr lang="en-US" sz="1400" dirty="0">
                <a:ea typeface="ＭＳ Ｐゴシック" charset="-128"/>
              </a:rPr>
              <a:t>***************************** Omega3P/S3P Mode Summary ************************************</a:t>
            </a:r>
          </a:p>
          <a:p>
            <a:pPr eaLnBrk="1" hangingPunct="1">
              <a:spcBef>
                <a:spcPts val="0"/>
              </a:spcBef>
              <a:buNone/>
            </a:pPr>
            <a:r>
              <a:rPr lang="en-US" sz="1400" dirty="0">
                <a:ea typeface="ＭＳ Ｐゴシック" charset="-128"/>
              </a:rPr>
              <a:t>** Omega3P/S3P Mode Summary:</a:t>
            </a:r>
          </a:p>
          <a:p>
            <a:pPr eaLnBrk="1" hangingPunct="1">
              <a:spcBef>
                <a:spcPts val="0"/>
              </a:spcBef>
              <a:buNone/>
            </a:pPr>
            <a:r>
              <a:rPr lang="en-US" sz="1400" dirty="0">
                <a:ea typeface="ＭＳ Ｐゴシック" charset="-128"/>
              </a:rPr>
              <a:t>**</a:t>
            </a:r>
          </a:p>
          <a:p>
            <a:pPr eaLnBrk="1" hangingPunct="1">
              <a:spcBef>
                <a:spcPts val="0"/>
              </a:spcBef>
              <a:buNone/>
            </a:pPr>
            <a:r>
              <a:rPr lang="en-US" sz="1400" dirty="0">
                <a:ea typeface="ＭＳ Ｐゴシック" charset="-128"/>
              </a:rPr>
              <a:t>**   Total number of modes :      2</a:t>
            </a:r>
          </a:p>
          <a:p>
            <a:pPr eaLnBrk="1" hangingPunct="1">
              <a:spcBef>
                <a:spcPts val="0"/>
              </a:spcBef>
              <a:buNone/>
            </a:pPr>
            <a:r>
              <a:rPr lang="en-US" sz="1400" dirty="0">
                <a:ea typeface="ＭＳ Ｐゴシック" charset="-128"/>
              </a:rPr>
              <a:t>**      </a:t>
            </a:r>
            <a:r>
              <a:rPr lang="en-US" sz="1400" dirty="0" err="1">
                <a:ea typeface="ＭＳ Ｐゴシック" charset="-128"/>
              </a:rPr>
              <a:t>ModeID</a:t>
            </a:r>
            <a:r>
              <a:rPr lang="en-US" sz="1400" dirty="0">
                <a:ea typeface="ＭＳ Ｐゴシック" charset="-128"/>
              </a:rPr>
              <a:t>         Frequency(</a:t>
            </a:r>
            <a:r>
              <a:rPr lang="en-US" sz="1400" dirty="0" err="1">
                <a:ea typeface="ＭＳ Ｐゴシック" charset="-128"/>
              </a:rPr>
              <a:t>r,i</a:t>
            </a:r>
            <a:r>
              <a:rPr lang="en-US" sz="1400" dirty="0">
                <a:ea typeface="ＭＳ Ｐゴシック" charset="-128"/>
              </a:rPr>
              <a:t>)                       </a:t>
            </a:r>
            <a:r>
              <a:rPr lang="en-US" sz="1400" dirty="0" err="1">
                <a:ea typeface="ＭＳ Ｐゴシック" charset="-128"/>
              </a:rPr>
              <a:t>Qext</a:t>
            </a:r>
            <a:endParaRPr lang="en-US" sz="1400" dirty="0">
              <a:ea typeface="ＭＳ Ｐゴシック" charset="-128"/>
            </a:endParaRPr>
          </a:p>
          <a:p>
            <a:pPr eaLnBrk="1" hangingPunct="1">
              <a:spcBef>
                <a:spcPts val="0"/>
              </a:spcBef>
              <a:buNone/>
            </a:pPr>
            <a:r>
              <a:rPr lang="en-US" sz="1400" dirty="0">
                <a:ea typeface="ＭＳ Ｐゴシック" charset="-128"/>
              </a:rPr>
              <a:t>**         0           1.31381e+09, 0.00000e+00           0.00000e+00</a:t>
            </a:r>
          </a:p>
          <a:p>
            <a:pPr eaLnBrk="1" hangingPunct="1">
              <a:spcBef>
                <a:spcPts val="0"/>
              </a:spcBef>
              <a:buNone/>
            </a:pPr>
            <a:r>
              <a:rPr lang="en-US" sz="1400" dirty="0">
                <a:ea typeface="ＭＳ Ｐゴシック" charset="-128"/>
              </a:rPr>
              <a:t>**         1           2.32914e+09, 0.00000e+00           0.00000e+00</a:t>
            </a:r>
          </a:p>
          <a:p>
            <a:pPr eaLnBrk="1" hangingPunct="1">
              <a:spcBef>
                <a:spcPts val="0"/>
              </a:spcBef>
              <a:buNone/>
            </a:pPr>
            <a:r>
              <a:rPr lang="en-US" sz="1400" dirty="0">
                <a:ea typeface="ＭＳ Ｐゴシック" charset="-128"/>
              </a:rPr>
              <a:t>**</a:t>
            </a:r>
          </a:p>
          <a:p>
            <a:pPr eaLnBrk="1" hangingPunct="1">
              <a:spcBef>
                <a:spcPts val="0"/>
              </a:spcBef>
              <a:buNone/>
            </a:pPr>
            <a:r>
              <a:rPr lang="en-US" sz="1400" dirty="0">
                <a:ea typeface="ＭＳ Ｐゴシック" charset="-128"/>
              </a:rPr>
              <a:t>**   Model bounding box: ( 0.00000e+00,  0.00000e+00 -1.50000e-01)</a:t>
            </a:r>
          </a:p>
          <a:p>
            <a:pPr eaLnBrk="1" hangingPunct="1">
              <a:spcBef>
                <a:spcPts val="0"/>
              </a:spcBef>
              <a:buNone/>
            </a:pPr>
            <a:r>
              <a:rPr lang="en-US" sz="1400" dirty="0">
                <a:ea typeface="ＭＳ Ｐゴシック" charset="-128"/>
              </a:rPr>
              <a:t>**                       ( 1.00005e-01,  1.00123e-01  1.50000e-01)</a:t>
            </a:r>
          </a:p>
          <a:p>
            <a:pPr eaLnBrk="1" hangingPunct="1">
              <a:spcBef>
                <a:spcPts val="0"/>
              </a:spcBef>
              <a:buNone/>
            </a:pPr>
            <a:r>
              <a:rPr lang="en-US" sz="1400" dirty="0">
                <a:ea typeface="ＭＳ Ｐゴシック" charset="-128"/>
              </a:rPr>
              <a:t>**</a:t>
            </a:r>
          </a:p>
          <a:p>
            <a:pPr eaLnBrk="1" hangingPunct="1">
              <a:spcBef>
                <a:spcPts val="0"/>
              </a:spcBef>
              <a:buNone/>
            </a:pPr>
            <a:r>
              <a:rPr lang="en-US" sz="1400" dirty="0">
                <a:ea typeface="ＭＳ Ｐゴシック" charset="-128"/>
              </a:rPr>
              <a:t>** ------------</a:t>
            </a:r>
          </a:p>
          <a:p>
            <a:pPr eaLnBrk="1" hangingPunct="1">
              <a:spcBef>
                <a:spcPts val="0"/>
              </a:spcBef>
              <a:buNone/>
            </a:pPr>
            <a:r>
              <a:rPr lang="en-US" sz="1400" dirty="0">
                <a:ea typeface="ＭＳ Ｐゴシック" charset="-128"/>
              </a:rPr>
              <a:t>**   Mode used:</a:t>
            </a:r>
          </a:p>
          <a:p>
            <a:pPr eaLnBrk="1" hangingPunct="1">
              <a:spcBef>
                <a:spcPts val="0"/>
              </a:spcBef>
              <a:buNone/>
            </a:pPr>
            <a:r>
              <a:rPr lang="en-US" sz="1400" dirty="0">
                <a:ea typeface="ＭＳ Ｐゴシック" charset="-128"/>
              </a:rPr>
              <a:t>**      </a:t>
            </a:r>
            <a:r>
              <a:rPr lang="en-US" sz="1400" dirty="0" err="1">
                <a:ea typeface="ＭＳ Ｐゴシック" charset="-128"/>
              </a:rPr>
              <a:t>ModeID</a:t>
            </a:r>
            <a:r>
              <a:rPr lang="en-US" sz="1400" dirty="0">
                <a:ea typeface="ＭＳ Ｐゴシック" charset="-128"/>
              </a:rPr>
              <a:t>    =      0</a:t>
            </a:r>
          </a:p>
          <a:p>
            <a:pPr eaLnBrk="1" hangingPunct="1">
              <a:spcBef>
                <a:spcPts val="0"/>
              </a:spcBef>
              <a:buNone/>
            </a:pPr>
            <a:r>
              <a:rPr lang="en-US" sz="1400" dirty="0">
                <a:ea typeface="ＭＳ Ｐゴシック" charset="-128"/>
              </a:rPr>
              <a:t>**      Frequency =  1.31381e+09,    0.00000e+00</a:t>
            </a:r>
          </a:p>
          <a:p>
            <a:pPr eaLnBrk="1" hangingPunct="1">
              <a:spcBef>
                <a:spcPts val="0"/>
              </a:spcBef>
              <a:buNone/>
            </a:pPr>
            <a:r>
              <a:rPr lang="en-US" sz="1400" dirty="0">
                <a:ea typeface="ＭＳ Ｐゴシック" charset="-128"/>
              </a:rPr>
              <a:t>***************************************************************************************</a:t>
            </a:r>
          </a:p>
          <a:p>
            <a:pPr eaLnBrk="1" hangingPunct="1">
              <a:spcBef>
                <a:spcPts val="0"/>
              </a:spcBef>
              <a:buNone/>
            </a:pPr>
            <a:r>
              <a:rPr lang="en-US" sz="1400" dirty="0">
                <a:ea typeface="ＭＳ Ｐゴシック" charset="-128"/>
              </a:rPr>
              <a:t>[scaling]</a:t>
            </a:r>
          </a:p>
          <a:p>
            <a:pPr eaLnBrk="1" hangingPunct="1">
              <a:spcBef>
                <a:spcPts val="0"/>
              </a:spcBef>
              <a:buNone/>
            </a:pPr>
            <a:r>
              <a:rPr lang="en-US" sz="1400" dirty="0">
                <a:ea typeface="ＭＳ Ｐゴシック" charset="-128"/>
              </a:rPr>
              <a:t>{</a:t>
            </a:r>
          </a:p>
          <a:p>
            <a:pPr eaLnBrk="1" hangingPunct="1">
              <a:spcBef>
                <a:spcPts val="0"/>
              </a:spcBef>
              <a:buNone/>
            </a:pPr>
            <a:r>
              <a:rPr lang="en-US" sz="1400" dirty="0">
                <a:ea typeface="ＭＳ Ｐゴシック" charset="-128"/>
              </a:rPr>
              <a:t>   </a:t>
            </a:r>
            <a:r>
              <a:rPr lang="en-US" sz="1400" dirty="0" err="1">
                <a:ea typeface="ＭＳ Ｐゴシック" charset="-128"/>
              </a:rPr>
              <a:t>ModeID</a:t>
            </a:r>
            <a:r>
              <a:rPr lang="en-US" sz="1400" dirty="0">
                <a:ea typeface="ＭＳ Ｐゴシック" charset="-128"/>
              </a:rPr>
              <a:t>:   0</a:t>
            </a:r>
          </a:p>
          <a:p>
            <a:pPr eaLnBrk="1" hangingPunct="1">
              <a:spcBef>
                <a:spcPts val="0"/>
              </a:spcBef>
              <a:buNone/>
            </a:pPr>
            <a:r>
              <a:rPr lang="en-US" sz="1400" dirty="0">
                <a:ea typeface="ＭＳ Ｐゴシック" charset="-128"/>
              </a:rPr>
              <a:t>   Integral:  x0    = 0.0000e+00,   y0  = 0.0000e+00</a:t>
            </a:r>
          </a:p>
          <a:p>
            <a:pPr eaLnBrk="1" hangingPunct="1">
              <a:spcBef>
                <a:spcPts val="0"/>
              </a:spcBef>
              <a:buNone/>
            </a:pPr>
            <a:r>
              <a:rPr lang="en-US" sz="1400" dirty="0">
                <a:ea typeface="ＭＳ Ｐゴシック" charset="-128"/>
              </a:rPr>
              <a:t>              gz1   =-5.7000e-02,   gz2 = 5.7000e-02</a:t>
            </a:r>
          </a:p>
          <a:p>
            <a:pPr eaLnBrk="1" hangingPunct="1">
              <a:spcBef>
                <a:spcPts val="0"/>
              </a:spcBef>
              <a:buNone/>
            </a:pPr>
            <a:r>
              <a:rPr lang="en-US" sz="1400" dirty="0">
                <a:ea typeface="ＭＳ Ｐゴシック" charset="-128"/>
              </a:rPr>
              <a:t>              V     =(-6.0358e-03, -4.5814e+00) (normalized field)</a:t>
            </a:r>
          </a:p>
          <a:p>
            <a:pPr eaLnBrk="1" hangingPunct="1">
              <a:spcBef>
                <a:spcPts val="0"/>
              </a:spcBef>
              <a:buNone/>
            </a:pPr>
            <a:r>
              <a:rPr lang="en-US" sz="1400" dirty="0">
                <a:ea typeface="ＭＳ Ｐゴシック" charset="-128"/>
              </a:rPr>
              <a:t>              </a:t>
            </a:r>
            <a:r>
              <a:rPr lang="en-US" sz="1400" dirty="0" err="1">
                <a:ea typeface="ＭＳ Ｐゴシック" charset="-128"/>
              </a:rPr>
              <a:t>ga</a:t>
            </a:r>
            <a:r>
              <a:rPr lang="en-US" sz="1400" dirty="0">
                <a:ea typeface="ＭＳ Ｐゴシック" charset="-128"/>
              </a:rPr>
              <a:t>    = 4.01881e+01   (normalized field)</a:t>
            </a:r>
          </a:p>
          <a:p>
            <a:pPr eaLnBrk="1" hangingPunct="1">
              <a:spcBef>
                <a:spcPts val="0"/>
              </a:spcBef>
              <a:buNone/>
            </a:pPr>
            <a:r>
              <a:rPr lang="en-US" sz="1400" dirty="0">
                <a:ea typeface="ＭＳ Ｐゴシック" charset="-128"/>
              </a:rPr>
              <a:t>   E,B </a:t>
            </a:r>
            <a:r>
              <a:rPr lang="en-US" sz="1400" dirty="0" err="1">
                <a:ea typeface="ＭＳ Ｐゴシック" charset="-128"/>
              </a:rPr>
              <a:t>m_factor</a:t>
            </a:r>
            <a:r>
              <a:rPr lang="en-US" sz="1400" dirty="0">
                <a:ea typeface="ＭＳ Ｐゴシック" charset="-128"/>
              </a:rPr>
              <a:t> = 4.97660e+05</a:t>
            </a:r>
          </a:p>
          <a:p>
            <a:pPr eaLnBrk="1" hangingPunct="1">
              <a:spcBef>
                <a:spcPts val="0"/>
              </a:spcBef>
              <a:buNone/>
            </a:pPr>
            <a:r>
              <a:rPr lang="en-US" sz="1400" dirty="0">
                <a:ea typeface="ＭＳ Ｐゴシック" charset="-128"/>
              </a:rPr>
              <a:t>}</a:t>
            </a:r>
          </a:p>
          <a:p>
            <a:endParaRPr lang="en-US" sz="1400" dirty="0"/>
          </a:p>
        </p:txBody>
      </p:sp>
      <p:sp>
        <p:nvSpPr>
          <p:cNvPr id="5" name="Slide Number Placeholder 4">
            <a:extLst>
              <a:ext uri="{FF2B5EF4-FFF2-40B4-BE49-F238E27FC236}">
                <a16:creationId xmlns:a16="http://schemas.microsoft.com/office/drawing/2014/main" id="{CA9A8A12-EE24-714E-ACA9-48D9D742EFD0}"/>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41</a:t>
            </a:fld>
            <a:endParaRPr lang="en-US" dirty="0"/>
          </a:p>
        </p:txBody>
      </p:sp>
    </p:spTree>
    <p:extLst>
      <p:ext uri="{BB962C8B-B14F-4D97-AF65-F5344CB8AC3E}">
        <p14:creationId xmlns:p14="http://schemas.microsoft.com/office/powerpoint/2010/main" val="1040254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 R/Q &amp; surface field</a:t>
            </a:r>
          </a:p>
        </p:txBody>
      </p:sp>
      <p:sp>
        <p:nvSpPr>
          <p:cNvPr id="3" name="Content Placeholder 2"/>
          <p:cNvSpPr>
            <a:spLocks noGrp="1"/>
          </p:cNvSpPr>
          <p:nvPr>
            <p:ph idx="1"/>
          </p:nvPr>
        </p:nvSpPr>
        <p:spPr>
          <a:xfrm>
            <a:off x="982427" y="1004509"/>
            <a:ext cx="7336464" cy="5178434"/>
          </a:xfrm>
        </p:spPr>
        <p:txBody>
          <a:bodyPr numCol="1"/>
          <a:lstStyle/>
          <a:p>
            <a:pPr eaLnBrk="1" hangingPunct="1">
              <a:spcBef>
                <a:spcPts val="0"/>
              </a:spcBef>
              <a:buNone/>
            </a:pPr>
            <a:r>
              <a:rPr lang="da-DK" sz="1100" dirty="0" err="1">
                <a:ea typeface="ＭＳ Ｐゴシック" charset="-128"/>
              </a:rPr>
              <a:t>RoverQ</a:t>
            </a:r>
            <a:endParaRPr lang="da-DK" sz="1100" dirty="0">
              <a:ea typeface="ＭＳ Ｐゴシック" charset="-128"/>
            </a:endParaRPr>
          </a:p>
          <a:p>
            <a:pPr eaLnBrk="1" hangingPunct="1">
              <a:spcBef>
                <a:spcPts val="0"/>
              </a:spcBef>
              <a:buNone/>
            </a:pPr>
            <a:r>
              <a:rPr lang="da-DK" sz="1100" dirty="0">
                <a:ea typeface="ＭＳ Ｐゴシック" charset="-128"/>
              </a:rPr>
              <a:t>{</a:t>
            </a:r>
          </a:p>
          <a:p>
            <a:pPr eaLnBrk="1" hangingPunct="1">
              <a:spcBef>
                <a:spcPts val="0"/>
              </a:spcBef>
              <a:buNone/>
            </a:pPr>
            <a:r>
              <a:rPr lang="da-DK" sz="1100" dirty="0">
                <a:ea typeface="ＭＳ Ｐゴシック" charset="-128"/>
              </a:rPr>
              <a:t>   </a:t>
            </a:r>
            <a:r>
              <a:rPr lang="da-DK" sz="1100" dirty="0" err="1">
                <a:ea typeface="ＭＳ Ｐゴシック" charset="-128"/>
              </a:rPr>
              <a:t>ionoff</a:t>
            </a:r>
            <a:r>
              <a:rPr lang="da-DK" sz="1100" dirty="0">
                <a:ea typeface="ＭＳ Ｐゴシック" charset="-128"/>
              </a:rPr>
              <a:t>      =      1</a:t>
            </a:r>
          </a:p>
          <a:p>
            <a:pPr eaLnBrk="1" hangingPunct="1">
              <a:spcBef>
                <a:spcPts val="0"/>
              </a:spcBef>
              <a:buNone/>
            </a:pPr>
            <a:r>
              <a:rPr lang="da-DK" sz="1100" dirty="0">
                <a:ea typeface="ＭＳ Ｐゴシック" charset="-128"/>
              </a:rPr>
              <a:t>   modeID1     =     -1</a:t>
            </a:r>
          </a:p>
          <a:p>
            <a:pPr eaLnBrk="1" hangingPunct="1">
              <a:spcBef>
                <a:spcPts val="0"/>
              </a:spcBef>
              <a:buNone/>
            </a:pPr>
            <a:r>
              <a:rPr lang="da-DK" sz="1100" dirty="0">
                <a:ea typeface="ＭＳ Ｐゴシック" charset="-128"/>
              </a:rPr>
              <a:t>   modeID2     =     -1</a:t>
            </a:r>
          </a:p>
          <a:p>
            <a:pPr eaLnBrk="1" hangingPunct="1">
              <a:spcBef>
                <a:spcPts val="0"/>
              </a:spcBef>
              <a:buNone/>
            </a:pPr>
            <a:r>
              <a:rPr lang="da-DK" sz="1100" dirty="0">
                <a:ea typeface="ＭＳ Ｐゴシック" charset="-128"/>
              </a:rPr>
              <a:t>   x1          =      0.00000</a:t>
            </a:r>
          </a:p>
          <a:p>
            <a:pPr eaLnBrk="1" hangingPunct="1">
              <a:spcBef>
                <a:spcPts val="0"/>
              </a:spcBef>
              <a:buNone/>
            </a:pPr>
            <a:r>
              <a:rPr lang="da-DK" sz="1100" dirty="0">
                <a:ea typeface="ＭＳ Ｐゴシック" charset="-128"/>
              </a:rPr>
              <a:t>   x2          =      0.00000</a:t>
            </a:r>
          </a:p>
          <a:p>
            <a:pPr eaLnBrk="1" hangingPunct="1">
              <a:spcBef>
                <a:spcPts val="0"/>
              </a:spcBef>
              <a:buNone/>
            </a:pPr>
            <a:r>
              <a:rPr lang="da-DK" sz="1100" dirty="0">
                <a:ea typeface="ＭＳ Ｐゴシック" charset="-128"/>
              </a:rPr>
              <a:t>   y1          =      0.00100</a:t>
            </a:r>
          </a:p>
          <a:p>
            <a:pPr eaLnBrk="1" hangingPunct="1">
              <a:spcBef>
                <a:spcPts val="0"/>
              </a:spcBef>
              <a:buNone/>
            </a:pPr>
            <a:r>
              <a:rPr lang="da-DK" sz="1100" dirty="0">
                <a:ea typeface="ＭＳ Ｐゴシック" charset="-128"/>
              </a:rPr>
              <a:t>   y2          =      0.00100</a:t>
            </a:r>
          </a:p>
          <a:p>
            <a:pPr eaLnBrk="1" hangingPunct="1">
              <a:spcBef>
                <a:spcPts val="0"/>
              </a:spcBef>
              <a:buNone/>
            </a:pPr>
            <a:r>
              <a:rPr lang="da-DK" sz="1100" dirty="0">
                <a:ea typeface="ＭＳ Ｐゴシック" charset="-128"/>
              </a:rPr>
              <a:t>   z1          =     -0.15000</a:t>
            </a:r>
          </a:p>
          <a:p>
            <a:pPr eaLnBrk="1" hangingPunct="1">
              <a:spcBef>
                <a:spcPts val="0"/>
              </a:spcBef>
              <a:buNone/>
            </a:pPr>
            <a:r>
              <a:rPr lang="da-DK" sz="1100" dirty="0">
                <a:ea typeface="ＭＳ Ｐゴシック" charset="-128"/>
              </a:rPr>
              <a:t>   z2          =      0.15000</a:t>
            </a:r>
          </a:p>
          <a:p>
            <a:pPr eaLnBrk="1" hangingPunct="1">
              <a:spcBef>
                <a:spcPts val="0"/>
              </a:spcBef>
              <a:buNone/>
            </a:pPr>
            <a:r>
              <a:rPr lang="da-DK" sz="1100" dirty="0">
                <a:ea typeface="ＭＳ Ｐゴシック" charset="-128"/>
              </a:rPr>
              <a:t>}</a:t>
            </a:r>
          </a:p>
          <a:p>
            <a:pPr eaLnBrk="1" hangingPunct="1">
              <a:spcBef>
                <a:spcPts val="0"/>
              </a:spcBef>
              <a:buNone/>
            </a:pPr>
            <a:r>
              <a:rPr lang="da-DK" sz="1100" dirty="0">
                <a:ea typeface="ＭＳ Ｐゴシック" charset="-128"/>
              </a:rPr>
              <a:t>[</a:t>
            </a:r>
            <a:r>
              <a:rPr lang="da-DK" sz="1100" dirty="0" err="1">
                <a:ea typeface="ＭＳ Ｐゴシック" charset="-128"/>
              </a:rPr>
              <a:t>RoverQ</a:t>
            </a:r>
            <a:r>
              <a:rPr lang="da-DK" sz="1100" dirty="0">
                <a:ea typeface="ＭＳ Ｐゴシック" charset="-128"/>
              </a:rPr>
              <a:t>]</a:t>
            </a:r>
          </a:p>
          <a:p>
            <a:pPr eaLnBrk="1" hangingPunct="1">
              <a:spcBef>
                <a:spcPts val="0"/>
              </a:spcBef>
              <a:buNone/>
            </a:pPr>
            <a:r>
              <a:rPr lang="da-DK" sz="1100" dirty="0">
                <a:ea typeface="ＭＳ Ｐゴシック" charset="-128"/>
              </a:rPr>
              <a:t>{  // </a:t>
            </a:r>
            <a:r>
              <a:rPr lang="da-DK" sz="1100" dirty="0" err="1">
                <a:ea typeface="ＭＳ Ｐゴシック" charset="-128"/>
              </a:rPr>
              <a:t>RoverQ</a:t>
            </a:r>
            <a:r>
              <a:rPr lang="da-DK" sz="1100" dirty="0">
                <a:ea typeface="ＭＳ Ｐゴシック" charset="-128"/>
              </a:rPr>
              <a:t>=V^2/(omega*U)</a:t>
            </a:r>
          </a:p>
          <a:p>
            <a:pPr eaLnBrk="1" hangingPunct="1">
              <a:spcBef>
                <a:spcPts val="0"/>
              </a:spcBef>
              <a:buNone/>
            </a:pPr>
            <a:r>
              <a:rPr lang="da-DK" sz="1100" dirty="0">
                <a:ea typeface="ＭＳ Ｐゴシック" charset="-128"/>
              </a:rPr>
              <a:t>   Integral:  x1  = 0.0000e+00,  y1  = 1.0000e-03,  z1  =-1.5000e-01</a:t>
            </a:r>
          </a:p>
          <a:p>
            <a:pPr eaLnBrk="1" hangingPunct="1">
              <a:spcBef>
                <a:spcPts val="0"/>
              </a:spcBef>
              <a:buNone/>
            </a:pPr>
            <a:r>
              <a:rPr lang="da-DK" sz="1100" dirty="0">
                <a:ea typeface="ＭＳ Ｐゴシック" charset="-128"/>
              </a:rPr>
              <a:t>                  x2  = 0.0000e+00,  y2  = 1.0000e-03,  z2  = 1.5000e-01</a:t>
            </a:r>
          </a:p>
          <a:p>
            <a:pPr eaLnBrk="1" hangingPunct="1">
              <a:spcBef>
                <a:spcPts val="0"/>
              </a:spcBef>
              <a:buNone/>
            </a:pPr>
            <a:r>
              <a:rPr lang="da-DK" sz="1100" dirty="0">
                <a:ea typeface="ＭＳ Ｐゴシック" charset="-128"/>
              </a:rPr>
              <a:t> </a:t>
            </a:r>
            <a:r>
              <a:rPr lang="da-DK" sz="1100" dirty="0" err="1">
                <a:ea typeface="ＭＳ Ｐゴシック" charset="-128"/>
              </a:rPr>
              <a:t>ModeID</a:t>
            </a:r>
            <a:r>
              <a:rPr lang="da-DK" sz="1100" dirty="0">
                <a:ea typeface="ＭＳ Ｐゴシック" charset="-128"/>
              </a:rPr>
              <a:t>  </a:t>
            </a:r>
            <a:r>
              <a:rPr lang="da-DK" sz="1100" dirty="0" err="1">
                <a:ea typeface="ＭＳ Ｐゴシック" charset="-128"/>
              </a:rPr>
              <a:t>Frequency</a:t>
            </a:r>
            <a:r>
              <a:rPr lang="da-DK" sz="1100" dirty="0">
                <a:ea typeface="ＭＳ Ｐゴシック" charset="-128"/>
              </a:rPr>
              <a:t>           (</a:t>
            </a:r>
            <a:r>
              <a:rPr lang="da-DK" sz="1100" dirty="0" err="1">
                <a:ea typeface="ＭＳ Ｐゴシック" charset="-128"/>
              </a:rPr>
              <a:t>V_r</a:t>
            </a:r>
            <a:r>
              <a:rPr lang="da-DK" sz="1100" dirty="0">
                <a:ea typeface="ＭＳ Ｐゴシック" charset="-128"/>
              </a:rPr>
              <a:t>, </a:t>
            </a:r>
            <a:r>
              <a:rPr lang="da-DK" sz="1100" dirty="0" err="1">
                <a:ea typeface="ＭＳ Ｐゴシック" charset="-128"/>
              </a:rPr>
              <a:t>V_i</a:t>
            </a:r>
            <a:r>
              <a:rPr lang="da-DK" sz="1100" dirty="0">
                <a:ea typeface="ＭＳ Ｐゴシック" charset="-128"/>
              </a:rPr>
              <a:t>)                             |V|              </a:t>
            </a:r>
            <a:r>
              <a:rPr lang="da-DK" sz="1100" dirty="0" err="1">
                <a:ea typeface="ＭＳ Ｐゴシック" charset="-128"/>
              </a:rPr>
              <a:t>RoQ</a:t>
            </a:r>
            <a:r>
              <a:rPr lang="da-DK" sz="1100" dirty="0">
                <a:ea typeface="ＭＳ Ｐゴシック" charset="-128"/>
              </a:rPr>
              <a:t>(ohm/</a:t>
            </a:r>
            <a:r>
              <a:rPr lang="da-DK" sz="1100" dirty="0" err="1">
                <a:ea typeface="ＭＳ Ｐゴシック" charset="-128"/>
              </a:rPr>
              <a:t>cavity</a:t>
            </a:r>
            <a:r>
              <a:rPr lang="da-DK" sz="1100" dirty="0">
                <a:ea typeface="ＭＳ Ｐゴシック" charset="-128"/>
              </a:rPr>
              <a:t>)</a:t>
            </a:r>
          </a:p>
          <a:p>
            <a:pPr eaLnBrk="1" hangingPunct="1">
              <a:spcBef>
                <a:spcPts val="0"/>
              </a:spcBef>
              <a:buNone/>
            </a:pPr>
            <a:r>
              <a:rPr lang="da-DK" sz="1100" dirty="0">
                <a:ea typeface="ＭＳ Ｐゴシック" charset="-128"/>
              </a:rPr>
              <a:t>    0   1.31381e+09  ( 2.2980e+00,  3.4925e+00)    4.18073e+00      1.19567e+02</a:t>
            </a:r>
          </a:p>
          <a:p>
            <a:pPr eaLnBrk="1" hangingPunct="1">
              <a:spcBef>
                <a:spcPts val="0"/>
              </a:spcBef>
              <a:buNone/>
            </a:pPr>
            <a:r>
              <a:rPr lang="da-DK" sz="1100" dirty="0">
                <a:ea typeface="ＭＳ Ｐゴシック" charset="-128"/>
              </a:rPr>
              <a:t>    1   2.32914e+09   (-7.2671e-04,  6.2729e-04)     9.59998e-04       3.55621e-06</a:t>
            </a:r>
          </a:p>
          <a:p>
            <a:pPr eaLnBrk="1" hangingPunct="1">
              <a:spcBef>
                <a:spcPts val="0"/>
              </a:spcBef>
              <a:buNone/>
            </a:pPr>
            <a:r>
              <a:rPr lang="da-DK" sz="1100" dirty="0">
                <a:ea typeface="ＭＳ Ｐゴシック" charset="-128"/>
              </a:rPr>
              <a:t>}</a:t>
            </a:r>
          </a:p>
          <a:p>
            <a:pPr eaLnBrk="1" hangingPunct="1">
              <a:spcBef>
                <a:spcPts val="0"/>
              </a:spcBef>
              <a:buNone/>
            </a:pPr>
            <a:r>
              <a:rPr lang="da-DK" sz="1100" dirty="0" err="1">
                <a:ea typeface="ＭＳ Ｐゴシック" charset="-128"/>
              </a:rPr>
              <a:t>maxFieldsOnSurface</a:t>
            </a:r>
            <a:endParaRPr lang="da-DK" sz="1100" dirty="0">
              <a:ea typeface="ＭＳ Ｐゴシック" charset="-128"/>
            </a:endParaRPr>
          </a:p>
          <a:p>
            <a:pPr eaLnBrk="1" hangingPunct="1">
              <a:spcBef>
                <a:spcPts val="0"/>
              </a:spcBef>
              <a:buNone/>
            </a:pPr>
            <a:r>
              <a:rPr lang="da-DK" sz="1100" dirty="0">
                <a:ea typeface="ＭＳ Ｐゴシック" charset="-128"/>
              </a:rPr>
              <a:t>{</a:t>
            </a:r>
          </a:p>
          <a:p>
            <a:pPr eaLnBrk="1" hangingPunct="1">
              <a:spcBef>
                <a:spcPts val="0"/>
              </a:spcBef>
              <a:buNone/>
            </a:pPr>
            <a:r>
              <a:rPr lang="da-DK" sz="1100" dirty="0">
                <a:ea typeface="ＭＳ Ｐゴシック" charset="-128"/>
              </a:rPr>
              <a:t>   </a:t>
            </a:r>
            <a:r>
              <a:rPr lang="da-DK" sz="1100" dirty="0" err="1">
                <a:ea typeface="ＭＳ Ｐゴシック" charset="-128"/>
              </a:rPr>
              <a:t>ionoff</a:t>
            </a:r>
            <a:r>
              <a:rPr lang="da-DK" sz="1100" dirty="0">
                <a:ea typeface="ＭＳ Ｐゴシック" charset="-128"/>
              </a:rPr>
              <a:t>      =      1</a:t>
            </a:r>
          </a:p>
          <a:p>
            <a:pPr eaLnBrk="1" hangingPunct="1">
              <a:spcBef>
                <a:spcPts val="0"/>
              </a:spcBef>
              <a:buNone/>
            </a:pPr>
            <a:r>
              <a:rPr lang="da-DK" sz="1100" dirty="0">
                <a:ea typeface="ＭＳ Ｐゴシック" charset="-128"/>
              </a:rPr>
              <a:t>   </a:t>
            </a:r>
            <a:r>
              <a:rPr lang="da-DK" sz="1100" dirty="0" err="1">
                <a:ea typeface="ＭＳ Ｐゴシック" charset="-128"/>
              </a:rPr>
              <a:t>surfaceID</a:t>
            </a:r>
            <a:r>
              <a:rPr lang="da-DK" sz="1100" dirty="0">
                <a:ea typeface="ＭＳ Ｐゴシック" charset="-128"/>
              </a:rPr>
              <a:t>   =      6</a:t>
            </a:r>
          </a:p>
          <a:p>
            <a:pPr eaLnBrk="1" hangingPunct="1">
              <a:spcBef>
                <a:spcPts val="0"/>
              </a:spcBef>
              <a:buNone/>
            </a:pPr>
            <a:r>
              <a:rPr lang="da-DK" sz="1100" dirty="0">
                <a:ea typeface="ＭＳ Ｐゴシック" charset="-128"/>
              </a:rPr>
              <a:t>}</a:t>
            </a:r>
          </a:p>
          <a:p>
            <a:pPr eaLnBrk="1" hangingPunct="1">
              <a:spcBef>
                <a:spcPts val="0"/>
              </a:spcBef>
              <a:buNone/>
            </a:pPr>
            <a:r>
              <a:rPr lang="da-DK" sz="1100" dirty="0">
                <a:ea typeface="ＭＳ Ｐゴシック" charset="-128"/>
              </a:rPr>
              <a:t>[</a:t>
            </a:r>
            <a:r>
              <a:rPr lang="da-DK" sz="1100" dirty="0" err="1">
                <a:ea typeface="ＭＳ Ｐゴシック" charset="-128"/>
              </a:rPr>
              <a:t>maxFieldsOnSurface</a:t>
            </a:r>
            <a:r>
              <a:rPr lang="da-DK" sz="1100" dirty="0">
                <a:ea typeface="ＭＳ Ｐゴシック" charset="-128"/>
              </a:rPr>
              <a:t>]</a:t>
            </a:r>
          </a:p>
          <a:p>
            <a:pPr eaLnBrk="1" hangingPunct="1">
              <a:spcBef>
                <a:spcPts val="0"/>
              </a:spcBef>
              <a:buNone/>
            </a:pPr>
            <a:r>
              <a:rPr lang="da-DK" sz="1100" dirty="0">
                <a:ea typeface="ＭＳ Ｐゴシック" charset="-128"/>
              </a:rPr>
              <a:t>{</a:t>
            </a:r>
          </a:p>
          <a:p>
            <a:pPr eaLnBrk="1" hangingPunct="1">
              <a:spcBef>
                <a:spcPts val="0"/>
              </a:spcBef>
              <a:buNone/>
            </a:pPr>
            <a:r>
              <a:rPr lang="da-DK" sz="1100" dirty="0">
                <a:ea typeface="ＭＳ Ｐゴシック" charset="-128"/>
              </a:rPr>
              <a:t>   </a:t>
            </a:r>
            <a:r>
              <a:rPr lang="da-DK" sz="1100" dirty="0" err="1">
                <a:ea typeface="ＭＳ Ｐゴシック" charset="-128"/>
              </a:rPr>
              <a:t>surfaceID</a:t>
            </a:r>
            <a:r>
              <a:rPr lang="da-DK" sz="1100" dirty="0">
                <a:ea typeface="ＭＳ Ｐゴシック" charset="-128"/>
              </a:rPr>
              <a:t> :   6</a:t>
            </a:r>
          </a:p>
          <a:p>
            <a:pPr eaLnBrk="1" hangingPunct="1">
              <a:spcBef>
                <a:spcPts val="0"/>
              </a:spcBef>
              <a:buNone/>
            </a:pPr>
            <a:r>
              <a:rPr lang="da-DK" sz="1100" dirty="0">
                <a:ea typeface="ＭＳ Ｐゴシック" charset="-128"/>
              </a:rPr>
              <a:t>      </a:t>
            </a:r>
            <a:r>
              <a:rPr lang="da-DK" sz="1100" dirty="0" err="1">
                <a:ea typeface="ＭＳ Ｐゴシック" charset="-128"/>
              </a:rPr>
              <a:t>ModeID</a:t>
            </a:r>
            <a:r>
              <a:rPr lang="da-DK" sz="1100" dirty="0">
                <a:ea typeface="ＭＳ Ｐゴシック" charset="-128"/>
              </a:rPr>
              <a:t> :   0</a:t>
            </a:r>
          </a:p>
          <a:p>
            <a:pPr eaLnBrk="1" hangingPunct="1">
              <a:spcBef>
                <a:spcPts val="0"/>
              </a:spcBef>
              <a:buNone/>
            </a:pPr>
            <a:r>
              <a:rPr lang="da-DK" sz="1100" dirty="0">
                <a:ea typeface="ＭＳ Ｐゴシック" charset="-128"/>
              </a:rPr>
              <a:t>        </a:t>
            </a:r>
            <a:r>
              <a:rPr lang="da-DK" sz="1100" dirty="0" err="1">
                <a:ea typeface="ＭＳ Ｐゴシック" charset="-128"/>
              </a:rPr>
              <a:t>Emax</a:t>
            </a:r>
            <a:r>
              <a:rPr lang="da-DK" sz="1100" dirty="0">
                <a:ea typeface="ＭＳ Ｐゴシック" charset="-128"/>
              </a:rPr>
              <a:t> :  4.22488e+07 (</a:t>
            </a:r>
            <a:r>
              <a:rPr lang="da-DK" sz="1100" dirty="0" err="1">
                <a:ea typeface="ＭＳ Ｐゴシック" charset="-128"/>
              </a:rPr>
              <a:t>V.m</a:t>
            </a:r>
            <a:r>
              <a:rPr lang="da-DK" sz="1100" dirty="0">
                <a:ea typeface="ＭＳ Ｐゴシック" charset="-128"/>
              </a:rPr>
              <a:t>)      at ( 3.9627e-02,  1.8486e-02, -4.5454e-02)</a:t>
            </a:r>
          </a:p>
          <a:p>
            <a:pPr eaLnBrk="1" hangingPunct="1">
              <a:spcBef>
                <a:spcPts val="0"/>
              </a:spcBef>
              <a:buNone/>
            </a:pPr>
            <a:r>
              <a:rPr lang="da-DK" sz="1100" dirty="0">
                <a:ea typeface="ＭＳ Ｐゴシック" charset="-128"/>
              </a:rPr>
              <a:t>        </a:t>
            </a:r>
            <a:r>
              <a:rPr lang="da-DK" sz="1100" dirty="0" err="1">
                <a:ea typeface="ＭＳ Ｐゴシック" charset="-128"/>
              </a:rPr>
              <a:t>Hmax</a:t>
            </a:r>
            <a:r>
              <a:rPr lang="da-DK" sz="1100" dirty="0">
                <a:ea typeface="ＭＳ Ｐゴシック" charset="-128"/>
              </a:rPr>
              <a:t> :  5.80786e+04 (A/m)      at ( 3.3116e-02,  7.9193e-02,  3.2771e-02)</a:t>
            </a:r>
          </a:p>
          <a:p>
            <a:pPr eaLnBrk="1" hangingPunct="1">
              <a:spcBef>
                <a:spcPts val="0"/>
              </a:spcBef>
              <a:buNone/>
            </a:pPr>
            <a:r>
              <a:rPr lang="da-DK" sz="1100" dirty="0">
                <a:ea typeface="ＭＳ Ｐゴシック" charset="-128"/>
              </a:rPr>
              <a:t>}</a:t>
            </a:r>
          </a:p>
        </p:txBody>
      </p:sp>
      <p:sp>
        <p:nvSpPr>
          <p:cNvPr id="5" name="TextBox 4"/>
          <p:cNvSpPr txBox="1"/>
          <p:nvPr/>
        </p:nvSpPr>
        <p:spPr>
          <a:xfrm>
            <a:off x="7878024" y="5391826"/>
            <a:ext cx="2636874" cy="923330"/>
          </a:xfrm>
          <a:prstGeom prst="rect">
            <a:avLst/>
          </a:prstGeom>
          <a:noFill/>
          <a:ln>
            <a:solidFill>
              <a:srgbClr val="006666"/>
            </a:solidFill>
          </a:ln>
        </p:spPr>
        <p:txBody>
          <a:bodyPr wrap="square" rtlCol="0">
            <a:spAutoFit/>
          </a:bodyPr>
          <a:lstStyle/>
          <a:p>
            <a:r>
              <a:rPr lang="en-US" dirty="0">
                <a:solidFill>
                  <a:srgbClr val="0000FF"/>
                </a:solidFill>
              </a:rPr>
              <a:t>Surface field value corresponds to gradient specified in </a:t>
            </a:r>
            <a:r>
              <a:rPr lang="en-US" dirty="0" err="1">
                <a:solidFill>
                  <a:srgbClr val="0000FF"/>
                </a:solidFill>
              </a:rPr>
              <a:t>RFField</a:t>
            </a:r>
            <a:endParaRPr lang="en-US" dirty="0">
              <a:solidFill>
                <a:srgbClr val="0000FF"/>
              </a:solidFill>
            </a:endParaRPr>
          </a:p>
        </p:txBody>
      </p:sp>
      <p:sp>
        <p:nvSpPr>
          <p:cNvPr id="6" name="Slide Number Placeholder 5">
            <a:extLst>
              <a:ext uri="{FF2B5EF4-FFF2-40B4-BE49-F238E27FC236}">
                <a16:creationId xmlns:a16="http://schemas.microsoft.com/office/drawing/2014/main" id="{2F25A261-7E53-C341-BA0C-EC5C86127A86}"/>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42</a:t>
            </a:fld>
            <a:endParaRPr lang="en-US" dirty="0"/>
          </a:p>
        </p:txBody>
      </p:sp>
    </p:spTree>
    <p:extLst>
      <p:ext uri="{BB962C8B-B14F-4D97-AF65-F5344CB8AC3E}">
        <p14:creationId xmlns:p14="http://schemas.microsoft.com/office/powerpoint/2010/main" val="2244431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00250" y="0"/>
            <a:ext cx="8229600" cy="917222"/>
          </a:xfrm>
        </p:spPr>
        <p:txBody>
          <a:bodyPr/>
          <a:lstStyle/>
          <a:p>
            <a:r>
              <a:rPr lang="en-US" dirty="0">
                <a:solidFill>
                  <a:srgbClr val="FF6600"/>
                </a:solidFill>
                <a:ea typeface="ＭＳ Ｐゴシック" charset="-128"/>
              </a:rPr>
              <a:t>Omega3P Practice – 1 : Convergence Study</a:t>
            </a:r>
          </a:p>
        </p:txBody>
      </p:sp>
      <p:sp>
        <p:nvSpPr>
          <p:cNvPr id="21507" name="Content Placeholder 2"/>
          <p:cNvSpPr>
            <a:spLocks noGrp="1"/>
          </p:cNvSpPr>
          <p:nvPr>
            <p:ph idx="1"/>
          </p:nvPr>
        </p:nvSpPr>
        <p:spPr>
          <a:xfrm>
            <a:off x="368709" y="1090310"/>
            <a:ext cx="11076039" cy="1678995"/>
          </a:xfrm>
        </p:spPr>
        <p:txBody>
          <a:bodyPr/>
          <a:lstStyle/>
          <a:p>
            <a:r>
              <a:rPr lang="en-US" dirty="0">
                <a:ea typeface="ＭＳ Ｐゴシック" charset="-128"/>
              </a:rPr>
              <a:t>Refine the mesh to study convergence</a:t>
            </a:r>
          </a:p>
          <a:p>
            <a:pPr lvl="1"/>
            <a:r>
              <a:rPr lang="en-US" dirty="0"/>
              <a:t>Sample meshing files (with different mesh levels – uniform refinement)</a:t>
            </a:r>
          </a:p>
          <a:p>
            <a:pPr lvl="1"/>
            <a:r>
              <a:rPr lang="en-US" dirty="0">
                <a:ea typeface="ＭＳ Ｐゴシック" charset="-128"/>
              </a:rPr>
              <a:t>Mesh0.jou, mesh1.jou, mesh2.jou, mesh3.jou, mesh4.jou</a:t>
            </a:r>
          </a:p>
          <a:p>
            <a:r>
              <a:rPr lang="en-US" dirty="0">
                <a:ea typeface="ＭＳ Ｐゴシック" charset="-128"/>
              </a:rPr>
              <a:t>Run all the mesh levels and plot dF/F</a:t>
            </a:r>
            <a:r>
              <a:rPr lang="en-US" baseline="-25000" dirty="0">
                <a:ea typeface="ＭＳ Ｐゴシック" charset="-128"/>
              </a:rPr>
              <a:t>0</a:t>
            </a:r>
            <a:r>
              <a:rPr lang="en-US" dirty="0">
                <a:ea typeface="ＭＳ Ｐゴシック" charset="-128"/>
              </a:rPr>
              <a:t> vs #elements (assuming F0=F_level4)</a:t>
            </a:r>
          </a:p>
        </p:txBody>
      </p:sp>
      <p:pic>
        <p:nvPicPr>
          <p:cNvPr id="6" name="Picture 5"/>
          <p:cNvPicPr>
            <a:picLocks noChangeAspect="1"/>
          </p:cNvPicPr>
          <p:nvPr/>
        </p:nvPicPr>
        <p:blipFill>
          <a:blip r:embed="rId2"/>
          <a:stretch>
            <a:fillRect/>
          </a:stretch>
        </p:blipFill>
        <p:spPr>
          <a:xfrm>
            <a:off x="1011012" y="3205435"/>
            <a:ext cx="4397431" cy="3074976"/>
          </a:xfrm>
          <a:prstGeom prst="rect">
            <a:avLst/>
          </a:prstGeom>
        </p:spPr>
      </p:pic>
      <p:pic>
        <p:nvPicPr>
          <p:cNvPr id="8" name="Picture 7"/>
          <p:cNvPicPr>
            <a:picLocks noChangeAspect="1"/>
          </p:cNvPicPr>
          <p:nvPr/>
        </p:nvPicPr>
        <p:blipFill>
          <a:blip r:embed="rId3"/>
          <a:stretch>
            <a:fillRect/>
          </a:stretch>
        </p:blipFill>
        <p:spPr>
          <a:xfrm>
            <a:off x="6120585" y="3150285"/>
            <a:ext cx="4461383" cy="3119696"/>
          </a:xfrm>
          <a:prstGeom prst="rect">
            <a:avLst/>
          </a:prstGeom>
        </p:spPr>
      </p:pic>
      <p:sp>
        <p:nvSpPr>
          <p:cNvPr id="3" name="Slide Number Placeholder 2">
            <a:extLst>
              <a:ext uri="{FF2B5EF4-FFF2-40B4-BE49-F238E27FC236}">
                <a16:creationId xmlns:a16="http://schemas.microsoft.com/office/drawing/2014/main" id="{3BB31557-C630-284C-ADC8-42D30B8B3F4E}"/>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43</a:t>
            </a:fld>
            <a:endParaRPr lang="en-US" dirty="0"/>
          </a:p>
        </p:txBody>
      </p:sp>
    </p:spTree>
    <p:extLst>
      <p:ext uri="{BB962C8B-B14F-4D97-AF65-F5344CB8AC3E}">
        <p14:creationId xmlns:p14="http://schemas.microsoft.com/office/powerpoint/2010/main" val="1778084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833" y="1"/>
            <a:ext cx="8229600" cy="792163"/>
          </a:xfrm>
        </p:spPr>
        <p:txBody>
          <a:bodyPr/>
          <a:lstStyle/>
          <a:p>
            <a:r>
              <a:rPr lang="en-US" sz="4800" dirty="0">
                <a:solidFill>
                  <a:srgbClr val="FF0000"/>
                </a:solidFill>
              </a:rPr>
              <a:t>Omega3P – exercise 1</a:t>
            </a:r>
          </a:p>
        </p:txBody>
      </p:sp>
      <p:sp>
        <p:nvSpPr>
          <p:cNvPr id="22" name="Rectangle 21"/>
          <p:cNvSpPr/>
          <p:nvPr/>
        </p:nvSpPr>
        <p:spPr>
          <a:xfrm>
            <a:off x="553066" y="1013604"/>
            <a:ext cx="9523152" cy="2123658"/>
          </a:xfrm>
          <a:prstGeom prst="rect">
            <a:avLst/>
          </a:prstGeom>
        </p:spPr>
        <p:txBody>
          <a:bodyPr wrap="square">
            <a:spAutoFit/>
          </a:bodyPr>
          <a:lstStyle/>
          <a:p>
            <a:r>
              <a:rPr lang="en-US" sz="2400" dirty="0">
                <a:solidFill>
                  <a:srgbClr val="A50021"/>
                </a:solidFill>
              </a:rPr>
              <a:t>File directory: omega3p/omega3p-exercise-1</a:t>
            </a:r>
          </a:p>
          <a:p>
            <a:endParaRPr lang="en-US" sz="2400" dirty="0">
              <a:solidFill>
                <a:srgbClr val="0000FF"/>
              </a:solidFill>
            </a:endParaRPr>
          </a:p>
          <a:p>
            <a:r>
              <a:rPr lang="en-US" sz="2400" dirty="0">
                <a:solidFill>
                  <a:srgbClr val="0000FF"/>
                </a:solidFill>
              </a:rPr>
              <a:t>1.5 gun exercise</a:t>
            </a:r>
          </a:p>
          <a:p>
            <a:pPr lvl="1" indent="-346075">
              <a:buFont typeface="Arial" pitchFamily="34" charset="0"/>
              <a:buChar char="•"/>
            </a:pPr>
            <a:r>
              <a:rPr lang="en-US" sz="2000" dirty="0">
                <a:solidFill>
                  <a:srgbClr val="0000FF"/>
                </a:solidFill>
              </a:rPr>
              <a:t>Dimensions given</a:t>
            </a:r>
          </a:p>
          <a:p>
            <a:pPr lvl="1" indent="-346075">
              <a:buFont typeface="Arial" pitchFamily="34" charset="0"/>
              <a:buChar char="•"/>
            </a:pPr>
            <a:r>
              <a:rPr lang="en-US" sz="2000" dirty="0">
                <a:solidFill>
                  <a:srgbClr val="0000FF"/>
                </a:solidFill>
              </a:rPr>
              <a:t>Build model</a:t>
            </a:r>
          </a:p>
          <a:p>
            <a:pPr lvl="1" indent="-346075">
              <a:buFont typeface="Arial" pitchFamily="34" charset="0"/>
              <a:buChar char="•"/>
            </a:pPr>
            <a:r>
              <a:rPr lang="en-US" sz="2000" dirty="0">
                <a:solidFill>
                  <a:srgbClr val="0000FF"/>
                </a:solidFill>
              </a:rPr>
              <a:t>Adjusting dimensions to get the right frequency and field balance</a:t>
            </a:r>
          </a:p>
        </p:txBody>
      </p:sp>
      <p:pic>
        <p:nvPicPr>
          <p:cNvPr id="16" name="Picture 4"/>
          <p:cNvPicPr>
            <a:picLocks noChangeAspect="1" noChangeArrowheads="1"/>
          </p:cNvPicPr>
          <p:nvPr/>
        </p:nvPicPr>
        <p:blipFill>
          <a:blip r:embed="rId2" cstate="print"/>
          <a:srcRect/>
          <a:stretch>
            <a:fillRect/>
          </a:stretch>
        </p:blipFill>
        <p:spPr bwMode="auto">
          <a:xfrm>
            <a:off x="1377514" y="3429000"/>
            <a:ext cx="2984837" cy="1354143"/>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1171695" y="4829960"/>
            <a:ext cx="2847517" cy="1463208"/>
          </a:xfrm>
          <a:prstGeom prst="rect">
            <a:avLst/>
          </a:prstGeom>
        </p:spPr>
      </p:pic>
      <p:pic>
        <p:nvPicPr>
          <p:cNvPr id="5" name="Picture 4"/>
          <p:cNvPicPr>
            <a:picLocks noChangeAspect="1"/>
          </p:cNvPicPr>
          <p:nvPr/>
        </p:nvPicPr>
        <p:blipFill>
          <a:blip r:embed="rId4"/>
          <a:stretch>
            <a:fillRect/>
          </a:stretch>
        </p:blipFill>
        <p:spPr>
          <a:xfrm>
            <a:off x="5864409" y="3282469"/>
            <a:ext cx="2366093" cy="2973935"/>
          </a:xfrm>
          <a:prstGeom prst="rect">
            <a:avLst/>
          </a:prstGeom>
        </p:spPr>
      </p:pic>
      <p:sp>
        <p:nvSpPr>
          <p:cNvPr id="6" name="TextBox 5"/>
          <p:cNvSpPr txBox="1"/>
          <p:nvPr/>
        </p:nvSpPr>
        <p:spPr>
          <a:xfrm>
            <a:off x="8551483" y="5078994"/>
            <a:ext cx="1355941" cy="954107"/>
          </a:xfrm>
          <a:prstGeom prst="rect">
            <a:avLst/>
          </a:prstGeom>
          <a:noFill/>
        </p:spPr>
        <p:txBody>
          <a:bodyPr wrap="square" rtlCol="0">
            <a:spAutoFit/>
          </a:bodyPr>
          <a:lstStyle/>
          <a:p>
            <a:r>
              <a:rPr lang="en-US" sz="1400" dirty="0">
                <a:solidFill>
                  <a:srgbClr val="008000"/>
                </a:solidFill>
              </a:rPr>
              <a:t>Adjust cell dimensions to make pi-mode field flat</a:t>
            </a:r>
          </a:p>
        </p:txBody>
      </p:sp>
      <p:cxnSp>
        <p:nvCxnSpPr>
          <p:cNvPr id="8" name="Straight Arrow Connector 7"/>
          <p:cNvCxnSpPr/>
          <p:nvPr/>
        </p:nvCxnSpPr>
        <p:spPr>
          <a:xfrm flipH="1">
            <a:off x="7576462" y="5553915"/>
            <a:ext cx="876120" cy="1687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24926F92-87B8-B94C-8F60-FA0EEAF86828}"/>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44</a:t>
            </a:fld>
            <a:endParaRPr lang="en-US" dirty="0"/>
          </a:p>
        </p:txBody>
      </p:sp>
    </p:spTree>
    <p:extLst>
      <p:ext uri="{BB962C8B-B14F-4D97-AF65-F5344CB8AC3E}">
        <p14:creationId xmlns:p14="http://schemas.microsoft.com/office/powerpoint/2010/main" val="194532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196" y="1233324"/>
            <a:ext cx="8229600" cy="4029915"/>
          </a:xfrm>
        </p:spPr>
        <p:txBody>
          <a:bodyPr/>
          <a:lstStyle/>
          <a:p>
            <a:pPr algn="ctr">
              <a:buNone/>
            </a:pPr>
            <a:r>
              <a:rPr lang="en-US" sz="6000" dirty="0">
                <a:solidFill>
                  <a:srgbClr val="FF0000"/>
                </a:solidFill>
                <a:latin typeface="+mj-lt"/>
              </a:rPr>
              <a:t>Omega3P Tutorials</a:t>
            </a:r>
          </a:p>
          <a:p>
            <a:pPr algn="ctr">
              <a:buNone/>
            </a:pPr>
            <a:r>
              <a:rPr lang="en-US" sz="6000" dirty="0" err="1">
                <a:solidFill>
                  <a:srgbClr val="0000FF"/>
                </a:solidFill>
                <a:latin typeface="+mj-lt"/>
              </a:rPr>
              <a:t>pillbox-rtop+coax</a:t>
            </a:r>
            <a:endParaRPr lang="en-US" sz="6000" dirty="0">
              <a:solidFill>
                <a:srgbClr val="0000FF"/>
              </a:solidFill>
              <a:latin typeface="+mj-lt"/>
            </a:endParaRPr>
          </a:p>
          <a:p>
            <a:pPr algn="ctr">
              <a:buNone/>
            </a:pPr>
            <a:endParaRPr lang="en-US" sz="6000" dirty="0">
              <a:solidFill>
                <a:srgbClr val="FF0000"/>
              </a:solidFill>
              <a:latin typeface="+mj-lt"/>
            </a:endParaRPr>
          </a:p>
          <a:p>
            <a:pPr algn="ctr">
              <a:buNone/>
            </a:pPr>
            <a:r>
              <a:rPr lang="en-US" sz="2800" dirty="0">
                <a:solidFill>
                  <a:srgbClr val="006666"/>
                </a:solidFill>
                <a:latin typeface="+mj-lt"/>
              </a:rPr>
              <a:t>SLAC CW23  3/27-31/2023</a:t>
            </a:r>
          </a:p>
        </p:txBody>
      </p:sp>
      <p:sp>
        <p:nvSpPr>
          <p:cNvPr id="5" name="TextBox 4"/>
          <p:cNvSpPr txBox="1"/>
          <p:nvPr/>
        </p:nvSpPr>
        <p:spPr>
          <a:xfrm>
            <a:off x="-1086556" y="2765778"/>
            <a:ext cx="184731" cy="369332"/>
          </a:xfrm>
          <a:prstGeom prst="rect">
            <a:avLst/>
          </a:prstGeom>
          <a:noFill/>
        </p:spPr>
        <p:txBody>
          <a:bodyPr wrap="none" rtlCol="0">
            <a:spAutoFit/>
          </a:bodyPr>
          <a:lstStyle/>
          <a:p>
            <a:endParaRPr lang="en-US"/>
          </a:p>
        </p:txBody>
      </p:sp>
      <p:sp>
        <p:nvSpPr>
          <p:cNvPr id="4" name="Slide Number Placeholder 3">
            <a:extLst>
              <a:ext uri="{FF2B5EF4-FFF2-40B4-BE49-F238E27FC236}">
                <a16:creationId xmlns:a16="http://schemas.microsoft.com/office/drawing/2014/main" id="{10D04779-EF41-DD48-9D27-1687EB59C1AC}"/>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45</a:t>
            </a:fld>
            <a:endParaRPr lang="en-US" dirty="0"/>
          </a:p>
        </p:txBody>
      </p:sp>
    </p:spTree>
    <p:extLst>
      <p:ext uri="{BB962C8B-B14F-4D97-AF65-F5344CB8AC3E}">
        <p14:creationId xmlns:p14="http://schemas.microsoft.com/office/powerpoint/2010/main" val="1512183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000250" y="0"/>
            <a:ext cx="8229600" cy="889000"/>
          </a:xfrm>
        </p:spPr>
        <p:txBody>
          <a:bodyPr/>
          <a:lstStyle/>
          <a:p>
            <a:r>
              <a:rPr lang="en-US" dirty="0">
                <a:solidFill>
                  <a:srgbClr val="FF6600"/>
                </a:solidFill>
                <a:ea typeface="ＭＳ Ｐゴシック" charset="-128"/>
              </a:rPr>
              <a:t>Omega3P example - 2</a:t>
            </a:r>
          </a:p>
        </p:txBody>
      </p:sp>
      <p:sp>
        <p:nvSpPr>
          <p:cNvPr id="22531" name="Content Placeholder 2"/>
          <p:cNvSpPr>
            <a:spLocks noGrp="1"/>
          </p:cNvSpPr>
          <p:nvPr>
            <p:ph idx="1"/>
          </p:nvPr>
        </p:nvSpPr>
        <p:spPr>
          <a:xfrm>
            <a:off x="390832" y="1468833"/>
            <a:ext cx="6896015" cy="3714750"/>
          </a:xfrm>
        </p:spPr>
        <p:txBody>
          <a:bodyPr/>
          <a:lstStyle/>
          <a:p>
            <a:pPr>
              <a:buFontTx/>
              <a:buNone/>
            </a:pPr>
            <a:r>
              <a:rPr lang="en-US" sz="2000" dirty="0">
                <a:ea typeface="ＭＳ Ｐゴシック" charset="-128"/>
              </a:rPr>
              <a:t>Add coax coupler to the rounded pillbox cavity</a:t>
            </a:r>
          </a:p>
          <a:p>
            <a:r>
              <a:rPr lang="en-US" sz="2000" dirty="0">
                <a:ea typeface="ＭＳ Ｐゴシック" charset="-128"/>
              </a:rPr>
              <a:t>Coax inner conductor radius: 8.7 mm</a:t>
            </a:r>
          </a:p>
          <a:p>
            <a:r>
              <a:rPr lang="en-US" sz="2000" dirty="0">
                <a:ea typeface="ＭＳ Ｐゴシック" charset="-128"/>
              </a:rPr>
              <a:t>Outer conductor radius: 20.0 mm</a:t>
            </a:r>
          </a:p>
          <a:p>
            <a:r>
              <a:rPr lang="en-US" sz="2000" dirty="0">
                <a:ea typeface="ＭＳ Ｐゴシック" charset="-128"/>
              </a:rPr>
              <a:t>At z location 100 mm</a:t>
            </a:r>
          </a:p>
          <a:p>
            <a:r>
              <a:rPr lang="en-US" sz="2000" dirty="0">
                <a:ea typeface="ＭＳ Ｐゴシック" charset="-128"/>
              </a:rPr>
              <a:t>Inner conductor tip 30 mm from the beam axis</a:t>
            </a:r>
          </a:p>
          <a:p>
            <a:r>
              <a:rPr lang="en-US" sz="2000" dirty="0">
                <a:ea typeface="ＭＳ Ｐゴシック" charset="-128"/>
              </a:rPr>
              <a:t>Round the inner conductor tip with 5 mm radius </a:t>
            </a:r>
          </a:p>
          <a:p>
            <a:r>
              <a:rPr lang="en-US" sz="2000" dirty="0">
                <a:ea typeface="ＭＳ Ｐゴシック" charset="-128"/>
              </a:rPr>
              <a:t>Round the outer conductor and </a:t>
            </a:r>
            <a:r>
              <a:rPr lang="en-US" sz="2000" dirty="0" err="1">
                <a:ea typeface="ＭＳ Ｐゴシック" charset="-128"/>
              </a:rPr>
              <a:t>beampipe</a:t>
            </a:r>
            <a:r>
              <a:rPr lang="en-US" sz="2000" dirty="0">
                <a:ea typeface="ＭＳ Ｐゴシック" charset="-128"/>
              </a:rPr>
              <a:t> connection with 7 mm radius</a:t>
            </a:r>
          </a:p>
        </p:txBody>
      </p:sp>
      <p:pic>
        <p:nvPicPr>
          <p:cNvPr id="22532" name="Picture 5"/>
          <p:cNvPicPr>
            <a:picLocks noChangeAspect="1" noChangeArrowheads="1"/>
          </p:cNvPicPr>
          <p:nvPr/>
        </p:nvPicPr>
        <p:blipFill>
          <a:blip r:embed="rId2"/>
          <a:srcRect/>
          <a:stretch>
            <a:fillRect/>
          </a:stretch>
        </p:blipFill>
        <p:spPr bwMode="auto">
          <a:xfrm>
            <a:off x="7856358" y="1596168"/>
            <a:ext cx="2524125" cy="1579563"/>
          </a:xfrm>
          <a:prstGeom prst="rect">
            <a:avLst/>
          </a:prstGeom>
          <a:noFill/>
          <a:ln w="9525">
            <a:noFill/>
            <a:miter lim="800000"/>
            <a:headEnd/>
            <a:tailEnd/>
          </a:ln>
        </p:spPr>
      </p:pic>
      <p:pic>
        <p:nvPicPr>
          <p:cNvPr id="22533" name="Picture 6"/>
          <p:cNvPicPr>
            <a:picLocks noChangeAspect="1" noChangeArrowheads="1"/>
          </p:cNvPicPr>
          <p:nvPr/>
        </p:nvPicPr>
        <p:blipFill>
          <a:blip r:embed="rId3"/>
          <a:srcRect/>
          <a:stretch>
            <a:fillRect/>
          </a:stretch>
        </p:blipFill>
        <p:spPr bwMode="auto">
          <a:xfrm>
            <a:off x="7856358" y="3748005"/>
            <a:ext cx="2165350" cy="1582737"/>
          </a:xfrm>
          <a:prstGeom prst="rect">
            <a:avLst/>
          </a:prstGeom>
          <a:noFill/>
          <a:ln w="9525">
            <a:noFill/>
            <a:miter lim="800000"/>
            <a:headEnd/>
            <a:tailEnd/>
          </a:ln>
        </p:spPr>
      </p:pic>
      <p:sp>
        <p:nvSpPr>
          <p:cNvPr id="7" name="TextBox 6"/>
          <p:cNvSpPr txBox="1"/>
          <p:nvPr/>
        </p:nvSpPr>
        <p:spPr>
          <a:xfrm>
            <a:off x="1153834" y="5158334"/>
            <a:ext cx="3947715" cy="461665"/>
          </a:xfrm>
          <a:prstGeom prst="rect">
            <a:avLst/>
          </a:prstGeom>
          <a:noFill/>
        </p:spPr>
        <p:txBody>
          <a:bodyPr wrap="none" rtlCol="0">
            <a:spAutoFit/>
          </a:bodyPr>
          <a:lstStyle/>
          <a:p>
            <a:r>
              <a:rPr lang="en-US" sz="2400" dirty="0">
                <a:solidFill>
                  <a:srgbClr val="0000FF"/>
                </a:solidFill>
              </a:rPr>
              <a:t>Set ID for the “Port” surface</a:t>
            </a:r>
          </a:p>
        </p:txBody>
      </p:sp>
      <p:sp>
        <p:nvSpPr>
          <p:cNvPr id="3" name="Slide Number Placeholder 2">
            <a:extLst>
              <a:ext uri="{FF2B5EF4-FFF2-40B4-BE49-F238E27FC236}">
                <a16:creationId xmlns:a16="http://schemas.microsoft.com/office/drawing/2014/main" id="{FFD3A26F-B306-6640-83FE-FBFFFDFFC997}"/>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46</a:t>
            </a:fld>
            <a:endParaRPr lang="en-US" dirty="0"/>
          </a:p>
        </p:txBody>
      </p:sp>
    </p:spTree>
    <p:extLst>
      <p:ext uri="{BB962C8B-B14F-4D97-AF65-F5344CB8AC3E}">
        <p14:creationId xmlns:p14="http://schemas.microsoft.com/office/powerpoint/2010/main" val="3333862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7" y="57151"/>
            <a:ext cx="8686800" cy="792163"/>
          </a:xfrm>
        </p:spPr>
        <p:txBody>
          <a:bodyPr/>
          <a:lstStyle/>
          <a:p>
            <a:r>
              <a:rPr lang="en-US" dirty="0">
                <a:solidFill>
                  <a:srgbClr val="FF6600"/>
                </a:solidFill>
                <a:ea typeface="ＭＳ Ｐゴシック" charset="-128"/>
              </a:rPr>
              <a:t>Omega3P Practice – 2: </a:t>
            </a:r>
            <a:r>
              <a:rPr lang="en-US" dirty="0"/>
              <a:t>File dir: pillbox-</a:t>
            </a:r>
            <a:r>
              <a:rPr lang="en-US" dirty="0" err="1"/>
              <a:t>rtop+coax</a:t>
            </a:r>
            <a:endParaRPr lang="en-US" dirty="0"/>
          </a:p>
        </p:txBody>
      </p:sp>
      <p:sp>
        <p:nvSpPr>
          <p:cNvPr id="3" name="Content Placeholder 2"/>
          <p:cNvSpPr>
            <a:spLocks noGrp="1"/>
          </p:cNvSpPr>
          <p:nvPr>
            <p:ph idx="1"/>
          </p:nvPr>
        </p:nvSpPr>
        <p:spPr>
          <a:xfrm>
            <a:off x="575187" y="961673"/>
            <a:ext cx="9522723" cy="5342467"/>
          </a:xfrm>
        </p:spPr>
        <p:txBody>
          <a:bodyPr/>
          <a:lstStyle/>
          <a:p>
            <a:pPr>
              <a:buNone/>
            </a:pPr>
            <a:r>
              <a:rPr lang="en-US" dirty="0"/>
              <a:t>Steps:</a:t>
            </a:r>
          </a:p>
          <a:p>
            <a:r>
              <a:rPr lang="en-US" dirty="0"/>
              <a:t>Build pillbox-</a:t>
            </a:r>
            <a:r>
              <a:rPr lang="en-US" dirty="0" err="1"/>
              <a:t>rtop</a:t>
            </a:r>
            <a:r>
              <a:rPr lang="en-US" dirty="0"/>
              <a:t> model</a:t>
            </a:r>
          </a:p>
          <a:p>
            <a:pPr lvl="1"/>
            <a:r>
              <a:rPr lang="en-US" dirty="0">
                <a:solidFill>
                  <a:srgbClr val="A50021"/>
                </a:solidFill>
              </a:rPr>
              <a:t>step1-Make-pillbox-rtop.jou</a:t>
            </a:r>
          </a:p>
          <a:p>
            <a:r>
              <a:rPr lang="en-US" dirty="0"/>
              <a:t>Add coax to the pillbox-</a:t>
            </a:r>
            <a:r>
              <a:rPr lang="en-US" dirty="0" err="1"/>
              <a:t>rtop</a:t>
            </a:r>
            <a:r>
              <a:rPr lang="en-US" dirty="0"/>
              <a:t> model</a:t>
            </a:r>
          </a:p>
          <a:p>
            <a:pPr lvl="1"/>
            <a:r>
              <a:rPr lang="en-US" dirty="0">
                <a:solidFill>
                  <a:srgbClr val="A50021"/>
                </a:solidFill>
              </a:rPr>
              <a:t>step2-ADD-coax.jou</a:t>
            </a:r>
          </a:p>
          <a:p>
            <a:r>
              <a:rPr lang="en-US" dirty="0"/>
              <a:t>Mesh with pillbox-</a:t>
            </a:r>
            <a:r>
              <a:rPr lang="en-US" dirty="0" err="1"/>
              <a:t>rtop+coax</a:t>
            </a:r>
            <a:r>
              <a:rPr lang="en-US" dirty="0"/>
              <a:t> </a:t>
            </a:r>
          </a:p>
          <a:p>
            <a:pPr lvl="1"/>
            <a:r>
              <a:rPr lang="en-US" dirty="0">
                <a:solidFill>
                  <a:srgbClr val="A50021"/>
                </a:solidFill>
              </a:rPr>
              <a:t>step3-Mesh-pillbox-rtop+coax.jou</a:t>
            </a:r>
          </a:p>
          <a:p>
            <a:pPr lvl="1"/>
            <a:r>
              <a:rPr lang="en-US" dirty="0"/>
              <a:t>Remember to define </a:t>
            </a:r>
            <a:r>
              <a:rPr lang="en-US" dirty="0" err="1"/>
              <a:t>sideset</a:t>
            </a:r>
            <a:r>
              <a:rPr lang="en-US" dirty="0"/>
              <a:t> for the port surface</a:t>
            </a:r>
          </a:p>
          <a:p>
            <a:r>
              <a:rPr lang="en-US" dirty="0"/>
              <a:t>Convert and check mesh</a:t>
            </a:r>
          </a:p>
          <a:p>
            <a:pPr lvl="1"/>
            <a:r>
              <a:rPr lang="en-US" dirty="0" err="1"/>
              <a:t>acdtool</a:t>
            </a:r>
            <a:r>
              <a:rPr lang="en-US" dirty="0"/>
              <a:t> </a:t>
            </a:r>
            <a:r>
              <a:rPr lang="en-US" dirty="0" err="1"/>
              <a:t>meshconvert</a:t>
            </a:r>
            <a:r>
              <a:rPr lang="en-US" dirty="0"/>
              <a:t> pillbox-</a:t>
            </a:r>
            <a:r>
              <a:rPr lang="en-US" dirty="0" err="1"/>
              <a:t>rtop+coax</a:t>
            </a:r>
            <a:endParaRPr lang="en-US" dirty="0"/>
          </a:p>
          <a:p>
            <a:r>
              <a:rPr lang="en-US" dirty="0"/>
              <a:t>Run omega3p</a:t>
            </a:r>
          </a:p>
          <a:p>
            <a:pPr lvl="1"/>
            <a:r>
              <a:rPr lang="en-US" dirty="0"/>
              <a:t>omega3p </a:t>
            </a:r>
            <a:r>
              <a:rPr lang="en-US" dirty="0" err="1"/>
              <a:t>pillbox-rtop+coax</a:t>
            </a:r>
            <a:r>
              <a:rPr lang="en-US" dirty="0"/>
              <a:t> </a:t>
            </a:r>
          </a:p>
          <a:p>
            <a:r>
              <a:rPr lang="en-US" dirty="0" err="1"/>
              <a:t>Postprocessing</a:t>
            </a:r>
            <a:r>
              <a:rPr lang="en-US" dirty="0"/>
              <a:t> – </a:t>
            </a:r>
            <a:r>
              <a:rPr lang="en-US" dirty="0" err="1"/>
              <a:t>paraview</a:t>
            </a:r>
            <a:r>
              <a:rPr lang="en-US" dirty="0"/>
              <a:t> and “</a:t>
            </a:r>
            <a:r>
              <a:rPr lang="en-US" dirty="0" err="1"/>
              <a:t>acdtool</a:t>
            </a:r>
            <a:r>
              <a:rPr lang="en-US" dirty="0"/>
              <a:t> </a:t>
            </a:r>
            <a:r>
              <a:rPr lang="en-US" dirty="0" err="1"/>
              <a:t>postprocess</a:t>
            </a:r>
            <a:r>
              <a:rPr lang="en-US" dirty="0"/>
              <a:t> </a:t>
            </a:r>
            <a:r>
              <a:rPr lang="en-US" dirty="0" err="1"/>
              <a:t>rf</a:t>
            </a:r>
            <a:r>
              <a:rPr lang="en-US" dirty="0"/>
              <a:t>”</a:t>
            </a:r>
          </a:p>
          <a:p>
            <a:pPr>
              <a:buNone/>
            </a:pPr>
            <a:endParaRPr lang="en-US" dirty="0"/>
          </a:p>
        </p:txBody>
      </p:sp>
      <p:sp>
        <p:nvSpPr>
          <p:cNvPr id="5" name="TextBox 4"/>
          <p:cNvSpPr txBox="1"/>
          <p:nvPr/>
        </p:nvSpPr>
        <p:spPr>
          <a:xfrm>
            <a:off x="9160918" y="1332751"/>
            <a:ext cx="2542118" cy="1815882"/>
          </a:xfrm>
          <a:prstGeom prst="rect">
            <a:avLst/>
          </a:prstGeom>
          <a:noFill/>
          <a:ln w="19050" cmpd="sng">
            <a:solidFill>
              <a:srgbClr val="008000"/>
            </a:solidFill>
          </a:ln>
        </p:spPr>
        <p:txBody>
          <a:bodyPr wrap="square" rtlCol="0">
            <a:spAutoFit/>
          </a:bodyPr>
          <a:lstStyle/>
          <a:p>
            <a:r>
              <a:rPr lang="en-US" sz="2800" dirty="0"/>
              <a:t>TIP: </a:t>
            </a:r>
          </a:p>
          <a:p>
            <a:r>
              <a:rPr lang="en-US" sz="2800" dirty="0"/>
              <a:t>build complex models in multi-steps</a:t>
            </a:r>
          </a:p>
        </p:txBody>
      </p:sp>
      <p:sp>
        <p:nvSpPr>
          <p:cNvPr id="6" name="Slide Number Placeholder 5">
            <a:extLst>
              <a:ext uri="{FF2B5EF4-FFF2-40B4-BE49-F238E27FC236}">
                <a16:creationId xmlns:a16="http://schemas.microsoft.com/office/drawing/2014/main" id="{6C9859B2-C274-984D-ADF3-300364C362F0}"/>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47</a:t>
            </a:fld>
            <a:endParaRPr lang="en-US" dirty="0"/>
          </a:p>
        </p:txBody>
      </p:sp>
    </p:spTree>
    <p:extLst>
      <p:ext uri="{BB962C8B-B14F-4D97-AF65-F5344CB8AC3E}">
        <p14:creationId xmlns:p14="http://schemas.microsoft.com/office/powerpoint/2010/main" val="2495721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Step1-Make-pillbox-rtop.jou</a:t>
            </a:r>
          </a:p>
        </p:txBody>
      </p:sp>
      <p:sp>
        <p:nvSpPr>
          <p:cNvPr id="3" name="Content Placeholder 2"/>
          <p:cNvSpPr>
            <a:spLocks noGrp="1"/>
          </p:cNvSpPr>
          <p:nvPr>
            <p:ph idx="1"/>
          </p:nvPr>
        </p:nvSpPr>
        <p:spPr>
          <a:xfrm>
            <a:off x="2021417" y="936781"/>
            <a:ext cx="8128001" cy="5741303"/>
          </a:xfrm>
        </p:spPr>
        <p:txBody>
          <a:bodyPr numCol="1"/>
          <a:lstStyle/>
          <a:p>
            <a:pPr>
              <a:spcBef>
                <a:spcPts val="0"/>
              </a:spcBef>
              <a:buNone/>
            </a:pPr>
            <a:r>
              <a:rPr lang="en-US" sz="1800" dirty="0"/>
              <a:t>reset</a:t>
            </a:r>
          </a:p>
          <a:p>
            <a:pPr>
              <a:spcBef>
                <a:spcPts val="0"/>
              </a:spcBef>
              <a:buNone/>
            </a:pPr>
            <a:r>
              <a:rPr lang="en-US" sz="1800" dirty="0"/>
              <a:t>#{</a:t>
            </a:r>
            <a:r>
              <a:rPr lang="en-US" sz="1800" dirty="0" err="1"/>
              <a:t>cav_length</a:t>
            </a:r>
            <a:r>
              <a:rPr lang="en-US" sz="1800" dirty="0"/>
              <a:t> = 90}</a:t>
            </a:r>
          </a:p>
          <a:p>
            <a:pPr>
              <a:spcBef>
                <a:spcPts val="0"/>
              </a:spcBef>
              <a:buNone/>
            </a:pPr>
            <a:r>
              <a:rPr lang="en-US" sz="1800" dirty="0"/>
              <a:t>#{</a:t>
            </a:r>
            <a:r>
              <a:rPr lang="en-US" sz="1800" dirty="0" err="1"/>
              <a:t>cav_radius</a:t>
            </a:r>
            <a:r>
              <a:rPr lang="en-US" sz="1800" dirty="0"/>
              <a:t> = 100}</a:t>
            </a:r>
          </a:p>
          <a:p>
            <a:pPr>
              <a:spcBef>
                <a:spcPts val="0"/>
              </a:spcBef>
              <a:buNone/>
            </a:pPr>
            <a:r>
              <a:rPr lang="en-US" sz="1800" dirty="0"/>
              <a:t>#{</a:t>
            </a:r>
            <a:r>
              <a:rPr lang="en-US" sz="1800" dirty="0" err="1"/>
              <a:t>bp_length</a:t>
            </a:r>
            <a:r>
              <a:rPr lang="en-US" sz="1800" dirty="0"/>
              <a:t>  = 300}</a:t>
            </a:r>
          </a:p>
          <a:p>
            <a:pPr>
              <a:spcBef>
                <a:spcPts val="0"/>
              </a:spcBef>
              <a:buNone/>
            </a:pPr>
            <a:r>
              <a:rPr lang="en-US" sz="1800" dirty="0"/>
              <a:t>#{</a:t>
            </a:r>
            <a:r>
              <a:rPr lang="en-US" sz="1800" dirty="0" err="1"/>
              <a:t>bp_radius</a:t>
            </a:r>
            <a:r>
              <a:rPr lang="en-US" sz="1800" dirty="0"/>
              <a:t>  = 35 }</a:t>
            </a:r>
          </a:p>
          <a:p>
            <a:pPr>
              <a:spcBef>
                <a:spcPts val="0"/>
              </a:spcBef>
              <a:buNone/>
            </a:pPr>
            <a:r>
              <a:rPr lang="en-US" sz="1800" dirty="0"/>
              <a:t>#{</a:t>
            </a:r>
            <a:r>
              <a:rPr lang="en-US" sz="1800" dirty="0" err="1"/>
              <a:t>iris_rounding</a:t>
            </a:r>
            <a:r>
              <a:rPr lang="en-US" sz="1800" dirty="0"/>
              <a:t> = 12}</a:t>
            </a:r>
          </a:p>
          <a:p>
            <a:pPr>
              <a:spcBef>
                <a:spcPts val="0"/>
              </a:spcBef>
              <a:buNone/>
            </a:pPr>
            <a:r>
              <a:rPr lang="en-US" sz="1800" dirty="0"/>
              <a:t>create Cylinder height {</a:t>
            </a:r>
            <a:r>
              <a:rPr lang="en-US" sz="1800" dirty="0" err="1"/>
              <a:t>cav_length</a:t>
            </a:r>
            <a:r>
              <a:rPr lang="en-US" sz="1800" dirty="0"/>
              <a:t>} radius {</a:t>
            </a:r>
            <a:r>
              <a:rPr lang="en-US" sz="1800" dirty="0" err="1"/>
              <a:t>cav_radius</a:t>
            </a:r>
            <a:r>
              <a:rPr lang="en-US" sz="1800" dirty="0"/>
              <a:t>} </a:t>
            </a:r>
          </a:p>
          <a:p>
            <a:pPr>
              <a:spcBef>
                <a:spcPts val="0"/>
              </a:spcBef>
              <a:buNone/>
            </a:pPr>
            <a:r>
              <a:rPr lang="en-US" sz="1800" dirty="0"/>
              <a:t>create Cylinder height {</a:t>
            </a:r>
            <a:r>
              <a:rPr lang="en-US" sz="1800" dirty="0" err="1"/>
              <a:t>bp_length</a:t>
            </a:r>
            <a:r>
              <a:rPr lang="en-US" sz="1800" dirty="0"/>
              <a:t>} radius {</a:t>
            </a:r>
            <a:r>
              <a:rPr lang="en-US" sz="1800" dirty="0" err="1"/>
              <a:t>bp_radius</a:t>
            </a:r>
            <a:r>
              <a:rPr lang="en-US" sz="1800" dirty="0"/>
              <a:t>}</a:t>
            </a:r>
          </a:p>
          <a:p>
            <a:pPr>
              <a:spcBef>
                <a:spcPts val="0"/>
              </a:spcBef>
              <a:buNone/>
            </a:pPr>
            <a:r>
              <a:rPr lang="en-US" sz="1800" dirty="0"/>
              <a:t>unite volume all </a:t>
            </a:r>
          </a:p>
          <a:p>
            <a:pPr>
              <a:spcBef>
                <a:spcPts val="0"/>
              </a:spcBef>
              <a:buNone/>
            </a:pPr>
            <a:r>
              <a:rPr lang="en-US" sz="1800" dirty="0"/>
              <a:t>compress ids</a:t>
            </a:r>
          </a:p>
          <a:p>
            <a:pPr>
              <a:spcBef>
                <a:spcPts val="0"/>
              </a:spcBef>
              <a:buNone/>
            </a:pPr>
            <a:r>
              <a:rPr lang="en-US" sz="1800" dirty="0"/>
              <a:t>modify curve 6 5  blend radius {</a:t>
            </a:r>
            <a:r>
              <a:rPr lang="en-US" sz="1800" dirty="0" err="1"/>
              <a:t>iris_rounding</a:t>
            </a:r>
            <a:r>
              <a:rPr lang="en-US" sz="1800" dirty="0"/>
              <a:t>}</a:t>
            </a:r>
          </a:p>
          <a:p>
            <a:pPr>
              <a:spcBef>
                <a:spcPts val="0"/>
              </a:spcBef>
              <a:buNone/>
            </a:pPr>
            <a:r>
              <a:rPr lang="en-US" sz="1800" dirty="0"/>
              <a:t>modify curve 1 2 blend radius 45</a:t>
            </a:r>
          </a:p>
          <a:p>
            <a:pPr>
              <a:spcBef>
                <a:spcPts val="0"/>
              </a:spcBef>
              <a:buNone/>
            </a:pPr>
            <a:r>
              <a:rPr lang="en-US" sz="1800" dirty="0"/>
              <a:t>export </a:t>
            </a:r>
            <a:r>
              <a:rPr lang="en-US" sz="1800" dirty="0" err="1"/>
              <a:t>acis</a:t>
            </a:r>
            <a:r>
              <a:rPr lang="en-US" sz="1800" dirty="0"/>
              <a:t> "pillbox-rtop0.sat" overwrite</a:t>
            </a:r>
          </a:p>
          <a:p>
            <a:pPr>
              <a:spcBef>
                <a:spcPts val="0"/>
              </a:spcBef>
              <a:buNone/>
            </a:pPr>
            <a:r>
              <a:rPr lang="en-US" sz="1800" dirty="0" err="1"/>
              <a:t>webcut</a:t>
            </a:r>
            <a:r>
              <a:rPr lang="en-US" sz="1800" dirty="0"/>
              <a:t> volume 1 with plane </a:t>
            </a:r>
            <a:r>
              <a:rPr lang="en-US" sz="1800" dirty="0" err="1"/>
              <a:t>xplane</a:t>
            </a:r>
            <a:r>
              <a:rPr lang="en-US" sz="1800" dirty="0"/>
              <a:t> offset 0 </a:t>
            </a:r>
            <a:r>
              <a:rPr lang="en-US" sz="1800" dirty="0" err="1"/>
              <a:t>noimprint</a:t>
            </a:r>
            <a:r>
              <a:rPr lang="en-US" sz="1800" dirty="0"/>
              <a:t> </a:t>
            </a:r>
            <a:r>
              <a:rPr lang="en-US" sz="1800" dirty="0" err="1"/>
              <a:t>nomerge</a:t>
            </a:r>
            <a:r>
              <a:rPr lang="en-US" sz="1800" dirty="0"/>
              <a:t> </a:t>
            </a:r>
          </a:p>
          <a:p>
            <a:pPr>
              <a:spcBef>
                <a:spcPts val="0"/>
              </a:spcBef>
              <a:buNone/>
            </a:pPr>
            <a:r>
              <a:rPr lang="en-US" sz="1800" dirty="0"/>
              <a:t>delete volume 2 </a:t>
            </a:r>
          </a:p>
          <a:p>
            <a:pPr>
              <a:spcBef>
                <a:spcPts val="0"/>
              </a:spcBef>
              <a:buNone/>
            </a:pPr>
            <a:r>
              <a:rPr lang="en-US" sz="1800" dirty="0"/>
              <a:t>compress ids</a:t>
            </a:r>
          </a:p>
          <a:p>
            <a:pPr>
              <a:spcBef>
                <a:spcPts val="0"/>
              </a:spcBef>
              <a:buNone/>
            </a:pPr>
            <a:r>
              <a:rPr lang="en-US" sz="1800" dirty="0" err="1"/>
              <a:t>webcut</a:t>
            </a:r>
            <a:r>
              <a:rPr lang="en-US" sz="1800" dirty="0"/>
              <a:t> volume 1 with plane </a:t>
            </a:r>
            <a:r>
              <a:rPr lang="en-US" sz="1800" dirty="0" err="1"/>
              <a:t>yplane</a:t>
            </a:r>
            <a:r>
              <a:rPr lang="en-US" sz="1800" dirty="0"/>
              <a:t> offset 0 </a:t>
            </a:r>
            <a:r>
              <a:rPr lang="en-US" sz="1800" dirty="0" err="1"/>
              <a:t>noimprint</a:t>
            </a:r>
            <a:r>
              <a:rPr lang="en-US" sz="1800" dirty="0"/>
              <a:t> </a:t>
            </a:r>
            <a:r>
              <a:rPr lang="en-US" sz="1800" dirty="0" err="1"/>
              <a:t>nomerge</a:t>
            </a:r>
            <a:r>
              <a:rPr lang="en-US" sz="1800" dirty="0"/>
              <a:t> </a:t>
            </a:r>
          </a:p>
          <a:p>
            <a:pPr>
              <a:spcBef>
                <a:spcPts val="0"/>
              </a:spcBef>
              <a:buNone/>
            </a:pPr>
            <a:r>
              <a:rPr lang="en-US" sz="1800" dirty="0"/>
              <a:t>delete volume 1 </a:t>
            </a:r>
          </a:p>
          <a:p>
            <a:pPr>
              <a:spcBef>
                <a:spcPts val="0"/>
              </a:spcBef>
              <a:buNone/>
            </a:pPr>
            <a:r>
              <a:rPr lang="en-US" sz="1800" dirty="0"/>
              <a:t>compress ids</a:t>
            </a:r>
          </a:p>
          <a:p>
            <a:pPr>
              <a:spcBef>
                <a:spcPts val="0"/>
              </a:spcBef>
              <a:buNone/>
            </a:pPr>
            <a:r>
              <a:rPr lang="en-US" sz="1800" dirty="0"/>
              <a:t>export </a:t>
            </a:r>
            <a:r>
              <a:rPr lang="en-US" sz="1800" dirty="0" err="1"/>
              <a:t>acis</a:t>
            </a:r>
            <a:r>
              <a:rPr lang="en-US" sz="1800" dirty="0"/>
              <a:t> "pillbox-rtop4.sat" overwrite</a:t>
            </a:r>
          </a:p>
          <a:p>
            <a:pPr>
              <a:spcBef>
                <a:spcPts val="0"/>
              </a:spcBef>
              <a:buNone/>
            </a:pPr>
            <a:endParaRPr lang="en-US" sz="1800" dirty="0"/>
          </a:p>
          <a:p>
            <a:pPr>
              <a:spcBef>
                <a:spcPts val="0"/>
              </a:spcBef>
              <a:buNone/>
            </a:pPr>
            <a:endParaRPr lang="en-US" sz="1800" dirty="0"/>
          </a:p>
          <a:p>
            <a:pPr>
              <a:spcBef>
                <a:spcPts val="0"/>
              </a:spcBef>
              <a:buNone/>
            </a:pPr>
            <a:endParaRPr lang="en-US" sz="1800" dirty="0"/>
          </a:p>
          <a:p>
            <a:pPr>
              <a:spcBef>
                <a:spcPts val="0"/>
              </a:spcBef>
              <a:buNone/>
            </a:pPr>
            <a:endParaRPr lang="en-US" sz="1800" dirty="0"/>
          </a:p>
        </p:txBody>
      </p:sp>
      <p:sp>
        <p:nvSpPr>
          <p:cNvPr id="5" name="Slide Number Placeholder 4">
            <a:extLst>
              <a:ext uri="{FF2B5EF4-FFF2-40B4-BE49-F238E27FC236}">
                <a16:creationId xmlns:a16="http://schemas.microsoft.com/office/drawing/2014/main" id="{6EF41D7C-3C80-8949-B751-AACA4DB39D2C}"/>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48</a:t>
            </a:fld>
            <a:endParaRPr lang="en-US" dirty="0"/>
          </a:p>
        </p:txBody>
      </p:sp>
    </p:spTree>
    <p:extLst>
      <p:ext uri="{BB962C8B-B14F-4D97-AF65-F5344CB8AC3E}">
        <p14:creationId xmlns:p14="http://schemas.microsoft.com/office/powerpoint/2010/main" val="1176182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step2-ADD-coax.jou</a:t>
            </a:r>
          </a:p>
        </p:txBody>
      </p:sp>
      <p:sp>
        <p:nvSpPr>
          <p:cNvPr id="3" name="Content Placeholder 2"/>
          <p:cNvSpPr>
            <a:spLocks noGrp="1"/>
          </p:cNvSpPr>
          <p:nvPr>
            <p:ph idx="1"/>
          </p:nvPr>
        </p:nvSpPr>
        <p:spPr>
          <a:xfrm>
            <a:off x="609600" y="1168726"/>
            <a:ext cx="11395585" cy="4047969"/>
          </a:xfrm>
        </p:spPr>
        <p:txBody>
          <a:bodyPr numCol="2"/>
          <a:lstStyle/>
          <a:p>
            <a:pPr>
              <a:spcBef>
                <a:spcPts val="0"/>
              </a:spcBef>
              <a:buNone/>
            </a:pPr>
            <a:r>
              <a:rPr lang="en-US" sz="1600" dirty="0"/>
              <a:t>reset</a:t>
            </a:r>
          </a:p>
          <a:p>
            <a:pPr>
              <a:spcBef>
                <a:spcPts val="0"/>
              </a:spcBef>
              <a:buNone/>
            </a:pPr>
            <a:endParaRPr lang="en-US" sz="1600" dirty="0"/>
          </a:p>
          <a:p>
            <a:pPr>
              <a:spcBef>
                <a:spcPts val="0"/>
              </a:spcBef>
              <a:buNone/>
            </a:pPr>
            <a:r>
              <a:rPr lang="en-US" sz="1600" dirty="0"/>
              <a:t>create Cylinder height 120 radius 20 </a:t>
            </a:r>
          </a:p>
          <a:p>
            <a:pPr>
              <a:spcBef>
                <a:spcPts val="0"/>
              </a:spcBef>
              <a:buNone/>
            </a:pPr>
            <a:r>
              <a:rPr lang="en-US" sz="1600" dirty="0"/>
              <a:t>create Cylinder height 120 radius 8.7 </a:t>
            </a:r>
          </a:p>
          <a:p>
            <a:pPr>
              <a:spcBef>
                <a:spcPts val="0"/>
              </a:spcBef>
              <a:buNone/>
            </a:pPr>
            <a:endParaRPr lang="en-US" sz="1600" dirty="0"/>
          </a:p>
          <a:p>
            <a:pPr>
              <a:spcBef>
                <a:spcPts val="0"/>
              </a:spcBef>
              <a:buNone/>
            </a:pPr>
            <a:r>
              <a:rPr lang="en-US" sz="1600" dirty="0"/>
              <a:t>body 1 2 rotate 90 about </a:t>
            </a:r>
            <a:r>
              <a:rPr lang="en-US" sz="1600" dirty="0" err="1"/>
              <a:t>y</a:t>
            </a:r>
            <a:endParaRPr lang="en-US" sz="1600" dirty="0"/>
          </a:p>
          <a:p>
            <a:pPr>
              <a:spcBef>
                <a:spcPts val="0"/>
              </a:spcBef>
              <a:buNone/>
            </a:pPr>
            <a:r>
              <a:rPr lang="en-US" sz="1600" dirty="0"/>
              <a:t>body 1 2 move -60 0 100</a:t>
            </a:r>
          </a:p>
          <a:p>
            <a:pPr>
              <a:spcBef>
                <a:spcPts val="0"/>
              </a:spcBef>
              <a:buNone/>
            </a:pPr>
            <a:r>
              <a:rPr lang="en-US" sz="1600" dirty="0"/>
              <a:t>body 2 move -30 0 0</a:t>
            </a:r>
          </a:p>
          <a:p>
            <a:pPr>
              <a:spcBef>
                <a:spcPts val="0"/>
              </a:spcBef>
              <a:buNone/>
            </a:pPr>
            <a:endParaRPr lang="en-US" sz="1600" dirty="0"/>
          </a:p>
          <a:p>
            <a:pPr>
              <a:spcBef>
                <a:spcPts val="0"/>
              </a:spcBef>
              <a:buNone/>
            </a:pPr>
            <a:r>
              <a:rPr lang="en-US" sz="1600" dirty="0"/>
              <a:t>import </a:t>
            </a:r>
            <a:r>
              <a:rPr lang="en-US" sz="1600" dirty="0" err="1"/>
              <a:t>acis</a:t>
            </a:r>
            <a:r>
              <a:rPr lang="en-US" sz="1600" dirty="0"/>
              <a:t> "pillbox-rtop0.sat”</a:t>
            </a:r>
          </a:p>
          <a:p>
            <a:pPr>
              <a:spcBef>
                <a:spcPts val="0"/>
              </a:spcBef>
              <a:buNone/>
            </a:pPr>
            <a:endParaRPr lang="en-US" sz="1600" dirty="0"/>
          </a:p>
          <a:p>
            <a:pPr>
              <a:spcBef>
                <a:spcPts val="0"/>
              </a:spcBef>
              <a:buNone/>
            </a:pPr>
            <a:r>
              <a:rPr lang="en-US" sz="1600" dirty="0"/>
              <a:t>unite body 1 3</a:t>
            </a:r>
          </a:p>
          <a:p>
            <a:pPr>
              <a:spcBef>
                <a:spcPts val="0"/>
              </a:spcBef>
              <a:buNone/>
            </a:pPr>
            <a:r>
              <a:rPr lang="en-US" sz="1600" dirty="0"/>
              <a:t>compress ids</a:t>
            </a:r>
          </a:p>
          <a:p>
            <a:pPr>
              <a:spcBef>
                <a:spcPts val="0"/>
              </a:spcBef>
              <a:buNone/>
            </a:pPr>
            <a:endParaRPr lang="en-US" sz="1600" dirty="0"/>
          </a:p>
          <a:p>
            <a:pPr>
              <a:spcBef>
                <a:spcPts val="0"/>
              </a:spcBef>
              <a:buNone/>
            </a:pPr>
            <a:r>
              <a:rPr lang="en-US" sz="1600" dirty="0"/>
              <a:t>subtract body 2 from 1</a:t>
            </a:r>
          </a:p>
          <a:p>
            <a:pPr>
              <a:spcBef>
                <a:spcPts val="0"/>
              </a:spcBef>
              <a:buNone/>
            </a:pPr>
            <a:r>
              <a:rPr lang="en-US" sz="1600" dirty="0"/>
              <a:t>compress ids</a:t>
            </a:r>
          </a:p>
          <a:p>
            <a:pPr>
              <a:spcBef>
                <a:spcPts val="0"/>
              </a:spcBef>
              <a:buNone/>
            </a:pPr>
            <a:endParaRPr lang="en-US" sz="1600" dirty="0"/>
          </a:p>
          <a:p>
            <a:pPr>
              <a:spcBef>
                <a:spcPts val="0"/>
              </a:spcBef>
              <a:buNone/>
            </a:pPr>
            <a:r>
              <a:rPr lang="en-US" sz="1600" dirty="0"/>
              <a:t>modify curve 10 blend radius 7</a:t>
            </a:r>
          </a:p>
          <a:p>
            <a:pPr>
              <a:spcBef>
                <a:spcPts val="0"/>
              </a:spcBef>
              <a:buNone/>
            </a:pPr>
            <a:r>
              <a:rPr lang="en-US" sz="1600" dirty="0"/>
              <a:t>modify curve 12 blend radius 5</a:t>
            </a:r>
          </a:p>
          <a:p>
            <a:pPr>
              <a:spcBef>
                <a:spcPts val="0"/>
              </a:spcBef>
              <a:buNone/>
            </a:pPr>
            <a:endParaRPr lang="en-US" sz="1600" dirty="0"/>
          </a:p>
          <a:p>
            <a:pPr>
              <a:spcBef>
                <a:spcPts val="0"/>
              </a:spcBef>
              <a:buNone/>
            </a:pPr>
            <a:r>
              <a:rPr lang="en-US" sz="1600" dirty="0"/>
              <a:t>export </a:t>
            </a:r>
            <a:r>
              <a:rPr lang="en-US" sz="1600" dirty="0" err="1"/>
              <a:t>acis</a:t>
            </a:r>
            <a:r>
              <a:rPr lang="en-US" sz="1600" dirty="0"/>
              <a:t> "pillbox-</a:t>
            </a:r>
            <a:r>
              <a:rPr lang="en-US" sz="1600" dirty="0" err="1"/>
              <a:t>rtop+coax.sat</a:t>
            </a:r>
            <a:r>
              <a:rPr lang="en-US" sz="1600" dirty="0"/>
              <a:t>" overwrite</a:t>
            </a:r>
          </a:p>
          <a:p>
            <a:pPr>
              <a:spcBef>
                <a:spcPts val="0"/>
              </a:spcBef>
              <a:buNone/>
            </a:pPr>
            <a:endParaRPr lang="en-US" sz="1600" dirty="0"/>
          </a:p>
          <a:p>
            <a:pPr>
              <a:spcBef>
                <a:spcPts val="0"/>
              </a:spcBef>
              <a:buNone/>
            </a:pPr>
            <a:r>
              <a:rPr lang="en-US" sz="1600" dirty="0" err="1"/>
              <a:t>webcut</a:t>
            </a:r>
            <a:r>
              <a:rPr lang="en-US" sz="1600" dirty="0"/>
              <a:t> volume 1 with plane </a:t>
            </a:r>
            <a:r>
              <a:rPr lang="en-US" sz="1600" dirty="0" err="1"/>
              <a:t>yplane</a:t>
            </a:r>
            <a:r>
              <a:rPr lang="en-US" sz="1600" dirty="0"/>
              <a:t> offset 0 </a:t>
            </a:r>
          </a:p>
          <a:p>
            <a:pPr>
              <a:spcBef>
                <a:spcPts val="0"/>
              </a:spcBef>
              <a:buNone/>
            </a:pPr>
            <a:r>
              <a:rPr lang="en-US" sz="1600" dirty="0"/>
              <a:t>delete body 1</a:t>
            </a:r>
          </a:p>
          <a:p>
            <a:pPr>
              <a:spcBef>
                <a:spcPts val="0"/>
              </a:spcBef>
              <a:buNone/>
            </a:pPr>
            <a:r>
              <a:rPr lang="en-US" sz="1600" dirty="0"/>
              <a:t>compress ids</a:t>
            </a:r>
          </a:p>
          <a:p>
            <a:pPr>
              <a:spcBef>
                <a:spcPts val="0"/>
              </a:spcBef>
              <a:buNone/>
            </a:pPr>
            <a:r>
              <a:rPr lang="en-US" sz="1600" dirty="0"/>
              <a:t>export </a:t>
            </a:r>
            <a:r>
              <a:rPr lang="en-US" sz="1600" dirty="0" err="1"/>
              <a:t>acis</a:t>
            </a:r>
            <a:r>
              <a:rPr lang="en-US" sz="1600" dirty="0"/>
              <a:t> "pillbox-rtop+coax2.sat" overwrite</a:t>
            </a:r>
          </a:p>
          <a:p>
            <a:pPr>
              <a:spcBef>
                <a:spcPts val="0"/>
              </a:spcBef>
              <a:buNone/>
            </a:pPr>
            <a:endParaRPr lang="en-US" sz="1600" dirty="0"/>
          </a:p>
          <a:p>
            <a:pPr>
              <a:spcBef>
                <a:spcPts val="0"/>
              </a:spcBef>
              <a:buNone/>
            </a:pPr>
            <a:endParaRPr lang="en-US" sz="1600" dirty="0"/>
          </a:p>
        </p:txBody>
      </p:sp>
      <p:cxnSp>
        <p:nvCxnSpPr>
          <p:cNvPr id="5" name="Straight Connector 4"/>
          <p:cNvCxnSpPr/>
          <p:nvPr/>
        </p:nvCxnSpPr>
        <p:spPr>
          <a:xfrm>
            <a:off x="6095608" y="1026586"/>
            <a:ext cx="0" cy="531042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71079C7B-4766-C345-A304-9577D08D4660}"/>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49</a:t>
            </a:fld>
            <a:endParaRPr lang="en-US" dirty="0"/>
          </a:p>
        </p:txBody>
      </p:sp>
    </p:spTree>
    <p:extLst>
      <p:ext uri="{BB962C8B-B14F-4D97-AF65-F5344CB8AC3E}">
        <p14:creationId xmlns:p14="http://schemas.microsoft.com/office/powerpoint/2010/main" val="332164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Workflow For ACE3P Codes</a:t>
            </a:r>
          </a:p>
        </p:txBody>
      </p:sp>
      <p:sp>
        <p:nvSpPr>
          <p:cNvPr id="3" name="Content Placeholder 2"/>
          <p:cNvSpPr>
            <a:spLocks noGrp="1"/>
          </p:cNvSpPr>
          <p:nvPr>
            <p:ph idx="1"/>
          </p:nvPr>
        </p:nvSpPr>
        <p:spPr>
          <a:xfrm>
            <a:off x="752168" y="1173537"/>
            <a:ext cx="9188177" cy="4906963"/>
          </a:xfrm>
        </p:spPr>
        <p:txBody>
          <a:bodyPr/>
          <a:lstStyle/>
          <a:p>
            <a:pPr marL="457200" indent="-457200">
              <a:spcAft>
                <a:spcPts val="1800"/>
              </a:spcAft>
              <a:buFont typeface="+mj-lt"/>
              <a:buAutoNum type="arabicPeriod"/>
            </a:pPr>
            <a:r>
              <a:rPr lang="en-US" dirty="0"/>
              <a:t>CUBIT – generate model</a:t>
            </a:r>
          </a:p>
          <a:p>
            <a:pPr marL="457200" indent="-457200">
              <a:spcAft>
                <a:spcPts val="1800"/>
              </a:spcAft>
              <a:buFont typeface="+mj-lt"/>
              <a:buAutoNum type="arabicPeriod"/>
            </a:pPr>
            <a:r>
              <a:rPr lang="en-US" dirty="0"/>
              <a:t>CUBIT – mesh the model</a:t>
            </a:r>
          </a:p>
          <a:p>
            <a:pPr marL="457200" indent="-457200">
              <a:spcAft>
                <a:spcPts val="1800"/>
              </a:spcAft>
              <a:buFont typeface="+mj-lt"/>
              <a:buAutoNum type="arabicPeriod"/>
            </a:pPr>
            <a:r>
              <a:rPr lang="en-US" dirty="0" err="1">
                <a:solidFill>
                  <a:srgbClr val="0000FF"/>
                </a:solidFill>
              </a:rPr>
              <a:t>Acdtool</a:t>
            </a:r>
            <a:r>
              <a:rPr lang="en-US" dirty="0">
                <a:solidFill>
                  <a:srgbClr val="0000FF"/>
                </a:solidFill>
              </a:rPr>
              <a:t> – convert “GEN” mesh to “</a:t>
            </a:r>
            <a:r>
              <a:rPr lang="en-US" dirty="0" err="1">
                <a:solidFill>
                  <a:srgbClr val="0000FF"/>
                </a:solidFill>
              </a:rPr>
              <a:t>netcdf</a:t>
            </a:r>
            <a:r>
              <a:rPr lang="en-US" dirty="0">
                <a:solidFill>
                  <a:srgbClr val="0000FF"/>
                </a:solidFill>
              </a:rPr>
              <a:t>” format</a:t>
            </a:r>
          </a:p>
          <a:p>
            <a:pPr marL="457200" indent="-457200">
              <a:spcAft>
                <a:spcPts val="1800"/>
              </a:spcAft>
              <a:buFont typeface="+mj-lt"/>
              <a:buAutoNum type="arabicPeriod"/>
            </a:pPr>
            <a:r>
              <a:rPr lang="en-US" dirty="0">
                <a:solidFill>
                  <a:srgbClr val="0000FF"/>
                </a:solidFill>
              </a:rPr>
              <a:t>Run Omega3P/S3P …</a:t>
            </a:r>
          </a:p>
          <a:p>
            <a:pPr marL="457200" indent="-457200">
              <a:spcAft>
                <a:spcPts val="1800"/>
              </a:spcAft>
              <a:buFont typeface="+mj-lt"/>
              <a:buAutoNum type="arabicPeriod"/>
            </a:pPr>
            <a:r>
              <a:rPr lang="en-US" dirty="0" err="1"/>
              <a:t>Postprocessing</a:t>
            </a:r>
            <a:endParaRPr lang="en-US" dirty="0"/>
          </a:p>
          <a:p>
            <a:pPr marL="914400" lvl="1" indent="-457200">
              <a:spcAft>
                <a:spcPts val="1800"/>
              </a:spcAft>
              <a:buFont typeface="+mj-lt"/>
              <a:buAutoNum type="arabicPeriod"/>
            </a:pPr>
            <a:r>
              <a:rPr lang="en-US" dirty="0" err="1"/>
              <a:t>Paraview</a:t>
            </a:r>
            <a:endParaRPr lang="en-US" dirty="0"/>
          </a:p>
          <a:p>
            <a:pPr marL="914400" lvl="1" indent="-457200">
              <a:spcAft>
                <a:spcPts val="1800"/>
              </a:spcAft>
              <a:buFont typeface="+mj-lt"/>
              <a:buAutoNum type="arabicPeriod"/>
            </a:pPr>
            <a:r>
              <a:rPr lang="en-US" dirty="0" err="1">
                <a:solidFill>
                  <a:srgbClr val="0000FF"/>
                </a:solidFill>
              </a:rPr>
              <a:t>Acdtool</a:t>
            </a:r>
            <a:r>
              <a:rPr lang="en-US" dirty="0">
                <a:solidFill>
                  <a:srgbClr val="0000FF"/>
                </a:solidFill>
              </a:rPr>
              <a:t> </a:t>
            </a:r>
            <a:r>
              <a:rPr lang="en-US" dirty="0" err="1">
                <a:solidFill>
                  <a:srgbClr val="0000FF"/>
                </a:solidFill>
              </a:rPr>
              <a:t>postprocess</a:t>
            </a:r>
            <a:r>
              <a:rPr lang="en-US" dirty="0">
                <a:solidFill>
                  <a:srgbClr val="0000FF"/>
                </a:solidFill>
              </a:rPr>
              <a:t> </a:t>
            </a:r>
            <a:r>
              <a:rPr lang="en-US" dirty="0" err="1">
                <a:solidFill>
                  <a:srgbClr val="0000FF"/>
                </a:solidFill>
              </a:rPr>
              <a:t>rf</a:t>
            </a:r>
            <a:r>
              <a:rPr lang="en-US" dirty="0">
                <a:solidFill>
                  <a:srgbClr val="0000FF"/>
                </a:solidFill>
              </a:rPr>
              <a:t> </a:t>
            </a:r>
          </a:p>
        </p:txBody>
      </p:sp>
      <p:sp>
        <p:nvSpPr>
          <p:cNvPr id="5" name="Slide Number Placeholder 4">
            <a:extLst>
              <a:ext uri="{FF2B5EF4-FFF2-40B4-BE49-F238E27FC236}">
                <a16:creationId xmlns:a16="http://schemas.microsoft.com/office/drawing/2014/main" id="{7D4035FC-6C31-A042-8820-AA29974204E8}"/>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a:t>
            </a:fld>
            <a:endParaRPr lang="en-US" dirty="0"/>
          </a:p>
        </p:txBody>
      </p:sp>
    </p:spTree>
    <p:extLst>
      <p:ext uri="{BB962C8B-B14F-4D97-AF65-F5344CB8AC3E}">
        <p14:creationId xmlns:p14="http://schemas.microsoft.com/office/powerpoint/2010/main" val="4139490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step3-Mesh-pillbox-rtop+coax.jou</a:t>
            </a:r>
          </a:p>
        </p:txBody>
      </p:sp>
      <p:sp>
        <p:nvSpPr>
          <p:cNvPr id="3" name="Content Placeholder 2"/>
          <p:cNvSpPr>
            <a:spLocks noGrp="1"/>
          </p:cNvSpPr>
          <p:nvPr>
            <p:ph idx="1"/>
          </p:nvPr>
        </p:nvSpPr>
        <p:spPr>
          <a:xfrm>
            <a:off x="1842978" y="1110661"/>
            <a:ext cx="8665534" cy="5460258"/>
          </a:xfrm>
        </p:spPr>
        <p:txBody>
          <a:bodyPr numCol="1"/>
          <a:lstStyle/>
          <a:p>
            <a:pPr>
              <a:spcBef>
                <a:spcPts val="0"/>
              </a:spcBef>
              <a:buNone/>
            </a:pPr>
            <a:r>
              <a:rPr lang="en-US" sz="1600" dirty="0"/>
              <a:t>reset</a:t>
            </a:r>
          </a:p>
          <a:p>
            <a:pPr>
              <a:spcBef>
                <a:spcPts val="0"/>
              </a:spcBef>
              <a:buNone/>
            </a:pPr>
            <a:endParaRPr lang="en-US" sz="1600" dirty="0"/>
          </a:p>
          <a:p>
            <a:pPr>
              <a:spcBef>
                <a:spcPts val="0"/>
              </a:spcBef>
              <a:buNone/>
            </a:pPr>
            <a:r>
              <a:rPr lang="en-US" sz="1600" dirty="0"/>
              <a:t>import </a:t>
            </a:r>
            <a:r>
              <a:rPr lang="en-US" sz="1600" dirty="0" err="1"/>
              <a:t>acis</a:t>
            </a:r>
            <a:r>
              <a:rPr lang="en-US" sz="1600" dirty="0"/>
              <a:t> "pillbox-rtop+coax2.sat”</a:t>
            </a:r>
          </a:p>
          <a:p>
            <a:pPr>
              <a:spcBef>
                <a:spcPts val="0"/>
              </a:spcBef>
              <a:buNone/>
            </a:pPr>
            <a:r>
              <a:rPr lang="en-US" sz="1600" dirty="0"/>
              <a:t>volume all scheme </a:t>
            </a:r>
            <a:r>
              <a:rPr lang="en-US" sz="1600" dirty="0" err="1"/>
              <a:t>Tetmesh</a:t>
            </a:r>
            <a:endParaRPr lang="en-US" sz="1600" dirty="0"/>
          </a:p>
          <a:p>
            <a:pPr>
              <a:spcBef>
                <a:spcPts val="0"/>
              </a:spcBef>
              <a:buNone/>
            </a:pPr>
            <a:endParaRPr lang="en-US" sz="1600" dirty="0"/>
          </a:p>
          <a:p>
            <a:pPr>
              <a:spcBef>
                <a:spcPts val="0"/>
              </a:spcBef>
              <a:buNone/>
            </a:pPr>
            <a:r>
              <a:rPr lang="en-US" sz="1600" dirty="0"/>
              <a:t>volume all sizing function type skeleton scale 7 </a:t>
            </a:r>
            <a:r>
              <a:rPr lang="en-US" sz="1600" dirty="0" err="1"/>
              <a:t>time_accuracy_level</a:t>
            </a:r>
            <a:r>
              <a:rPr lang="en-US" sz="1600" dirty="0"/>
              <a:t> 2 </a:t>
            </a:r>
            <a:r>
              <a:rPr lang="en-US" sz="1600" dirty="0" err="1"/>
              <a:t>min_size</a:t>
            </a:r>
            <a:r>
              <a:rPr lang="en-US" sz="1600" dirty="0"/>
              <a:t> auto </a:t>
            </a:r>
            <a:r>
              <a:rPr lang="en-US" sz="1600" dirty="0" err="1"/>
              <a:t>max_size</a:t>
            </a:r>
            <a:r>
              <a:rPr lang="en-US" sz="1600" dirty="0"/>
              <a:t> 15 </a:t>
            </a:r>
            <a:r>
              <a:rPr lang="en-US" sz="1600" dirty="0" err="1"/>
              <a:t>max_gradient</a:t>
            </a:r>
            <a:r>
              <a:rPr lang="en-US" sz="1600" dirty="0"/>
              <a:t> 1.5 </a:t>
            </a:r>
          </a:p>
          <a:p>
            <a:pPr>
              <a:spcBef>
                <a:spcPts val="0"/>
              </a:spcBef>
              <a:buNone/>
            </a:pPr>
            <a:endParaRPr lang="en-US" sz="1600" dirty="0"/>
          </a:p>
          <a:p>
            <a:pPr>
              <a:spcBef>
                <a:spcPts val="0"/>
              </a:spcBef>
              <a:buNone/>
            </a:pPr>
            <a:r>
              <a:rPr lang="en-US" sz="1600" dirty="0"/>
              <a:t>mesh volume all</a:t>
            </a:r>
          </a:p>
          <a:p>
            <a:pPr>
              <a:spcBef>
                <a:spcPts val="0"/>
              </a:spcBef>
              <a:buNone/>
            </a:pPr>
            <a:endParaRPr lang="en-US" sz="1600" dirty="0"/>
          </a:p>
          <a:p>
            <a:pPr>
              <a:spcBef>
                <a:spcPts val="0"/>
              </a:spcBef>
              <a:buNone/>
            </a:pPr>
            <a:r>
              <a:rPr lang="en-US" sz="1600" dirty="0" err="1"/>
              <a:t>Sideset</a:t>
            </a:r>
            <a:r>
              <a:rPr lang="en-US" sz="1600" dirty="0"/>
              <a:t> 2 surface 1  </a:t>
            </a:r>
          </a:p>
          <a:p>
            <a:pPr>
              <a:spcBef>
                <a:spcPts val="0"/>
              </a:spcBef>
              <a:buNone/>
            </a:pPr>
            <a:r>
              <a:rPr lang="en-US" sz="1600" dirty="0" err="1"/>
              <a:t>Sideset</a:t>
            </a:r>
            <a:r>
              <a:rPr lang="en-US" sz="1600" dirty="0"/>
              <a:t> 3 surface 3   </a:t>
            </a:r>
          </a:p>
          <a:p>
            <a:pPr>
              <a:spcBef>
                <a:spcPts val="0"/>
              </a:spcBef>
              <a:buNone/>
            </a:pPr>
            <a:r>
              <a:rPr lang="en-US" sz="1600" dirty="0" err="1"/>
              <a:t>Sideset</a:t>
            </a:r>
            <a:r>
              <a:rPr lang="en-US" sz="1600" dirty="0"/>
              <a:t> 4 surface 2 </a:t>
            </a:r>
          </a:p>
          <a:p>
            <a:pPr>
              <a:spcBef>
                <a:spcPts val="0"/>
              </a:spcBef>
              <a:buNone/>
            </a:pPr>
            <a:r>
              <a:rPr lang="en-US" sz="1600" dirty="0" err="1"/>
              <a:t>Sideset</a:t>
            </a:r>
            <a:r>
              <a:rPr lang="en-US" sz="1600" dirty="0"/>
              <a:t> 7 surface 17  </a:t>
            </a:r>
          </a:p>
          <a:p>
            <a:pPr>
              <a:spcBef>
                <a:spcPts val="0"/>
              </a:spcBef>
              <a:buNone/>
            </a:pPr>
            <a:r>
              <a:rPr lang="en-US" sz="1600" dirty="0" err="1"/>
              <a:t>Sideset</a:t>
            </a:r>
            <a:r>
              <a:rPr lang="en-US" sz="1600" dirty="0"/>
              <a:t> 6 surface all except 1 3 2 17</a:t>
            </a:r>
          </a:p>
          <a:p>
            <a:pPr>
              <a:spcBef>
                <a:spcPts val="0"/>
              </a:spcBef>
              <a:buNone/>
            </a:pPr>
            <a:endParaRPr lang="en-US" sz="1600" dirty="0"/>
          </a:p>
          <a:p>
            <a:pPr>
              <a:spcBef>
                <a:spcPts val="0"/>
              </a:spcBef>
              <a:buNone/>
            </a:pPr>
            <a:r>
              <a:rPr lang="en-US" sz="1600" dirty="0"/>
              <a:t>block 1 volume all </a:t>
            </a:r>
          </a:p>
          <a:p>
            <a:pPr>
              <a:spcBef>
                <a:spcPts val="0"/>
              </a:spcBef>
              <a:buNone/>
            </a:pPr>
            <a:r>
              <a:rPr lang="en-US" sz="1600" dirty="0"/>
              <a:t>block 1 element type tetra10</a:t>
            </a:r>
          </a:p>
          <a:p>
            <a:pPr>
              <a:spcBef>
                <a:spcPts val="0"/>
              </a:spcBef>
              <a:buNone/>
            </a:pPr>
            <a:r>
              <a:rPr lang="en-US" sz="1600" dirty="0"/>
              <a:t>volume all scale 0.001 </a:t>
            </a:r>
          </a:p>
          <a:p>
            <a:pPr>
              <a:spcBef>
                <a:spcPts val="0"/>
              </a:spcBef>
              <a:buNone/>
            </a:pPr>
            <a:endParaRPr lang="en-US" sz="1600" dirty="0"/>
          </a:p>
          <a:p>
            <a:pPr>
              <a:spcBef>
                <a:spcPts val="0"/>
              </a:spcBef>
              <a:buNone/>
            </a:pPr>
            <a:r>
              <a:rPr lang="en-US" sz="1600" dirty="0"/>
              <a:t>export Genesis  "pillbox-rtop+coax2.gen" block all overwrite </a:t>
            </a:r>
          </a:p>
          <a:p>
            <a:pPr>
              <a:spcBef>
                <a:spcPts val="0"/>
              </a:spcBef>
              <a:buNone/>
            </a:pPr>
            <a:endParaRPr lang="en-US" sz="1600" dirty="0"/>
          </a:p>
          <a:p>
            <a:pPr>
              <a:spcBef>
                <a:spcPts val="0"/>
              </a:spcBef>
              <a:buNone/>
            </a:pPr>
            <a:endParaRPr lang="en-US" sz="1600" dirty="0"/>
          </a:p>
        </p:txBody>
      </p:sp>
      <p:sp>
        <p:nvSpPr>
          <p:cNvPr id="5" name="Slide Number Placeholder 4">
            <a:extLst>
              <a:ext uri="{FF2B5EF4-FFF2-40B4-BE49-F238E27FC236}">
                <a16:creationId xmlns:a16="http://schemas.microsoft.com/office/drawing/2014/main" id="{CF28CD0B-9E09-2045-9409-BCB1E029C6E3}"/>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50</a:t>
            </a:fld>
            <a:endParaRPr lang="en-US" dirty="0"/>
          </a:p>
        </p:txBody>
      </p:sp>
    </p:spTree>
    <p:extLst>
      <p:ext uri="{BB962C8B-B14F-4D97-AF65-F5344CB8AC3E}">
        <p14:creationId xmlns:p14="http://schemas.microsoft.com/office/powerpoint/2010/main" val="3151254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Omega3P Input with Port</a:t>
            </a:r>
          </a:p>
        </p:txBody>
      </p:sp>
      <p:sp>
        <p:nvSpPr>
          <p:cNvPr id="3" name="Content Placeholder 2"/>
          <p:cNvSpPr>
            <a:spLocks noGrp="1"/>
          </p:cNvSpPr>
          <p:nvPr>
            <p:ph idx="1"/>
          </p:nvPr>
        </p:nvSpPr>
        <p:spPr>
          <a:xfrm>
            <a:off x="553064" y="973815"/>
            <a:ext cx="11312013" cy="5615754"/>
          </a:xfrm>
        </p:spPr>
        <p:txBody>
          <a:bodyPr numCol="2"/>
          <a:lstStyle/>
          <a:p>
            <a:pPr>
              <a:spcBef>
                <a:spcPts val="0"/>
              </a:spcBef>
              <a:buNone/>
            </a:pPr>
            <a:r>
              <a:rPr lang="en-US" sz="1800" dirty="0" err="1"/>
              <a:t>ModelInfo</a:t>
            </a:r>
            <a:r>
              <a:rPr lang="en-US" sz="1800" dirty="0"/>
              <a:t> : {</a:t>
            </a:r>
          </a:p>
          <a:p>
            <a:pPr>
              <a:spcBef>
                <a:spcPts val="0"/>
              </a:spcBef>
              <a:buNone/>
            </a:pPr>
            <a:r>
              <a:rPr lang="en-US" sz="1800" dirty="0"/>
              <a:t> File: ./pillbox-rtop+coax2.ncdf</a:t>
            </a:r>
          </a:p>
          <a:p>
            <a:pPr>
              <a:spcBef>
                <a:spcPts val="0"/>
              </a:spcBef>
              <a:buNone/>
            </a:pPr>
            <a:endParaRPr lang="en-US" sz="1800" dirty="0"/>
          </a:p>
          <a:p>
            <a:pPr>
              <a:spcBef>
                <a:spcPts val="0"/>
              </a:spcBef>
              <a:buNone/>
            </a:pPr>
            <a:r>
              <a:rPr lang="en-US" sz="1800" dirty="0"/>
              <a:t> </a:t>
            </a:r>
            <a:r>
              <a:rPr lang="en-US" sz="1800" dirty="0" err="1"/>
              <a:t>BoundaryCondition</a:t>
            </a:r>
            <a:r>
              <a:rPr lang="en-US" sz="1800" dirty="0"/>
              <a:t> : {</a:t>
            </a:r>
          </a:p>
          <a:p>
            <a:pPr>
              <a:spcBef>
                <a:spcPts val="0"/>
              </a:spcBef>
              <a:buNone/>
            </a:pPr>
            <a:r>
              <a:rPr lang="en-US" sz="1800" dirty="0"/>
              <a:t>   Magnetic:  2</a:t>
            </a:r>
          </a:p>
          <a:p>
            <a:pPr>
              <a:spcBef>
                <a:spcPts val="0"/>
              </a:spcBef>
              <a:buNone/>
            </a:pPr>
            <a:r>
              <a:rPr lang="en-US" sz="1800" dirty="0"/>
              <a:t>   Electric:  3, 4</a:t>
            </a:r>
          </a:p>
          <a:p>
            <a:pPr>
              <a:spcBef>
                <a:spcPts val="0"/>
              </a:spcBef>
              <a:buNone/>
            </a:pPr>
            <a:r>
              <a:rPr lang="en-US" sz="1800" dirty="0"/>
              <a:t>   Exterior:  6</a:t>
            </a:r>
          </a:p>
          <a:p>
            <a:pPr>
              <a:spcBef>
                <a:spcPts val="0"/>
              </a:spcBef>
              <a:buNone/>
            </a:pPr>
            <a:r>
              <a:rPr lang="en-US" sz="1800" dirty="0"/>
              <a:t>   </a:t>
            </a:r>
            <a:r>
              <a:rPr lang="en-US" sz="1800" dirty="0">
                <a:solidFill>
                  <a:srgbClr val="0000FF"/>
                </a:solidFill>
              </a:rPr>
              <a:t>Waveguide: 7</a:t>
            </a:r>
          </a:p>
          <a:p>
            <a:pPr>
              <a:spcBef>
                <a:spcPts val="0"/>
              </a:spcBef>
              <a:buNone/>
            </a:pPr>
            <a:r>
              <a:rPr lang="en-US" sz="1800" dirty="0"/>
              <a:t> }</a:t>
            </a:r>
          </a:p>
          <a:p>
            <a:pPr>
              <a:spcBef>
                <a:spcPts val="0"/>
              </a:spcBef>
              <a:buNone/>
            </a:pPr>
            <a:r>
              <a:rPr lang="en-US" sz="1800" dirty="0"/>
              <a:t> </a:t>
            </a:r>
            <a:r>
              <a:rPr lang="en-US" sz="1800" dirty="0" err="1"/>
              <a:t>SurfaceMaterial</a:t>
            </a:r>
            <a:r>
              <a:rPr lang="en-US" sz="1800" dirty="0"/>
              <a:t> : {</a:t>
            </a:r>
          </a:p>
          <a:p>
            <a:pPr>
              <a:spcBef>
                <a:spcPts val="0"/>
              </a:spcBef>
              <a:buNone/>
            </a:pPr>
            <a:r>
              <a:rPr lang="en-US" sz="1800" dirty="0"/>
              <a:t>    </a:t>
            </a:r>
            <a:r>
              <a:rPr lang="en-US" sz="1800" dirty="0" err="1"/>
              <a:t>ReferenceNumber</a:t>
            </a:r>
            <a:r>
              <a:rPr lang="en-US" sz="1800" dirty="0"/>
              <a:t>: 6</a:t>
            </a:r>
          </a:p>
          <a:p>
            <a:pPr>
              <a:spcBef>
                <a:spcPts val="0"/>
              </a:spcBef>
              <a:buNone/>
            </a:pPr>
            <a:r>
              <a:rPr lang="en-US" sz="1800" dirty="0"/>
              <a:t>    Sigma: 5.8e7</a:t>
            </a:r>
          </a:p>
          <a:p>
            <a:pPr>
              <a:spcBef>
                <a:spcPts val="0"/>
              </a:spcBef>
              <a:buNone/>
            </a:pPr>
            <a:r>
              <a:rPr lang="en-US" sz="1800" dirty="0"/>
              <a:t>  }</a:t>
            </a:r>
          </a:p>
          <a:p>
            <a:pPr>
              <a:spcBef>
                <a:spcPts val="0"/>
              </a:spcBef>
              <a:buNone/>
            </a:pPr>
            <a:r>
              <a:rPr lang="en-US" sz="1800" dirty="0"/>
              <a:t>}</a:t>
            </a:r>
          </a:p>
          <a:p>
            <a:pPr>
              <a:spcBef>
                <a:spcPts val="0"/>
              </a:spcBef>
              <a:buNone/>
            </a:pPr>
            <a:endParaRPr lang="en-US" sz="1800" dirty="0"/>
          </a:p>
          <a:p>
            <a:pPr>
              <a:spcBef>
                <a:spcPts val="0"/>
              </a:spcBef>
              <a:buNone/>
            </a:pPr>
            <a:r>
              <a:rPr lang="en-US" sz="1800" dirty="0" err="1"/>
              <a:t>FiniteElement</a:t>
            </a:r>
            <a:r>
              <a:rPr lang="en-US" sz="1800" dirty="0"/>
              <a:t>: {</a:t>
            </a:r>
          </a:p>
          <a:p>
            <a:pPr>
              <a:spcBef>
                <a:spcPts val="0"/>
              </a:spcBef>
              <a:buNone/>
            </a:pPr>
            <a:r>
              <a:rPr lang="en-US" sz="1800" dirty="0"/>
              <a:t>  Order:           2</a:t>
            </a:r>
          </a:p>
          <a:p>
            <a:pPr>
              <a:spcBef>
                <a:spcPts val="0"/>
              </a:spcBef>
              <a:buNone/>
            </a:pPr>
            <a:r>
              <a:rPr lang="en-US" sz="1800" dirty="0"/>
              <a:t>  </a:t>
            </a:r>
            <a:r>
              <a:rPr lang="en-US" sz="1800" dirty="0" err="1"/>
              <a:t>CurvedSurfaces</a:t>
            </a:r>
            <a:r>
              <a:rPr lang="en-US" sz="1800" dirty="0"/>
              <a:t>: on</a:t>
            </a:r>
          </a:p>
          <a:p>
            <a:pPr>
              <a:spcBef>
                <a:spcPts val="0"/>
              </a:spcBef>
              <a:buNone/>
            </a:pPr>
            <a:r>
              <a:rPr lang="en-US" sz="1800" dirty="0"/>
              <a:t>  Tolerance: 1e-7</a:t>
            </a:r>
          </a:p>
          <a:p>
            <a:pPr>
              <a:spcBef>
                <a:spcPts val="0"/>
              </a:spcBef>
              <a:buNone/>
            </a:pPr>
            <a:r>
              <a:rPr lang="en-US" sz="1800" dirty="0"/>
              <a:t>}</a:t>
            </a:r>
          </a:p>
          <a:p>
            <a:pPr>
              <a:spcBef>
                <a:spcPts val="0"/>
              </a:spcBef>
              <a:buNone/>
            </a:pPr>
            <a:endParaRPr lang="en-US" sz="1800" dirty="0"/>
          </a:p>
          <a:p>
            <a:pPr>
              <a:spcBef>
                <a:spcPts val="0"/>
              </a:spcBef>
              <a:buNone/>
            </a:pPr>
            <a:r>
              <a:rPr lang="en-US" sz="1800" dirty="0" err="1"/>
              <a:t>EigenSolver</a:t>
            </a:r>
            <a:r>
              <a:rPr lang="en-US" sz="1800" dirty="0"/>
              <a:t> : {</a:t>
            </a:r>
          </a:p>
          <a:p>
            <a:pPr>
              <a:spcBef>
                <a:spcPts val="0"/>
              </a:spcBef>
              <a:buNone/>
            </a:pPr>
            <a:r>
              <a:rPr lang="en-US" sz="1800" dirty="0"/>
              <a:t>  </a:t>
            </a:r>
            <a:r>
              <a:rPr lang="en-US" sz="1800" dirty="0" err="1"/>
              <a:t>NumEigenvalues</a:t>
            </a:r>
            <a:r>
              <a:rPr lang="en-US" sz="1800" dirty="0"/>
              <a:t>: 1</a:t>
            </a:r>
          </a:p>
          <a:p>
            <a:pPr>
              <a:spcBef>
                <a:spcPts val="0"/>
              </a:spcBef>
              <a:buNone/>
            </a:pPr>
            <a:r>
              <a:rPr lang="en-US" sz="1800" dirty="0"/>
              <a:t>  </a:t>
            </a:r>
            <a:r>
              <a:rPr lang="en-US" sz="1800" dirty="0" err="1"/>
              <a:t>FrequencyShift</a:t>
            </a:r>
            <a:r>
              <a:rPr lang="en-US" sz="1800" dirty="0"/>
              <a:t>:  1.0e9</a:t>
            </a:r>
          </a:p>
          <a:p>
            <a:pPr>
              <a:spcBef>
                <a:spcPts val="0"/>
              </a:spcBef>
              <a:buNone/>
            </a:pPr>
            <a:r>
              <a:rPr lang="en-US" sz="1800" dirty="0"/>
              <a:t>}</a:t>
            </a:r>
          </a:p>
          <a:p>
            <a:pPr>
              <a:spcBef>
                <a:spcPts val="0"/>
              </a:spcBef>
              <a:buNone/>
            </a:pPr>
            <a:endParaRPr lang="en-US" sz="1800" dirty="0"/>
          </a:p>
          <a:p>
            <a:pPr>
              <a:spcBef>
                <a:spcPts val="0"/>
              </a:spcBef>
              <a:buNone/>
            </a:pPr>
            <a:r>
              <a:rPr lang="en-US" sz="1800" dirty="0">
                <a:solidFill>
                  <a:srgbClr val="0000FF"/>
                </a:solidFill>
              </a:rPr>
              <a:t>Port : {</a:t>
            </a:r>
          </a:p>
          <a:p>
            <a:pPr>
              <a:spcBef>
                <a:spcPts val="0"/>
              </a:spcBef>
              <a:buNone/>
            </a:pPr>
            <a:r>
              <a:rPr lang="en-US" sz="1800" dirty="0">
                <a:solidFill>
                  <a:srgbClr val="0000FF"/>
                </a:solidFill>
              </a:rPr>
              <a:t>  </a:t>
            </a:r>
            <a:r>
              <a:rPr lang="en-US" sz="1800" dirty="0" err="1">
                <a:solidFill>
                  <a:srgbClr val="0000FF"/>
                </a:solidFill>
              </a:rPr>
              <a:t>ReferenceNumber</a:t>
            </a:r>
            <a:r>
              <a:rPr lang="en-US" sz="1800" dirty="0">
                <a:solidFill>
                  <a:srgbClr val="0000FF"/>
                </a:solidFill>
              </a:rPr>
              <a:t> : 7</a:t>
            </a:r>
          </a:p>
          <a:p>
            <a:pPr>
              <a:spcBef>
                <a:spcPts val="0"/>
              </a:spcBef>
              <a:buNone/>
            </a:pPr>
            <a:r>
              <a:rPr lang="en-US" sz="1800" dirty="0">
                <a:solidFill>
                  <a:srgbClr val="0000FF"/>
                </a:solidFill>
              </a:rPr>
              <a:t>  </a:t>
            </a:r>
            <a:r>
              <a:rPr lang="en-US" sz="1800" dirty="0" err="1">
                <a:solidFill>
                  <a:srgbClr val="0000FF"/>
                </a:solidFill>
              </a:rPr>
              <a:t>NumberOfModes</a:t>
            </a:r>
            <a:r>
              <a:rPr lang="en-US" sz="1800" dirty="0">
                <a:solidFill>
                  <a:srgbClr val="0000FF"/>
                </a:solidFill>
              </a:rPr>
              <a:t> : 1</a:t>
            </a:r>
          </a:p>
          <a:p>
            <a:pPr>
              <a:spcBef>
                <a:spcPts val="0"/>
              </a:spcBef>
              <a:buNone/>
            </a:pPr>
            <a:r>
              <a:rPr lang="en-US" sz="1800" dirty="0">
                <a:solidFill>
                  <a:srgbClr val="0000FF"/>
                </a:solidFill>
              </a:rPr>
              <a:t>}</a:t>
            </a:r>
          </a:p>
          <a:p>
            <a:pPr>
              <a:spcBef>
                <a:spcPts val="0"/>
              </a:spcBef>
              <a:buNone/>
            </a:pPr>
            <a:endParaRPr lang="en-US" sz="1800" dirty="0"/>
          </a:p>
          <a:p>
            <a:pPr>
              <a:spcBef>
                <a:spcPts val="0"/>
              </a:spcBef>
              <a:buNone/>
            </a:pPr>
            <a:r>
              <a:rPr lang="en-US" sz="1800" dirty="0" err="1"/>
              <a:t>PostProcess</a:t>
            </a:r>
            <a:r>
              <a:rPr lang="en-US" sz="1800" dirty="0"/>
              <a:t> : {</a:t>
            </a:r>
          </a:p>
          <a:p>
            <a:pPr>
              <a:spcBef>
                <a:spcPts val="0"/>
              </a:spcBef>
              <a:buNone/>
            </a:pPr>
            <a:r>
              <a:rPr lang="en-US" sz="1800" dirty="0"/>
              <a:t> Toggle: on</a:t>
            </a:r>
          </a:p>
          <a:p>
            <a:pPr>
              <a:spcBef>
                <a:spcPts val="0"/>
              </a:spcBef>
              <a:buNone/>
            </a:pPr>
            <a:r>
              <a:rPr lang="en-US" sz="1800" dirty="0"/>
              <a:t> </a:t>
            </a:r>
            <a:r>
              <a:rPr lang="en-US" sz="1800" dirty="0" err="1"/>
              <a:t>ModeFile</a:t>
            </a:r>
            <a:r>
              <a:rPr lang="en-US" sz="1800" dirty="0"/>
              <a:t>: mode</a:t>
            </a:r>
          </a:p>
          <a:p>
            <a:pPr>
              <a:spcBef>
                <a:spcPts val="0"/>
              </a:spcBef>
              <a:buNone/>
            </a:pPr>
            <a:r>
              <a:rPr lang="en-US" sz="1800" dirty="0"/>
              <a:t>}</a:t>
            </a:r>
          </a:p>
          <a:p>
            <a:pPr>
              <a:spcBef>
                <a:spcPts val="0"/>
              </a:spcBef>
              <a:buNone/>
            </a:pPr>
            <a:endParaRPr lang="en-US" sz="1800" dirty="0"/>
          </a:p>
          <a:p>
            <a:pPr>
              <a:spcBef>
                <a:spcPts val="0"/>
              </a:spcBef>
              <a:buNone/>
            </a:pPr>
            <a:endParaRPr lang="en-US" sz="1800" dirty="0"/>
          </a:p>
        </p:txBody>
      </p:sp>
      <p:sp>
        <p:nvSpPr>
          <p:cNvPr id="5" name="Slide Number Placeholder 4">
            <a:extLst>
              <a:ext uri="{FF2B5EF4-FFF2-40B4-BE49-F238E27FC236}">
                <a16:creationId xmlns:a16="http://schemas.microsoft.com/office/drawing/2014/main" id="{0E77B9AF-5B11-BE4E-89A4-97DFF31FA765}"/>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51</a:t>
            </a:fld>
            <a:endParaRPr lang="en-US" dirty="0"/>
          </a:p>
        </p:txBody>
      </p:sp>
    </p:spTree>
    <p:extLst>
      <p:ext uri="{BB962C8B-B14F-4D97-AF65-F5344CB8AC3E}">
        <p14:creationId xmlns:p14="http://schemas.microsoft.com/office/powerpoint/2010/main" val="2272696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7" y="57151"/>
            <a:ext cx="8686800" cy="792163"/>
          </a:xfrm>
        </p:spPr>
        <p:txBody>
          <a:bodyPr/>
          <a:lstStyle/>
          <a:p>
            <a:r>
              <a:rPr lang="en-US" dirty="0">
                <a:solidFill>
                  <a:srgbClr val="FF6600"/>
                </a:solidFill>
                <a:ea typeface="ＭＳ Ｐゴシック" charset="-128"/>
              </a:rPr>
              <a:t>Omega3P Practice – 2: Solve and </a:t>
            </a:r>
            <a:r>
              <a:rPr lang="en-US" dirty="0" err="1">
                <a:solidFill>
                  <a:srgbClr val="FF6600"/>
                </a:solidFill>
                <a:ea typeface="ＭＳ Ｐゴシック" charset="-128"/>
              </a:rPr>
              <a:t>postprocess</a:t>
            </a:r>
            <a:endParaRPr lang="en-US" dirty="0"/>
          </a:p>
        </p:txBody>
      </p:sp>
      <p:sp>
        <p:nvSpPr>
          <p:cNvPr id="3" name="Content Placeholder 2"/>
          <p:cNvSpPr>
            <a:spLocks noGrp="1"/>
          </p:cNvSpPr>
          <p:nvPr>
            <p:ph idx="1"/>
          </p:nvPr>
        </p:nvSpPr>
        <p:spPr>
          <a:xfrm>
            <a:off x="376084" y="961673"/>
            <a:ext cx="9721826" cy="5342467"/>
          </a:xfrm>
        </p:spPr>
        <p:txBody>
          <a:bodyPr/>
          <a:lstStyle/>
          <a:p>
            <a:pPr>
              <a:buNone/>
            </a:pPr>
            <a:r>
              <a:rPr lang="en-US" dirty="0"/>
              <a:t>Steps:</a:t>
            </a:r>
          </a:p>
          <a:p>
            <a:r>
              <a:rPr lang="en-US" dirty="0"/>
              <a:t>Copy mesh “.gen” file to NERSC computer </a:t>
            </a:r>
          </a:p>
          <a:p>
            <a:r>
              <a:rPr lang="en-US" dirty="0"/>
              <a:t>Convert and check mesh</a:t>
            </a:r>
          </a:p>
          <a:p>
            <a:pPr marL="0" indent="0">
              <a:buNone/>
            </a:pPr>
            <a:r>
              <a:rPr lang="en-US" dirty="0"/>
              <a:t>        </a:t>
            </a:r>
            <a:r>
              <a:rPr lang="en-US" dirty="0">
                <a:solidFill>
                  <a:srgbClr val="0000FF"/>
                </a:solidFill>
              </a:rPr>
              <a:t>$</a:t>
            </a:r>
            <a:r>
              <a:rPr lang="en-US" dirty="0" err="1">
                <a:solidFill>
                  <a:srgbClr val="0000FF"/>
                </a:solidFill>
              </a:rPr>
              <a:t>sbatch</a:t>
            </a:r>
            <a:r>
              <a:rPr lang="en-US" dirty="0">
                <a:solidFill>
                  <a:srgbClr val="0000FF"/>
                </a:solidFill>
              </a:rPr>
              <a:t> run-</a:t>
            </a:r>
            <a:r>
              <a:rPr lang="en-US" dirty="0" err="1">
                <a:solidFill>
                  <a:srgbClr val="0000FF"/>
                </a:solidFill>
              </a:rPr>
              <a:t>meshconvert.batch</a:t>
            </a:r>
            <a:endParaRPr lang="en-US" dirty="0">
              <a:solidFill>
                <a:srgbClr val="0000FF"/>
              </a:solidFill>
            </a:endParaRPr>
          </a:p>
          <a:p>
            <a:pPr marL="457200" lvl="1" indent="0">
              <a:buNone/>
            </a:pPr>
            <a:r>
              <a:rPr lang="en-US" dirty="0">
                <a:solidFill>
                  <a:srgbClr val="A50021"/>
                </a:solidFill>
              </a:rPr>
              <a:t>   (will run “</a:t>
            </a:r>
            <a:r>
              <a:rPr lang="en-US" dirty="0" err="1">
                <a:solidFill>
                  <a:srgbClr val="A50021"/>
                </a:solidFill>
              </a:rPr>
              <a:t>acdtool</a:t>
            </a:r>
            <a:r>
              <a:rPr lang="en-US" dirty="0">
                <a:solidFill>
                  <a:srgbClr val="A50021"/>
                </a:solidFill>
              </a:rPr>
              <a:t> </a:t>
            </a:r>
            <a:r>
              <a:rPr lang="en-US" dirty="0" err="1">
                <a:solidFill>
                  <a:srgbClr val="A50021"/>
                </a:solidFill>
              </a:rPr>
              <a:t>meshconvert</a:t>
            </a:r>
            <a:r>
              <a:rPr lang="en-US" dirty="0">
                <a:solidFill>
                  <a:srgbClr val="A50021"/>
                </a:solidFill>
              </a:rPr>
              <a:t> </a:t>
            </a:r>
            <a:r>
              <a:rPr lang="en-US" dirty="0" err="1">
                <a:solidFill>
                  <a:srgbClr val="A50021"/>
                </a:solidFill>
              </a:rPr>
              <a:t>pillbox-rtop+coax.gen</a:t>
            </a:r>
            <a:r>
              <a:rPr lang="en-US" dirty="0">
                <a:solidFill>
                  <a:srgbClr val="A50021"/>
                </a:solidFill>
              </a:rPr>
              <a:t>”)</a:t>
            </a:r>
          </a:p>
          <a:p>
            <a:r>
              <a:rPr lang="en-US" dirty="0"/>
              <a:t>Run omega3p</a:t>
            </a:r>
          </a:p>
          <a:p>
            <a:pPr marL="0" indent="0">
              <a:buNone/>
            </a:pPr>
            <a:r>
              <a:rPr lang="en-US" dirty="0"/>
              <a:t>        </a:t>
            </a:r>
            <a:r>
              <a:rPr lang="en-US" dirty="0">
                <a:solidFill>
                  <a:srgbClr val="0000FF"/>
                </a:solidFill>
              </a:rPr>
              <a:t>$</a:t>
            </a:r>
            <a:r>
              <a:rPr lang="en-US" dirty="0" err="1">
                <a:solidFill>
                  <a:srgbClr val="0000FF"/>
                </a:solidFill>
              </a:rPr>
              <a:t>sbatch</a:t>
            </a:r>
            <a:r>
              <a:rPr lang="en-US" dirty="0">
                <a:solidFill>
                  <a:srgbClr val="0000FF"/>
                </a:solidFill>
              </a:rPr>
              <a:t> run-omega3p.batch</a:t>
            </a:r>
            <a:endParaRPr lang="en-US" dirty="0"/>
          </a:p>
          <a:p>
            <a:pPr marL="457200" lvl="1" indent="0">
              <a:buNone/>
            </a:pPr>
            <a:r>
              <a:rPr lang="en-US" dirty="0">
                <a:solidFill>
                  <a:srgbClr val="A50021"/>
                </a:solidFill>
              </a:rPr>
              <a:t>   (will run “omega3p pillbox-rtop+coax.omega3p”) </a:t>
            </a:r>
          </a:p>
          <a:p>
            <a:r>
              <a:rPr lang="en-US" dirty="0" err="1"/>
              <a:t>Postprocessing</a:t>
            </a:r>
            <a:endParaRPr lang="en-US" dirty="0"/>
          </a:p>
          <a:p>
            <a:pPr lvl="1"/>
            <a:r>
              <a:rPr lang="en-US" dirty="0" err="1"/>
              <a:t>Paraview</a:t>
            </a:r>
            <a:r>
              <a:rPr lang="en-US" dirty="0"/>
              <a:t> (copy mesh and .mod files back to laptop)</a:t>
            </a:r>
          </a:p>
          <a:p>
            <a:pPr lvl="1"/>
            <a:r>
              <a:rPr lang="en-US" dirty="0" err="1"/>
              <a:t>Postprocess</a:t>
            </a:r>
            <a:endParaRPr lang="en-US" dirty="0"/>
          </a:p>
          <a:p>
            <a:pPr lvl="1"/>
            <a:r>
              <a:rPr lang="en-US" dirty="0">
                <a:solidFill>
                  <a:srgbClr val="0000FF"/>
                </a:solidFill>
              </a:rPr>
              <a:t>$</a:t>
            </a:r>
            <a:r>
              <a:rPr lang="en-US" dirty="0" err="1">
                <a:solidFill>
                  <a:srgbClr val="0000FF"/>
                </a:solidFill>
              </a:rPr>
              <a:t>sbatch</a:t>
            </a:r>
            <a:r>
              <a:rPr lang="en-US" dirty="0">
                <a:solidFill>
                  <a:srgbClr val="0000FF"/>
                </a:solidFill>
              </a:rPr>
              <a:t> run-</a:t>
            </a:r>
            <a:r>
              <a:rPr lang="en-US" dirty="0" err="1">
                <a:solidFill>
                  <a:srgbClr val="0000FF"/>
                </a:solidFill>
              </a:rPr>
              <a:t>acdtool.batch</a:t>
            </a:r>
            <a:endParaRPr lang="en-US" dirty="0"/>
          </a:p>
          <a:p>
            <a:pPr marL="457200" lvl="1" indent="0">
              <a:buNone/>
            </a:pPr>
            <a:r>
              <a:rPr lang="en-US" dirty="0"/>
              <a:t>    </a:t>
            </a:r>
            <a:r>
              <a:rPr lang="en-US" dirty="0">
                <a:solidFill>
                  <a:srgbClr val="A50021"/>
                </a:solidFill>
              </a:rPr>
              <a:t>(will run “</a:t>
            </a:r>
            <a:r>
              <a:rPr lang="en-US" dirty="0" err="1">
                <a:solidFill>
                  <a:srgbClr val="A50021"/>
                </a:solidFill>
              </a:rPr>
              <a:t>acdtool</a:t>
            </a:r>
            <a:r>
              <a:rPr lang="en-US" dirty="0">
                <a:solidFill>
                  <a:srgbClr val="A50021"/>
                </a:solidFill>
              </a:rPr>
              <a:t> </a:t>
            </a:r>
            <a:r>
              <a:rPr lang="en-US" dirty="0" err="1">
                <a:solidFill>
                  <a:srgbClr val="A50021"/>
                </a:solidFill>
              </a:rPr>
              <a:t>postprocess</a:t>
            </a:r>
            <a:r>
              <a:rPr lang="en-US" dirty="0">
                <a:solidFill>
                  <a:srgbClr val="A50021"/>
                </a:solidFill>
              </a:rPr>
              <a:t> </a:t>
            </a:r>
            <a:r>
              <a:rPr lang="en-US" dirty="0" err="1">
                <a:solidFill>
                  <a:srgbClr val="A50021"/>
                </a:solidFill>
              </a:rPr>
              <a:t>rf</a:t>
            </a:r>
            <a:r>
              <a:rPr lang="en-US" dirty="0">
                <a:solidFill>
                  <a:srgbClr val="A50021"/>
                </a:solidFill>
              </a:rPr>
              <a:t> </a:t>
            </a:r>
            <a:r>
              <a:rPr lang="en-US" dirty="0" err="1">
                <a:solidFill>
                  <a:srgbClr val="A50021"/>
                </a:solidFill>
              </a:rPr>
              <a:t>pillbox-rtop+coax.rfpost</a:t>
            </a:r>
            <a:r>
              <a:rPr lang="en-US" dirty="0">
                <a:solidFill>
                  <a:srgbClr val="A50021"/>
                </a:solidFill>
              </a:rPr>
              <a:t>”)</a:t>
            </a:r>
          </a:p>
          <a:p>
            <a:pPr>
              <a:buNone/>
            </a:pPr>
            <a:endParaRPr lang="en-US" dirty="0"/>
          </a:p>
        </p:txBody>
      </p:sp>
      <p:sp>
        <p:nvSpPr>
          <p:cNvPr id="5" name="Slide Number Placeholder 4">
            <a:extLst>
              <a:ext uri="{FF2B5EF4-FFF2-40B4-BE49-F238E27FC236}">
                <a16:creationId xmlns:a16="http://schemas.microsoft.com/office/drawing/2014/main" id="{C58EB8F6-A5D1-0749-BDD8-EC2957318E1D}"/>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52</a:t>
            </a:fld>
            <a:endParaRPr lang="en-US" dirty="0"/>
          </a:p>
        </p:txBody>
      </p:sp>
    </p:spTree>
    <p:extLst>
      <p:ext uri="{BB962C8B-B14F-4D97-AF65-F5344CB8AC3E}">
        <p14:creationId xmlns:p14="http://schemas.microsoft.com/office/powerpoint/2010/main" val="3512617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4EC90CA-4FCA-9247-BFFD-A11677AD8320}"/>
              </a:ext>
            </a:extLst>
          </p:cNvPr>
          <p:cNvPicPr>
            <a:picLocks noChangeAspect="1"/>
          </p:cNvPicPr>
          <p:nvPr/>
        </p:nvPicPr>
        <p:blipFill>
          <a:blip r:embed="rId2"/>
          <a:stretch>
            <a:fillRect/>
          </a:stretch>
        </p:blipFill>
        <p:spPr>
          <a:xfrm>
            <a:off x="6095999" y="990601"/>
            <a:ext cx="5015893" cy="3603026"/>
          </a:xfrm>
          <a:prstGeom prst="rect">
            <a:avLst/>
          </a:prstGeom>
        </p:spPr>
      </p:pic>
      <p:pic>
        <p:nvPicPr>
          <p:cNvPr id="4" name="Picture 3">
            <a:extLst>
              <a:ext uri="{FF2B5EF4-FFF2-40B4-BE49-F238E27FC236}">
                <a16:creationId xmlns:a16="http://schemas.microsoft.com/office/drawing/2014/main" id="{EDFD81AA-5CE3-A44D-9522-2BCB52C2F02D}"/>
              </a:ext>
            </a:extLst>
          </p:cNvPr>
          <p:cNvPicPr>
            <a:picLocks noChangeAspect="1"/>
          </p:cNvPicPr>
          <p:nvPr/>
        </p:nvPicPr>
        <p:blipFill>
          <a:blip r:embed="rId2"/>
          <a:stretch>
            <a:fillRect/>
          </a:stretch>
        </p:blipFill>
        <p:spPr>
          <a:xfrm>
            <a:off x="367301" y="990602"/>
            <a:ext cx="5015893" cy="3603026"/>
          </a:xfrm>
          <a:prstGeom prst="rect">
            <a:avLst/>
          </a:prstGeom>
        </p:spPr>
      </p:pic>
      <p:sp>
        <p:nvSpPr>
          <p:cNvPr id="2" name="Title 1"/>
          <p:cNvSpPr>
            <a:spLocks noGrp="1"/>
          </p:cNvSpPr>
          <p:nvPr>
            <p:ph type="title"/>
          </p:nvPr>
        </p:nvSpPr>
        <p:spPr>
          <a:xfrm>
            <a:off x="1752600" y="46038"/>
            <a:ext cx="8686800" cy="715962"/>
          </a:xfrm>
        </p:spPr>
        <p:txBody>
          <a:bodyPr>
            <a:noAutofit/>
          </a:bodyPr>
          <a:lstStyle/>
          <a:p>
            <a:r>
              <a:rPr lang="en-US" sz="3600" dirty="0" err="1"/>
              <a:t>Paraview</a:t>
            </a:r>
            <a:r>
              <a:rPr lang="en-US" sz="3600" dirty="0"/>
              <a:t>: Visualize 2D port mode</a:t>
            </a:r>
          </a:p>
        </p:txBody>
      </p:sp>
      <p:sp>
        <p:nvSpPr>
          <p:cNvPr id="12" name="Oval 11"/>
          <p:cNvSpPr/>
          <p:nvPr/>
        </p:nvSpPr>
        <p:spPr>
          <a:xfrm>
            <a:off x="3470680" y="1424939"/>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0767" y="4764036"/>
            <a:ext cx="4673074" cy="369332"/>
          </a:xfrm>
          <a:prstGeom prst="rect">
            <a:avLst/>
          </a:prstGeom>
          <a:noFill/>
        </p:spPr>
        <p:txBody>
          <a:bodyPr wrap="none" rtlCol="0">
            <a:spAutoFit/>
          </a:bodyPr>
          <a:lstStyle/>
          <a:p>
            <a:r>
              <a:rPr lang="en-US" dirty="0"/>
              <a:t>1. Load the 3D mesh from the SLAC toolbar</a:t>
            </a:r>
          </a:p>
        </p:txBody>
      </p:sp>
      <p:sp>
        <p:nvSpPr>
          <p:cNvPr id="17" name="Rectangle 16"/>
          <p:cNvSpPr/>
          <p:nvPr/>
        </p:nvSpPr>
        <p:spPr>
          <a:xfrm>
            <a:off x="6037425" y="5327343"/>
            <a:ext cx="4628190" cy="1200329"/>
          </a:xfrm>
          <a:prstGeom prst="rect">
            <a:avLst/>
          </a:prstGeom>
        </p:spPr>
        <p:txBody>
          <a:bodyPr wrap="square">
            <a:spAutoFit/>
          </a:bodyPr>
          <a:lstStyle/>
          <a:p>
            <a:pPr marL="233363" indent="-233363"/>
            <a:r>
              <a:rPr lang="en-US" dirty="0"/>
              <a:t>2. Load the 2D port mode (.</a:t>
            </a:r>
            <a:r>
              <a:rPr lang="en-US" dirty="0" err="1"/>
              <a:t>vtu</a:t>
            </a:r>
            <a:r>
              <a:rPr lang="en-US" dirty="0"/>
              <a:t> file)</a:t>
            </a:r>
          </a:p>
          <a:p>
            <a:r>
              <a:rPr lang="en-US" dirty="0"/>
              <a:t>    File-&gt;open -&gt; Omega3p_results -&gt; port7 </a:t>
            </a:r>
          </a:p>
          <a:p>
            <a:r>
              <a:rPr lang="en-US" dirty="0"/>
              <a:t>    -&gt; mode_1.00000GHz_000.vtu</a:t>
            </a:r>
          </a:p>
          <a:p>
            <a:r>
              <a:rPr lang="en-US" dirty="0"/>
              <a:t>    -&gt; OK - Apply</a:t>
            </a:r>
          </a:p>
        </p:txBody>
      </p:sp>
      <p:sp>
        <p:nvSpPr>
          <p:cNvPr id="19" name="Oval 18"/>
          <p:cNvSpPr/>
          <p:nvPr/>
        </p:nvSpPr>
        <p:spPr>
          <a:xfrm>
            <a:off x="6103620" y="104394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869A55-092D-B941-8599-2E93DBBA3073}"/>
              </a:ext>
            </a:extLst>
          </p:cNvPr>
          <p:cNvPicPr>
            <a:picLocks noChangeAspect="1"/>
          </p:cNvPicPr>
          <p:nvPr/>
        </p:nvPicPr>
        <p:blipFill>
          <a:blip r:embed="rId3"/>
          <a:stretch>
            <a:fillRect/>
          </a:stretch>
        </p:blipFill>
        <p:spPr>
          <a:xfrm>
            <a:off x="6818738" y="1897380"/>
            <a:ext cx="3750202" cy="1738659"/>
          </a:xfrm>
          <a:prstGeom prst="rect">
            <a:avLst/>
          </a:prstGeom>
        </p:spPr>
      </p:pic>
      <p:pic>
        <p:nvPicPr>
          <p:cNvPr id="7" name="Picture 6">
            <a:extLst>
              <a:ext uri="{FF2B5EF4-FFF2-40B4-BE49-F238E27FC236}">
                <a16:creationId xmlns:a16="http://schemas.microsoft.com/office/drawing/2014/main" id="{61CCA8B4-665C-824A-AE67-84A329E92CD4}"/>
              </a:ext>
            </a:extLst>
          </p:cNvPr>
          <p:cNvPicPr>
            <a:picLocks noChangeAspect="1"/>
          </p:cNvPicPr>
          <p:nvPr/>
        </p:nvPicPr>
        <p:blipFill>
          <a:blip r:embed="rId4"/>
          <a:stretch>
            <a:fillRect/>
          </a:stretch>
        </p:blipFill>
        <p:spPr>
          <a:xfrm>
            <a:off x="6915929" y="3952268"/>
            <a:ext cx="4102768" cy="1181100"/>
          </a:xfrm>
          <a:prstGeom prst="rect">
            <a:avLst/>
          </a:prstGeom>
          <a:ln w="28575">
            <a:solidFill>
              <a:srgbClr val="0000FF"/>
            </a:solidFill>
          </a:ln>
        </p:spPr>
      </p:pic>
      <p:cxnSp>
        <p:nvCxnSpPr>
          <p:cNvPr id="21" name="Straight Arrow Connector 20"/>
          <p:cNvCxnSpPr>
            <a:cxnSpLocks/>
          </p:cNvCxnSpPr>
          <p:nvPr/>
        </p:nvCxnSpPr>
        <p:spPr>
          <a:xfrm flipV="1">
            <a:off x="8244348" y="2522220"/>
            <a:ext cx="107172" cy="163961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AADB609-4C90-BF4F-952C-A459B801ED6B}"/>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53</a:t>
            </a:fld>
            <a:endParaRPr lang="en-US" dirty="0"/>
          </a:p>
        </p:txBody>
      </p:sp>
    </p:spTree>
    <p:extLst>
      <p:ext uri="{BB962C8B-B14F-4D97-AF65-F5344CB8AC3E}">
        <p14:creationId xmlns:p14="http://schemas.microsoft.com/office/powerpoint/2010/main" val="321703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6A7B03-9663-1F49-B51F-7A36300E0429}"/>
              </a:ext>
            </a:extLst>
          </p:cNvPr>
          <p:cNvPicPr>
            <a:picLocks noChangeAspect="1"/>
          </p:cNvPicPr>
          <p:nvPr/>
        </p:nvPicPr>
        <p:blipFill>
          <a:blip r:embed="rId2"/>
          <a:stretch>
            <a:fillRect/>
          </a:stretch>
        </p:blipFill>
        <p:spPr>
          <a:xfrm>
            <a:off x="130212" y="1057521"/>
            <a:ext cx="5547938" cy="3985206"/>
          </a:xfrm>
          <a:prstGeom prst="rect">
            <a:avLst/>
          </a:prstGeom>
        </p:spPr>
      </p:pic>
      <p:sp>
        <p:nvSpPr>
          <p:cNvPr id="2" name="Title 1"/>
          <p:cNvSpPr>
            <a:spLocks noGrp="1"/>
          </p:cNvSpPr>
          <p:nvPr>
            <p:ph type="title"/>
          </p:nvPr>
        </p:nvSpPr>
        <p:spPr>
          <a:xfrm>
            <a:off x="1752600" y="46038"/>
            <a:ext cx="8686800" cy="715962"/>
          </a:xfrm>
        </p:spPr>
        <p:txBody>
          <a:bodyPr>
            <a:noAutofit/>
          </a:bodyPr>
          <a:lstStyle/>
          <a:p>
            <a:r>
              <a:rPr lang="en-US" sz="3600" dirty="0"/>
              <a:t>Display 2D Port Mode on 3D model</a:t>
            </a:r>
          </a:p>
        </p:txBody>
      </p:sp>
      <p:sp>
        <p:nvSpPr>
          <p:cNvPr id="13" name="Oval 12"/>
          <p:cNvSpPr/>
          <p:nvPr/>
        </p:nvSpPr>
        <p:spPr>
          <a:xfrm>
            <a:off x="4677451" y="1473792"/>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95400" y="1278501"/>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69720" y="1156582"/>
            <a:ext cx="412292" cy="584775"/>
          </a:xfrm>
          <a:prstGeom prst="rect">
            <a:avLst/>
          </a:prstGeom>
          <a:noFill/>
        </p:spPr>
        <p:txBody>
          <a:bodyPr wrap="none" rtlCol="0">
            <a:spAutoFit/>
          </a:bodyPr>
          <a:lstStyle/>
          <a:p>
            <a:r>
              <a:rPr lang="en-US" sz="3200" dirty="0">
                <a:solidFill>
                  <a:srgbClr val="FF0000"/>
                </a:solidFill>
              </a:rPr>
              <a:t>1</a:t>
            </a:r>
          </a:p>
        </p:txBody>
      </p:sp>
      <p:sp>
        <p:nvSpPr>
          <p:cNvPr id="18" name="TextBox 17"/>
          <p:cNvSpPr txBox="1"/>
          <p:nvPr/>
        </p:nvSpPr>
        <p:spPr>
          <a:xfrm>
            <a:off x="4784131" y="1367113"/>
            <a:ext cx="412292" cy="584775"/>
          </a:xfrm>
          <a:prstGeom prst="rect">
            <a:avLst/>
          </a:prstGeom>
          <a:noFill/>
        </p:spPr>
        <p:txBody>
          <a:bodyPr wrap="none" rtlCol="0">
            <a:spAutoFit/>
          </a:bodyPr>
          <a:lstStyle/>
          <a:p>
            <a:r>
              <a:rPr lang="en-US" sz="3200" dirty="0">
                <a:solidFill>
                  <a:srgbClr val="FF0000"/>
                </a:solidFill>
              </a:rPr>
              <a:t>2</a:t>
            </a:r>
          </a:p>
        </p:txBody>
      </p:sp>
      <p:sp>
        <p:nvSpPr>
          <p:cNvPr id="20" name="TextBox 19"/>
          <p:cNvSpPr txBox="1"/>
          <p:nvPr/>
        </p:nvSpPr>
        <p:spPr>
          <a:xfrm>
            <a:off x="5952470" y="1178624"/>
            <a:ext cx="6068962" cy="707886"/>
          </a:xfrm>
          <a:prstGeom prst="rect">
            <a:avLst/>
          </a:prstGeom>
          <a:noFill/>
        </p:spPr>
        <p:txBody>
          <a:bodyPr wrap="square" rtlCol="0">
            <a:spAutoFit/>
          </a:bodyPr>
          <a:lstStyle/>
          <a:p>
            <a:pPr marL="342900" indent="-342900">
              <a:buAutoNum type="arabicPeriod"/>
            </a:pPr>
            <a:r>
              <a:rPr lang="en-US" sz="2000" dirty="0"/>
              <a:t>Select “</a:t>
            </a:r>
            <a:r>
              <a:rPr lang="en-US" sz="2000" dirty="0" err="1"/>
              <a:t>Ereal</a:t>
            </a:r>
            <a:r>
              <a:rPr lang="en-US" sz="2000" dirty="0"/>
              <a:t>”</a:t>
            </a:r>
          </a:p>
          <a:p>
            <a:pPr marL="342900" indent="-342900">
              <a:buAutoNum type="arabicPeriod"/>
            </a:pPr>
            <a:r>
              <a:rPr lang="en-US" sz="2000" dirty="0"/>
              <a:t>Switch to wireframe mode (if do not see the field)</a:t>
            </a:r>
          </a:p>
        </p:txBody>
      </p:sp>
      <p:pic>
        <p:nvPicPr>
          <p:cNvPr id="5" name="Picture 4">
            <a:extLst>
              <a:ext uri="{FF2B5EF4-FFF2-40B4-BE49-F238E27FC236}">
                <a16:creationId xmlns:a16="http://schemas.microsoft.com/office/drawing/2014/main" id="{47A02CAA-18C7-7640-BE86-15BC1C459B19}"/>
              </a:ext>
            </a:extLst>
          </p:cNvPr>
          <p:cNvPicPr>
            <a:picLocks noChangeAspect="1"/>
          </p:cNvPicPr>
          <p:nvPr/>
        </p:nvPicPr>
        <p:blipFill>
          <a:blip r:embed="rId3"/>
          <a:stretch>
            <a:fillRect/>
          </a:stretch>
        </p:blipFill>
        <p:spPr>
          <a:xfrm>
            <a:off x="5952470" y="2363972"/>
            <a:ext cx="5547939" cy="3985207"/>
          </a:xfrm>
          <a:prstGeom prst="rect">
            <a:avLst/>
          </a:prstGeom>
        </p:spPr>
      </p:pic>
      <p:sp>
        <p:nvSpPr>
          <p:cNvPr id="4" name="Slide Number Placeholder 3">
            <a:extLst>
              <a:ext uri="{FF2B5EF4-FFF2-40B4-BE49-F238E27FC236}">
                <a16:creationId xmlns:a16="http://schemas.microsoft.com/office/drawing/2014/main" id="{B33EEA9E-1F7B-E44F-84B4-3DC18C4D41A7}"/>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54</a:t>
            </a:fld>
            <a:endParaRPr lang="en-US" dirty="0"/>
          </a:p>
        </p:txBody>
      </p:sp>
    </p:spTree>
    <p:extLst>
      <p:ext uri="{BB962C8B-B14F-4D97-AF65-F5344CB8AC3E}">
        <p14:creationId xmlns:p14="http://schemas.microsoft.com/office/powerpoint/2010/main" val="3152044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solidFill>
                  <a:srgbClr val="FF6600"/>
                </a:solidFill>
                <a:ea typeface="ＭＳ Ｐゴシック" charset="-128"/>
              </a:rPr>
              <a:t>Omega3P – Practice – 3</a:t>
            </a:r>
          </a:p>
        </p:txBody>
      </p:sp>
      <p:sp>
        <p:nvSpPr>
          <p:cNvPr id="23555" name="Content Placeholder 2"/>
          <p:cNvSpPr>
            <a:spLocks noGrp="1"/>
          </p:cNvSpPr>
          <p:nvPr>
            <p:ph idx="1"/>
          </p:nvPr>
        </p:nvSpPr>
        <p:spPr>
          <a:xfrm>
            <a:off x="148542" y="1197749"/>
            <a:ext cx="5728134" cy="1872192"/>
          </a:xfrm>
        </p:spPr>
        <p:txBody>
          <a:bodyPr/>
          <a:lstStyle/>
          <a:p>
            <a:pPr>
              <a:buNone/>
            </a:pPr>
            <a:r>
              <a:rPr lang="en-US" sz="2000" dirty="0">
                <a:ea typeface="ＭＳ Ｐゴシック" charset="-128"/>
              </a:rPr>
              <a:t>File dir: </a:t>
            </a:r>
            <a:r>
              <a:rPr lang="en-US" sz="2000" dirty="0" err="1">
                <a:ea typeface="ＭＳ Ｐゴシック" charset="-128"/>
              </a:rPr>
              <a:t>pillbox+recWG</a:t>
            </a:r>
            <a:endParaRPr lang="en-US" sz="2000" dirty="0">
              <a:ea typeface="ＭＳ Ｐゴシック" charset="-128"/>
            </a:endParaRPr>
          </a:p>
          <a:p>
            <a:r>
              <a:rPr lang="en-US" sz="2000" dirty="0">
                <a:ea typeface="ＭＳ Ｐゴシック" charset="-128"/>
              </a:rPr>
              <a:t>Run step1 to make pillbox model</a:t>
            </a:r>
          </a:p>
          <a:p>
            <a:r>
              <a:rPr lang="en-US" sz="2000" dirty="0">
                <a:ea typeface="ＭＳ Ｐゴシック" charset="-128"/>
              </a:rPr>
              <a:t>Create “step2-ADD-recWG-to-pillbox.jou” file to add waveguide coupler to the pillbox cavity</a:t>
            </a:r>
          </a:p>
        </p:txBody>
      </p:sp>
      <p:pic>
        <p:nvPicPr>
          <p:cNvPr id="23557" name="Picture 2"/>
          <p:cNvPicPr>
            <a:picLocks noChangeAspect="1" noChangeArrowheads="1"/>
          </p:cNvPicPr>
          <p:nvPr/>
        </p:nvPicPr>
        <p:blipFill>
          <a:blip r:embed="rId2"/>
          <a:srcRect/>
          <a:stretch>
            <a:fillRect/>
          </a:stretch>
        </p:blipFill>
        <p:spPr bwMode="auto">
          <a:xfrm>
            <a:off x="1643540" y="3157648"/>
            <a:ext cx="2300766" cy="3089918"/>
          </a:xfrm>
          <a:prstGeom prst="rect">
            <a:avLst/>
          </a:prstGeom>
          <a:noFill/>
          <a:ln w="9525">
            <a:noFill/>
            <a:miter lim="800000"/>
            <a:headEnd/>
            <a:tailEnd/>
          </a:ln>
        </p:spPr>
      </p:pic>
      <p:grpSp>
        <p:nvGrpSpPr>
          <p:cNvPr id="68" name="Group 67"/>
          <p:cNvGrpSpPr/>
          <p:nvPr/>
        </p:nvGrpSpPr>
        <p:grpSpPr>
          <a:xfrm>
            <a:off x="7498014" y="1468719"/>
            <a:ext cx="4084386" cy="4501445"/>
            <a:chOff x="4316135" y="1622777"/>
            <a:chExt cx="4084386" cy="4501445"/>
          </a:xfrm>
        </p:grpSpPr>
        <p:pic>
          <p:nvPicPr>
            <p:cNvPr id="60" name="Picture 59" descr="Screen shot 2010-09-21 at 9.29.50 AM.png"/>
            <p:cNvPicPr>
              <a:picLocks noChangeAspect="1"/>
            </p:cNvPicPr>
            <p:nvPr/>
          </p:nvPicPr>
          <p:blipFill>
            <a:blip r:embed="rId3"/>
            <a:stretch>
              <a:fillRect/>
            </a:stretch>
          </p:blipFill>
          <p:spPr>
            <a:xfrm>
              <a:off x="4740809" y="1622777"/>
              <a:ext cx="3659712" cy="4496506"/>
            </a:xfrm>
            <a:prstGeom prst="rect">
              <a:avLst/>
            </a:prstGeom>
          </p:spPr>
        </p:pic>
        <p:sp>
          <p:nvSpPr>
            <p:cNvPr id="23560" name="TextBox 7"/>
            <p:cNvSpPr txBox="1">
              <a:spLocks noChangeArrowheads="1"/>
            </p:cNvSpPr>
            <p:nvPr/>
          </p:nvSpPr>
          <p:spPr bwMode="auto">
            <a:xfrm>
              <a:off x="5710185" y="1676807"/>
              <a:ext cx="979755" cy="369332"/>
            </a:xfrm>
            <a:prstGeom prst="rect">
              <a:avLst/>
            </a:prstGeom>
            <a:noFill/>
            <a:ln w="9525">
              <a:noFill/>
              <a:miter lim="800000"/>
              <a:headEnd/>
              <a:tailEnd/>
            </a:ln>
          </p:spPr>
          <p:txBody>
            <a:bodyPr wrap="none">
              <a:spAutoFit/>
            </a:bodyPr>
            <a:lstStyle/>
            <a:p>
              <a:r>
                <a:rPr lang="en-US" dirty="0"/>
                <a:t>165X90</a:t>
              </a:r>
            </a:p>
          </p:txBody>
        </p:sp>
        <p:cxnSp>
          <p:nvCxnSpPr>
            <p:cNvPr id="10" name="Straight Arrow Connector 9"/>
            <p:cNvCxnSpPr/>
            <p:nvPr/>
          </p:nvCxnSpPr>
          <p:spPr bwMode="auto">
            <a:xfrm rot="10800000" flipV="1">
              <a:off x="6067779" y="3993444"/>
              <a:ext cx="1058332" cy="6"/>
            </a:xfrm>
            <a:prstGeom prst="straightConnector1">
              <a:avLst/>
            </a:prstGeom>
            <a:ln w="9525">
              <a:solidFill>
                <a:schemeClr val="tx1"/>
              </a:solidFill>
              <a:headEnd type="triangle" w="lg" len="lg"/>
              <a:tailEnd type="arrow"/>
            </a:ln>
          </p:spPr>
          <p:style>
            <a:lnRef idx="2">
              <a:schemeClr val="accent1"/>
            </a:lnRef>
            <a:fillRef idx="0">
              <a:schemeClr val="accent1"/>
            </a:fillRef>
            <a:effectRef idx="1">
              <a:schemeClr val="accent1"/>
            </a:effectRef>
            <a:fontRef idx="minor">
              <a:schemeClr val="tx1"/>
            </a:fontRef>
          </p:style>
        </p:cxnSp>
        <p:sp>
          <p:nvSpPr>
            <p:cNvPr id="23562" name="TextBox 10"/>
            <p:cNvSpPr txBox="1">
              <a:spLocks noChangeArrowheads="1"/>
            </p:cNvSpPr>
            <p:nvPr/>
          </p:nvSpPr>
          <p:spPr bwMode="auto">
            <a:xfrm rot="16200000">
              <a:off x="4479455" y="4644028"/>
              <a:ext cx="1196937" cy="400110"/>
            </a:xfrm>
            <a:prstGeom prst="rect">
              <a:avLst/>
            </a:prstGeom>
            <a:noFill/>
            <a:ln w="9525">
              <a:noFill/>
              <a:miter lim="800000"/>
              <a:headEnd/>
              <a:tailEnd/>
            </a:ln>
          </p:spPr>
          <p:txBody>
            <a:bodyPr wrap="none">
              <a:spAutoFit/>
            </a:bodyPr>
            <a:lstStyle/>
            <a:p>
              <a:r>
                <a:rPr lang="en-US" sz="2000" dirty="0">
                  <a:solidFill>
                    <a:srgbClr val="FF0000"/>
                  </a:solidFill>
                </a:rPr>
                <a:t>calculate</a:t>
              </a:r>
            </a:p>
          </p:txBody>
        </p:sp>
        <p:cxnSp>
          <p:nvCxnSpPr>
            <p:cNvPr id="13" name="Straight Arrow Connector 12"/>
            <p:cNvCxnSpPr/>
            <p:nvPr/>
          </p:nvCxnSpPr>
          <p:spPr bwMode="auto">
            <a:xfrm rot="10800000" flipV="1">
              <a:off x="7180086" y="4340578"/>
              <a:ext cx="95250" cy="63500"/>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bwMode="auto">
            <a:xfrm rot="10800000">
              <a:off x="7180086" y="4169658"/>
              <a:ext cx="95250" cy="65087"/>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16"/>
            <p:cNvSpPr txBox="1">
              <a:spLocks noChangeArrowheads="1"/>
            </p:cNvSpPr>
            <p:nvPr/>
          </p:nvSpPr>
          <p:spPr bwMode="auto">
            <a:xfrm>
              <a:off x="7402624" y="4063996"/>
              <a:ext cx="671979" cy="369332"/>
            </a:xfrm>
            <a:prstGeom prst="rect">
              <a:avLst/>
            </a:prstGeom>
            <a:noFill/>
            <a:ln w="9525">
              <a:noFill/>
              <a:miter lim="800000"/>
              <a:headEnd/>
              <a:tailEnd/>
            </a:ln>
          </p:spPr>
          <p:txBody>
            <a:bodyPr wrap="none">
              <a:spAutoFit/>
            </a:bodyPr>
            <a:lstStyle/>
            <a:p>
              <a:r>
                <a:rPr lang="en-US" dirty="0"/>
                <a:t>R6.5</a:t>
              </a:r>
            </a:p>
          </p:txBody>
        </p:sp>
        <p:cxnSp>
          <p:nvCxnSpPr>
            <p:cNvPr id="18" name="Straight Arrow Connector 17"/>
            <p:cNvCxnSpPr/>
            <p:nvPr/>
          </p:nvCxnSpPr>
          <p:spPr bwMode="auto">
            <a:xfrm rot="5400000" flipH="1" flipV="1">
              <a:off x="2624932" y="3888230"/>
              <a:ext cx="4437060" cy="6703"/>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567" name="TextBox 19"/>
            <p:cNvSpPr txBox="1">
              <a:spLocks noChangeArrowheads="1"/>
            </p:cNvSpPr>
            <p:nvPr/>
          </p:nvSpPr>
          <p:spPr bwMode="auto">
            <a:xfrm rot="16200000">
              <a:off x="4216107" y="3039333"/>
              <a:ext cx="569387" cy="369332"/>
            </a:xfrm>
            <a:prstGeom prst="rect">
              <a:avLst/>
            </a:prstGeom>
            <a:noFill/>
            <a:ln w="9525">
              <a:noFill/>
              <a:miter lim="800000"/>
              <a:headEnd/>
              <a:tailEnd/>
            </a:ln>
          </p:spPr>
          <p:txBody>
            <a:bodyPr wrap="none">
              <a:spAutoFit/>
            </a:bodyPr>
            <a:lstStyle/>
            <a:p>
              <a:r>
                <a:rPr lang="en-US" dirty="0"/>
                <a:t>250</a:t>
              </a:r>
            </a:p>
          </p:txBody>
        </p:sp>
        <p:cxnSp>
          <p:nvCxnSpPr>
            <p:cNvPr id="28" name="Straight Connector 27"/>
            <p:cNvCxnSpPr/>
            <p:nvPr/>
          </p:nvCxnSpPr>
          <p:spPr>
            <a:xfrm rot="5400000" flipH="1" flipV="1">
              <a:off x="6907384" y="3969459"/>
              <a:ext cx="406406" cy="28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5871632" y="3977926"/>
              <a:ext cx="406406" cy="28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TextBox 16"/>
            <p:cNvSpPr txBox="1">
              <a:spLocks noChangeArrowheads="1"/>
            </p:cNvSpPr>
            <p:nvPr/>
          </p:nvSpPr>
          <p:spPr bwMode="auto">
            <a:xfrm>
              <a:off x="6270913" y="3383840"/>
              <a:ext cx="441146" cy="369332"/>
            </a:xfrm>
            <a:prstGeom prst="rect">
              <a:avLst/>
            </a:prstGeom>
            <a:noFill/>
            <a:ln w="9525">
              <a:noFill/>
              <a:miter lim="800000"/>
              <a:headEnd/>
              <a:tailEnd/>
            </a:ln>
          </p:spPr>
          <p:txBody>
            <a:bodyPr wrap="none">
              <a:spAutoFit/>
            </a:bodyPr>
            <a:lstStyle/>
            <a:p>
              <a:r>
                <a:rPr lang="en-US" dirty="0"/>
                <a:t>60</a:t>
              </a:r>
            </a:p>
          </p:txBody>
        </p:sp>
        <p:cxnSp>
          <p:nvCxnSpPr>
            <p:cNvPr id="45" name="Straight Arrow Connector 44"/>
            <p:cNvCxnSpPr/>
            <p:nvPr/>
          </p:nvCxnSpPr>
          <p:spPr bwMode="auto">
            <a:xfrm rot="16200000" flipV="1">
              <a:off x="4275671" y="5122333"/>
              <a:ext cx="2003777" cy="1"/>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446889" y="4445001"/>
              <a:ext cx="691445" cy="14110"/>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bwMode="auto">
            <a:xfrm rot="5400000" flipH="1" flipV="1">
              <a:off x="5665612" y="4282723"/>
              <a:ext cx="296333" cy="1"/>
            </a:xfrm>
            <a:prstGeom prst="straightConnector1">
              <a:avLst/>
            </a:prstGeom>
            <a:ln w="9525">
              <a:solidFill>
                <a:schemeClr val="tx1"/>
              </a:solidFill>
              <a:headEnd type="triangle" w="lg" len="lg"/>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446888" y="4487333"/>
              <a:ext cx="441146" cy="369332"/>
            </a:xfrm>
            <a:prstGeom prst="rect">
              <a:avLst/>
            </a:prstGeom>
            <a:noFill/>
          </p:spPr>
          <p:txBody>
            <a:bodyPr wrap="none" rtlCol="0">
              <a:spAutoFit/>
            </a:bodyPr>
            <a:lstStyle/>
            <a:p>
              <a:r>
                <a:rPr lang="en-US" dirty="0"/>
                <a:t>15</a:t>
              </a:r>
            </a:p>
          </p:txBody>
        </p:sp>
      </p:grpSp>
      <p:sp>
        <p:nvSpPr>
          <p:cNvPr id="3" name="Slide Number Placeholder 2">
            <a:extLst>
              <a:ext uri="{FF2B5EF4-FFF2-40B4-BE49-F238E27FC236}">
                <a16:creationId xmlns:a16="http://schemas.microsoft.com/office/drawing/2014/main" id="{F65D9433-ADA0-F247-A53C-57E8B6A076BB}"/>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55</a:t>
            </a:fld>
            <a:endParaRPr lang="en-US" dirty="0"/>
          </a:p>
        </p:txBody>
      </p:sp>
    </p:spTree>
    <p:extLst>
      <p:ext uri="{BB962C8B-B14F-4D97-AF65-F5344CB8AC3E}">
        <p14:creationId xmlns:p14="http://schemas.microsoft.com/office/powerpoint/2010/main" val="2291118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Steps</a:t>
            </a:r>
          </a:p>
        </p:txBody>
      </p:sp>
      <p:pic>
        <p:nvPicPr>
          <p:cNvPr id="5" name="Picture 4" descr="Screen shot 2010-09-21 at 9.02.46 AM.png"/>
          <p:cNvPicPr>
            <a:picLocks noChangeAspect="1"/>
          </p:cNvPicPr>
          <p:nvPr/>
        </p:nvPicPr>
        <p:blipFill>
          <a:blip r:embed="rId2"/>
          <a:stretch>
            <a:fillRect/>
          </a:stretch>
        </p:blipFill>
        <p:spPr>
          <a:xfrm>
            <a:off x="3900400" y="1642579"/>
            <a:ext cx="1663868" cy="2513014"/>
          </a:xfrm>
          <a:prstGeom prst="rect">
            <a:avLst/>
          </a:prstGeom>
        </p:spPr>
      </p:pic>
      <p:pic>
        <p:nvPicPr>
          <p:cNvPr id="6" name="Picture 5" descr="Screen shot 2010-09-21 at 9.04.19 AM.png"/>
          <p:cNvPicPr>
            <a:picLocks noChangeAspect="1"/>
          </p:cNvPicPr>
          <p:nvPr/>
        </p:nvPicPr>
        <p:blipFill>
          <a:blip r:embed="rId3"/>
          <a:stretch>
            <a:fillRect/>
          </a:stretch>
        </p:blipFill>
        <p:spPr>
          <a:xfrm>
            <a:off x="6342853" y="1879548"/>
            <a:ext cx="2153356" cy="2108212"/>
          </a:xfrm>
          <a:prstGeom prst="rect">
            <a:avLst/>
          </a:prstGeom>
        </p:spPr>
      </p:pic>
      <p:pic>
        <p:nvPicPr>
          <p:cNvPr id="7" name="Picture 6" descr="Screen shot 2010-09-21 at 9.05.38 AM.png"/>
          <p:cNvPicPr>
            <a:picLocks noChangeAspect="1"/>
          </p:cNvPicPr>
          <p:nvPr/>
        </p:nvPicPr>
        <p:blipFill>
          <a:blip r:embed="rId4"/>
          <a:stretch>
            <a:fillRect/>
          </a:stretch>
        </p:blipFill>
        <p:spPr>
          <a:xfrm>
            <a:off x="9274794" y="1742857"/>
            <a:ext cx="1577837" cy="2312458"/>
          </a:xfrm>
          <a:prstGeom prst="rect">
            <a:avLst/>
          </a:prstGeom>
        </p:spPr>
      </p:pic>
      <p:pic>
        <p:nvPicPr>
          <p:cNvPr id="8" name="Picture 7" descr="Screen shot 2010-09-21 at 9.21.47 AM.png"/>
          <p:cNvPicPr>
            <a:picLocks noChangeAspect="1"/>
          </p:cNvPicPr>
          <p:nvPr/>
        </p:nvPicPr>
        <p:blipFill>
          <a:blip r:embed="rId5"/>
          <a:stretch>
            <a:fillRect/>
          </a:stretch>
        </p:blipFill>
        <p:spPr>
          <a:xfrm>
            <a:off x="929467" y="2018112"/>
            <a:ext cx="2192349" cy="1761949"/>
          </a:xfrm>
          <a:prstGeom prst="rect">
            <a:avLst/>
          </a:prstGeom>
        </p:spPr>
      </p:pic>
      <p:sp>
        <p:nvSpPr>
          <p:cNvPr id="9" name="TextBox 8"/>
          <p:cNvSpPr txBox="1"/>
          <p:nvPr/>
        </p:nvSpPr>
        <p:spPr>
          <a:xfrm>
            <a:off x="1291863" y="4772511"/>
            <a:ext cx="1467556" cy="646331"/>
          </a:xfrm>
          <a:prstGeom prst="rect">
            <a:avLst/>
          </a:prstGeom>
          <a:noFill/>
        </p:spPr>
        <p:txBody>
          <a:bodyPr wrap="square" rtlCol="0">
            <a:spAutoFit/>
          </a:bodyPr>
          <a:lstStyle/>
          <a:p>
            <a:r>
              <a:rPr lang="en-US" dirty="0"/>
              <a:t>Pillbox cavity</a:t>
            </a:r>
          </a:p>
        </p:txBody>
      </p:sp>
      <p:sp>
        <p:nvSpPr>
          <p:cNvPr id="10" name="TextBox 9"/>
          <p:cNvSpPr txBox="1"/>
          <p:nvPr/>
        </p:nvSpPr>
        <p:spPr>
          <a:xfrm>
            <a:off x="4152809" y="4772511"/>
            <a:ext cx="1653821" cy="646331"/>
          </a:xfrm>
          <a:prstGeom prst="rect">
            <a:avLst/>
          </a:prstGeom>
          <a:noFill/>
        </p:spPr>
        <p:txBody>
          <a:bodyPr wrap="square" rtlCol="0">
            <a:spAutoFit/>
          </a:bodyPr>
          <a:lstStyle/>
          <a:p>
            <a:r>
              <a:rPr lang="en-US" dirty="0"/>
              <a:t>Add coupler blocks</a:t>
            </a:r>
          </a:p>
        </p:txBody>
      </p:sp>
      <p:sp>
        <p:nvSpPr>
          <p:cNvPr id="11" name="TextBox 10"/>
          <p:cNvSpPr txBox="1"/>
          <p:nvPr/>
        </p:nvSpPr>
        <p:spPr>
          <a:xfrm>
            <a:off x="6710152" y="4772511"/>
            <a:ext cx="2074334" cy="646331"/>
          </a:xfrm>
          <a:prstGeom prst="rect">
            <a:avLst/>
          </a:prstGeom>
          <a:noFill/>
        </p:spPr>
        <p:txBody>
          <a:bodyPr wrap="square" rtlCol="0">
            <a:spAutoFit/>
          </a:bodyPr>
          <a:lstStyle/>
          <a:p>
            <a:r>
              <a:rPr lang="en-US" dirty="0"/>
              <a:t>Unite all</a:t>
            </a:r>
          </a:p>
          <a:p>
            <a:r>
              <a:rPr lang="en-US" dirty="0"/>
              <a:t>Round iris corners</a:t>
            </a:r>
          </a:p>
        </p:txBody>
      </p:sp>
      <p:sp>
        <p:nvSpPr>
          <p:cNvPr id="12" name="TextBox 11"/>
          <p:cNvSpPr txBox="1"/>
          <p:nvPr/>
        </p:nvSpPr>
        <p:spPr>
          <a:xfrm>
            <a:off x="9688008" y="4772511"/>
            <a:ext cx="1467556" cy="923330"/>
          </a:xfrm>
          <a:prstGeom prst="rect">
            <a:avLst/>
          </a:prstGeom>
          <a:noFill/>
        </p:spPr>
        <p:txBody>
          <a:bodyPr wrap="square" rtlCol="0">
            <a:spAutoFit/>
          </a:bodyPr>
          <a:lstStyle/>
          <a:p>
            <a:r>
              <a:rPr lang="en-US" dirty="0" err="1"/>
              <a:t>Webcut</a:t>
            </a:r>
            <a:endParaRPr lang="en-US" dirty="0"/>
          </a:p>
          <a:p>
            <a:r>
              <a:rPr lang="en-US" dirty="0"/>
              <a:t>1/4</a:t>
            </a:r>
          </a:p>
          <a:p>
            <a:r>
              <a:rPr lang="en-US" dirty="0"/>
              <a:t>model</a:t>
            </a:r>
          </a:p>
        </p:txBody>
      </p:sp>
      <p:sp>
        <p:nvSpPr>
          <p:cNvPr id="13" name="Right Arrow 12"/>
          <p:cNvSpPr/>
          <p:nvPr/>
        </p:nvSpPr>
        <p:spPr>
          <a:xfrm>
            <a:off x="3061701" y="4328652"/>
            <a:ext cx="5940777" cy="27602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575E7AD-7AE1-6A4D-BA35-B631D396D215}"/>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56</a:t>
            </a:fld>
            <a:endParaRPr lang="en-US" dirty="0"/>
          </a:p>
        </p:txBody>
      </p:sp>
    </p:spTree>
    <p:extLst>
      <p:ext uri="{BB962C8B-B14F-4D97-AF65-F5344CB8AC3E}">
        <p14:creationId xmlns:p14="http://schemas.microsoft.com/office/powerpoint/2010/main" val="1215912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ea typeface="ＭＳ Ｐゴシック" charset="-128"/>
              </a:rPr>
              <a:t>Practice 3</a:t>
            </a:r>
            <a:r>
              <a:rPr lang="en-US" dirty="0"/>
              <a:t> – </a:t>
            </a:r>
            <a:r>
              <a:rPr lang="en-US" dirty="0">
                <a:solidFill>
                  <a:srgbClr val="FF0000"/>
                </a:solidFill>
              </a:rPr>
              <a:t>step1-Make-pillbox.jou</a:t>
            </a:r>
            <a:endParaRPr lang="en-US" dirty="0"/>
          </a:p>
        </p:txBody>
      </p:sp>
      <p:sp>
        <p:nvSpPr>
          <p:cNvPr id="3" name="Content Placeholder 2"/>
          <p:cNvSpPr>
            <a:spLocks noGrp="1"/>
          </p:cNvSpPr>
          <p:nvPr>
            <p:ph idx="1"/>
          </p:nvPr>
        </p:nvSpPr>
        <p:spPr>
          <a:xfrm>
            <a:off x="2182988" y="1222024"/>
            <a:ext cx="7826023" cy="4699454"/>
          </a:xfrm>
        </p:spPr>
        <p:txBody>
          <a:bodyPr/>
          <a:lstStyle/>
          <a:p>
            <a:pPr>
              <a:buNone/>
            </a:pPr>
            <a:r>
              <a:rPr lang="en-US" sz="1800" dirty="0"/>
              <a:t>reset</a:t>
            </a:r>
          </a:p>
          <a:p>
            <a:pPr>
              <a:buNone/>
            </a:pPr>
            <a:r>
              <a:rPr lang="en-US" sz="1800" dirty="0"/>
              <a:t>#{</a:t>
            </a:r>
            <a:r>
              <a:rPr lang="en-US" sz="1800" dirty="0" err="1"/>
              <a:t>cav_length</a:t>
            </a:r>
            <a:r>
              <a:rPr lang="en-US" sz="1800" dirty="0"/>
              <a:t> = 90}</a:t>
            </a:r>
          </a:p>
          <a:p>
            <a:pPr>
              <a:buNone/>
            </a:pPr>
            <a:r>
              <a:rPr lang="en-US" sz="1800" dirty="0"/>
              <a:t>#{</a:t>
            </a:r>
            <a:r>
              <a:rPr lang="en-US" sz="1800" dirty="0" err="1"/>
              <a:t>cav_radius</a:t>
            </a:r>
            <a:r>
              <a:rPr lang="en-US" sz="1800" dirty="0"/>
              <a:t> = 100}</a:t>
            </a:r>
          </a:p>
          <a:p>
            <a:pPr>
              <a:buNone/>
            </a:pPr>
            <a:r>
              <a:rPr lang="en-US" sz="1800" dirty="0"/>
              <a:t>#{</a:t>
            </a:r>
            <a:r>
              <a:rPr lang="en-US" sz="1800" dirty="0" err="1"/>
              <a:t>bp_length</a:t>
            </a:r>
            <a:r>
              <a:rPr lang="en-US" sz="1800" dirty="0"/>
              <a:t>  = 300}</a:t>
            </a:r>
          </a:p>
          <a:p>
            <a:pPr>
              <a:buNone/>
            </a:pPr>
            <a:r>
              <a:rPr lang="en-US" sz="1800" dirty="0"/>
              <a:t>#{</a:t>
            </a:r>
            <a:r>
              <a:rPr lang="en-US" sz="1800" dirty="0" err="1"/>
              <a:t>bp_radius</a:t>
            </a:r>
            <a:r>
              <a:rPr lang="en-US" sz="1800" dirty="0"/>
              <a:t>  = 35 }</a:t>
            </a:r>
          </a:p>
          <a:p>
            <a:pPr>
              <a:buNone/>
            </a:pPr>
            <a:r>
              <a:rPr lang="en-US" sz="1800" dirty="0"/>
              <a:t>#{</a:t>
            </a:r>
            <a:r>
              <a:rPr lang="en-US" sz="1800" dirty="0" err="1"/>
              <a:t>iris_rounding</a:t>
            </a:r>
            <a:r>
              <a:rPr lang="en-US" sz="1800" dirty="0"/>
              <a:t> = 12}</a:t>
            </a:r>
          </a:p>
          <a:p>
            <a:pPr>
              <a:buNone/>
            </a:pPr>
            <a:endParaRPr lang="en-US" sz="1800" dirty="0"/>
          </a:p>
          <a:p>
            <a:pPr>
              <a:buNone/>
            </a:pPr>
            <a:r>
              <a:rPr lang="en-US" sz="1800" dirty="0"/>
              <a:t>create Cylinder height {</a:t>
            </a:r>
            <a:r>
              <a:rPr lang="en-US" sz="1800" dirty="0" err="1"/>
              <a:t>cav_length</a:t>
            </a:r>
            <a:r>
              <a:rPr lang="en-US" sz="1800" dirty="0"/>
              <a:t>} radius {</a:t>
            </a:r>
            <a:r>
              <a:rPr lang="en-US" sz="1800" dirty="0" err="1"/>
              <a:t>cav_radius</a:t>
            </a:r>
            <a:r>
              <a:rPr lang="en-US" sz="1800" dirty="0"/>
              <a:t>} </a:t>
            </a:r>
          </a:p>
          <a:p>
            <a:pPr>
              <a:buNone/>
            </a:pPr>
            <a:r>
              <a:rPr lang="en-US" sz="1800" dirty="0"/>
              <a:t>create Cylinder height {</a:t>
            </a:r>
            <a:r>
              <a:rPr lang="en-US" sz="1800" dirty="0" err="1"/>
              <a:t>bp_length</a:t>
            </a:r>
            <a:r>
              <a:rPr lang="en-US" sz="1800" dirty="0"/>
              <a:t>} radius {</a:t>
            </a:r>
            <a:r>
              <a:rPr lang="en-US" sz="1800" dirty="0" err="1"/>
              <a:t>bp_radius</a:t>
            </a:r>
            <a:r>
              <a:rPr lang="en-US" sz="1800" dirty="0"/>
              <a:t>}</a:t>
            </a:r>
          </a:p>
          <a:p>
            <a:pPr>
              <a:buNone/>
            </a:pPr>
            <a:r>
              <a:rPr lang="en-US" sz="1800" dirty="0"/>
              <a:t>unite volume all </a:t>
            </a:r>
          </a:p>
          <a:p>
            <a:pPr>
              <a:buNone/>
            </a:pPr>
            <a:r>
              <a:rPr lang="en-US" sz="1800" dirty="0"/>
              <a:t>compress ids</a:t>
            </a:r>
          </a:p>
          <a:p>
            <a:pPr>
              <a:buNone/>
            </a:pPr>
            <a:endParaRPr lang="en-US" sz="1800" dirty="0"/>
          </a:p>
          <a:p>
            <a:pPr>
              <a:buNone/>
            </a:pPr>
            <a:r>
              <a:rPr lang="en-US" sz="1800" dirty="0"/>
              <a:t>modify curve 6 5  blend radius {</a:t>
            </a:r>
            <a:r>
              <a:rPr lang="en-US" sz="1800" dirty="0" err="1"/>
              <a:t>iris_rounding</a:t>
            </a:r>
            <a:r>
              <a:rPr lang="en-US" sz="1800" dirty="0"/>
              <a:t>}</a:t>
            </a:r>
          </a:p>
          <a:p>
            <a:pPr>
              <a:buNone/>
            </a:pPr>
            <a:r>
              <a:rPr lang="en-US" sz="1800" dirty="0"/>
              <a:t>export </a:t>
            </a:r>
            <a:r>
              <a:rPr lang="en-US" sz="1800" dirty="0" err="1"/>
              <a:t>acis</a:t>
            </a:r>
            <a:r>
              <a:rPr lang="en-US" sz="1800" dirty="0"/>
              <a:t> “pillbox0.sat" overwrite</a:t>
            </a:r>
          </a:p>
          <a:p>
            <a:endParaRPr lang="en-US" sz="1800" dirty="0"/>
          </a:p>
        </p:txBody>
      </p:sp>
      <p:sp>
        <p:nvSpPr>
          <p:cNvPr id="5" name="Slide Number Placeholder 4">
            <a:extLst>
              <a:ext uri="{FF2B5EF4-FFF2-40B4-BE49-F238E27FC236}">
                <a16:creationId xmlns:a16="http://schemas.microsoft.com/office/drawing/2014/main" id="{2D14953F-EA51-B343-BB11-300D1B91A0D6}"/>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57</a:t>
            </a:fld>
            <a:endParaRPr lang="en-US" dirty="0"/>
          </a:p>
        </p:txBody>
      </p:sp>
    </p:spTree>
    <p:extLst>
      <p:ext uri="{BB962C8B-B14F-4D97-AF65-F5344CB8AC3E}">
        <p14:creationId xmlns:p14="http://schemas.microsoft.com/office/powerpoint/2010/main" val="28469491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7" y="57151"/>
            <a:ext cx="8463516" cy="792163"/>
          </a:xfrm>
        </p:spPr>
        <p:txBody>
          <a:bodyPr/>
          <a:lstStyle/>
          <a:p>
            <a:r>
              <a:rPr lang="en-US" dirty="0">
                <a:solidFill>
                  <a:srgbClr val="FF6600"/>
                </a:solidFill>
                <a:ea typeface="ＭＳ Ｐゴシック" charset="-128"/>
              </a:rPr>
              <a:t>Practice 3</a:t>
            </a:r>
            <a:r>
              <a:rPr lang="en-US" dirty="0"/>
              <a:t> – step2-</a:t>
            </a:r>
            <a:r>
              <a:rPr lang="en-US" dirty="0">
                <a:solidFill>
                  <a:srgbClr val="FF0000"/>
                </a:solidFill>
              </a:rPr>
              <a:t>ADD-recWG-to-pillbox.jou (1)</a:t>
            </a:r>
          </a:p>
        </p:txBody>
      </p:sp>
      <p:sp>
        <p:nvSpPr>
          <p:cNvPr id="3" name="Content Placeholder 2"/>
          <p:cNvSpPr>
            <a:spLocks noGrp="1"/>
          </p:cNvSpPr>
          <p:nvPr>
            <p:ph idx="1"/>
          </p:nvPr>
        </p:nvSpPr>
        <p:spPr>
          <a:xfrm>
            <a:off x="2540000" y="951089"/>
            <a:ext cx="7670800" cy="5540022"/>
          </a:xfrm>
        </p:spPr>
        <p:txBody>
          <a:bodyPr numCol="1"/>
          <a:lstStyle/>
          <a:p>
            <a:pPr>
              <a:buNone/>
            </a:pPr>
            <a:r>
              <a:rPr lang="en-US" sz="1800" dirty="0"/>
              <a:t>reset</a:t>
            </a:r>
          </a:p>
          <a:p>
            <a:pPr>
              <a:buNone/>
            </a:pPr>
            <a:r>
              <a:rPr lang="en-US" sz="1800" dirty="0"/>
              <a:t>#{</a:t>
            </a:r>
            <a:r>
              <a:rPr lang="en-US" sz="1800" dirty="0" err="1"/>
              <a:t>cav_radius</a:t>
            </a:r>
            <a:r>
              <a:rPr lang="en-US" sz="1800" dirty="0"/>
              <a:t> = 100}</a:t>
            </a:r>
          </a:p>
          <a:p>
            <a:pPr>
              <a:buNone/>
            </a:pPr>
            <a:r>
              <a:rPr lang="en-US" sz="1800" dirty="0"/>
              <a:t>#{</a:t>
            </a:r>
            <a:r>
              <a:rPr lang="en-US" sz="1800" dirty="0" err="1"/>
              <a:t>wguide</a:t>
            </a:r>
            <a:r>
              <a:rPr lang="en-US" sz="1800" dirty="0"/>
              <a:t>  = 165.0 }</a:t>
            </a:r>
          </a:p>
          <a:p>
            <a:pPr>
              <a:buNone/>
            </a:pPr>
            <a:r>
              <a:rPr lang="en-US" sz="1800" dirty="0"/>
              <a:t>#{</a:t>
            </a:r>
            <a:r>
              <a:rPr lang="en-US" sz="1800" dirty="0" err="1"/>
              <a:t>hguide</a:t>
            </a:r>
            <a:r>
              <a:rPr lang="en-US" sz="1800" dirty="0"/>
              <a:t>  = 90.0 }</a:t>
            </a:r>
          </a:p>
          <a:p>
            <a:pPr>
              <a:buNone/>
            </a:pPr>
            <a:r>
              <a:rPr lang="en-US" sz="1800" dirty="0"/>
              <a:t>#{</a:t>
            </a:r>
            <a:r>
              <a:rPr lang="en-US" sz="1800" dirty="0" err="1"/>
              <a:t>lguide</a:t>
            </a:r>
            <a:r>
              <a:rPr lang="en-US" sz="1800" dirty="0"/>
              <a:t>  = 250}</a:t>
            </a:r>
          </a:p>
          <a:p>
            <a:pPr>
              <a:buNone/>
            </a:pPr>
            <a:endParaRPr lang="en-US" sz="1800" dirty="0"/>
          </a:p>
          <a:p>
            <a:pPr>
              <a:buNone/>
            </a:pPr>
            <a:r>
              <a:rPr lang="en-US" sz="1800" dirty="0"/>
              <a:t>#{</a:t>
            </a:r>
            <a:r>
              <a:rPr lang="en-US" sz="1800" dirty="0" err="1"/>
              <a:t>wiris</a:t>
            </a:r>
            <a:r>
              <a:rPr lang="en-US" sz="1800" dirty="0"/>
              <a:t>   = 60 }</a:t>
            </a:r>
          </a:p>
          <a:p>
            <a:pPr>
              <a:buNone/>
            </a:pPr>
            <a:r>
              <a:rPr lang="en-US" sz="1800" dirty="0"/>
              <a:t>#{</a:t>
            </a:r>
            <a:r>
              <a:rPr lang="en-US" sz="1800" dirty="0" err="1"/>
              <a:t>diris</a:t>
            </a:r>
            <a:r>
              <a:rPr lang="en-US" sz="1800" dirty="0"/>
              <a:t> = 15}</a:t>
            </a:r>
          </a:p>
          <a:p>
            <a:pPr>
              <a:buNone/>
            </a:pPr>
            <a:r>
              <a:rPr lang="en-US" sz="1800" dirty="0"/>
              <a:t>#{</a:t>
            </a:r>
            <a:r>
              <a:rPr lang="en-US" sz="1800" dirty="0" err="1"/>
              <a:t>rround</a:t>
            </a:r>
            <a:r>
              <a:rPr lang="en-US" sz="1800" dirty="0"/>
              <a:t>  = 6.5 }</a:t>
            </a:r>
          </a:p>
          <a:p>
            <a:pPr>
              <a:buNone/>
            </a:pPr>
            <a:r>
              <a:rPr lang="en-US" sz="1800" dirty="0"/>
              <a:t>#{</a:t>
            </a:r>
            <a:r>
              <a:rPr lang="en-US" sz="1800" dirty="0" err="1"/>
              <a:t>sth</a:t>
            </a:r>
            <a:r>
              <a:rPr lang="en-US" sz="1800" dirty="0"/>
              <a:t> = 0.5*</a:t>
            </a:r>
            <a:r>
              <a:rPr lang="en-US" sz="1800" dirty="0" err="1"/>
              <a:t>wiris/cav_radius</a:t>
            </a:r>
            <a:r>
              <a:rPr lang="en-US" sz="1800" dirty="0"/>
              <a:t>}</a:t>
            </a:r>
          </a:p>
          <a:p>
            <a:pPr>
              <a:buNone/>
            </a:pPr>
            <a:r>
              <a:rPr lang="en-US" sz="1800" dirty="0"/>
              <a:t>#{</a:t>
            </a:r>
            <a:r>
              <a:rPr lang="en-US" sz="1800" dirty="0" err="1"/>
              <a:t>cth</a:t>
            </a:r>
            <a:r>
              <a:rPr lang="en-US" sz="1800" dirty="0"/>
              <a:t> = sqrt(1.0 - </a:t>
            </a:r>
            <a:r>
              <a:rPr lang="en-US" sz="1800" dirty="0" err="1"/>
              <a:t>sth</a:t>
            </a:r>
            <a:r>
              <a:rPr lang="en-US" sz="1800" dirty="0"/>
              <a:t>*</a:t>
            </a:r>
            <a:r>
              <a:rPr lang="en-US" sz="1800" dirty="0" err="1"/>
              <a:t>sth</a:t>
            </a:r>
            <a:r>
              <a:rPr lang="en-US" sz="1800" dirty="0"/>
              <a:t>)}</a:t>
            </a:r>
          </a:p>
          <a:p>
            <a:pPr>
              <a:buNone/>
            </a:pPr>
            <a:r>
              <a:rPr lang="en-US" sz="1800" dirty="0"/>
              <a:t>#{</a:t>
            </a:r>
            <a:r>
              <a:rPr lang="en-US" sz="1800" dirty="0" err="1"/>
              <a:t>rguide</a:t>
            </a:r>
            <a:r>
              <a:rPr lang="en-US" sz="1800" dirty="0"/>
              <a:t>  = </a:t>
            </a:r>
            <a:r>
              <a:rPr lang="en-US" sz="1800" dirty="0" err="1"/>
              <a:t>cth</a:t>
            </a:r>
            <a:r>
              <a:rPr lang="en-US" sz="1800" dirty="0"/>
              <a:t>*</a:t>
            </a:r>
            <a:r>
              <a:rPr lang="en-US" sz="1800" dirty="0" err="1"/>
              <a:t>cav_radius</a:t>
            </a:r>
            <a:r>
              <a:rPr lang="en-US" sz="1800" dirty="0"/>
              <a:t> + </a:t>
            </a:r>
            <a:r>
              <a:rPr lang="en-US" sz="1800" dirty="0" err="1"/>
              <a:t>diris</a:t>
            </a:r>
            <a:r>
              <a:rPr lang="en-US" sz="1800" dirty="0"/>
              <a:t>}</a:t>
            </a:r>
          </a:p>
          <a:p>
            <a:pPr>
              <a:buNone/>
            </a:pPr>
            <a:endParaRPr lang="en-US" sz="1800" dirty="0"/>
          </a:p>
          <a:p>
            <a:pPr>
              <a:buNone/>
            </a:pPr>
            <a:r>
              <a:rPr lang="en-US" sz="1800" dirty="0"/>
              <a:t>brick </a:t>
            </a:r>
            <a:r>
              <a:rPr lang="en-US" sz="1800" dirty="0" err="1"/>
              <a:t>x</a:t>
            </a:r>
            <a:r>
              <a:rPr lang="en-US" sz="1800" dirty="0"/>
              <a:t> {</a:t>
            </a:r>
            <a:r>
              <a:rPr lang="en-US" sz="1800" dirty="0" err="1"/>
              <a:t>wguide</a:t>
            </a:r>
            <a:r>
              <a:rPr lang="en-US" sz="1800" dirty="0"/>
              <a:t>} </a:t>
            </a:r>
            <a:r>
              <a:rPr lang="en-US" sz="1800" dirty="0" err="1"/>
              <a:t>y</a:t>
            </a:r>
            <a:r>
              <a:rPr lang="en-US" sz="1800" dirty="0"/>
              <a:t> {</a:t>
            </a:r>
            <a:r>
              <a:rPr lang="en-US" sz="1800" dirty="0" err="1"/>
              <a:t>lguide-rguide</a:t>
            </a:r>
            <a:r>
              <a:rPr lang="en-US" sz="1800" dirty="0"/>
              <a:t>} </a:t>
            </a:r>
            <a:r>
              <a:rPr lang="en-US" sz="1800" dirty="0" err="1"/>
              <a:t>z</a:t>
            </a:r>
            <a:r>
              <a:rPr lang="en-US" sz="1800" dirty="0"/>
              <a:t> {</a:t>
            </a:r>
            <a:r>
              <a:rPr lang="en-US" sz="1800" dirty="0" err="1"/>
              <a:t>hguide</a:t>
            </a:r>
            <a:r>
              <a:rPr lang="en-US" sz="1800" dirty="0"/>
              <a:t>}</a:t>
            </a:r>
          </a:p>
          <a:p>
            <a:pPr>
              <a:buNone/>
            </a:pPr>
            <a:r>
              <a:rPr lang="en-US" sz="1800" dirty="0"/>
              <a:t>body 1 move 0 {0.5*(</a:t>
            </a:r>
            <a:r>
              <a:rPr lang="en-US" sz="1800" dirty="0" err="1"/>
              <a:t>lguide-rguide)+rguide</a:t>
            </a:r>
            <a:r>
              <a:rPr lang="en-US" sz="1800" dirty="0"/>
              <a:t>} 0</a:t>
            </a:r>
          </a:p>
          <a:p>
            <a:pPr>
              <a:buNone/>
            </a:pPr>
            <a:r>
              <a:rPr lang="en-US" sz="1800" dirty="0"/>
              <a:t>brick </a:t>
            </a:r>
            <a:r>
              <a:rPr lang="en-US" sz="1800" dirty="0" err="1"/>
              <a:t>x</a:t>
            </a:r>
            <a:r>
              <a:rPr lang="en-US" sz="1800" dirty="0"/>
              <a:t> {</a:t>
            </a:r>
            <a:r>
              <a:rPr lang="en-US" sz="1800" dirty="0" err="1"/>
              <a:t>wiris</a:t>
            </a:r>
            <a:r>
              <a:rPr lang="en-US" sz="1800" dirty="0"/>
              <a:t>} </a:t>
            </a:r>
            <a:r>
              <a:rPr lang="en-US" sz="1800" dirty="0" err="1"/>
              <a:t>y</a:t>
            </a:r>
            <a:r>
              <a:rPr lang="en-US" sz="1800" dirty="0"/>
              <a:t> {</a:t>
            </a:r>
            <a:r>
              <a:rPr lang="en-US" sz="1800" dirty="0" err="1"/>
              <a:t>lguide</a:t>
            </a:r>
            <a:r>
              <a:rPr lang="en-US" sz="1800" dirty="0"/>
              <a:t>} </a:t>
            </a:r>
            <a:r>
              <a:rPr lang="en-US" sz="1800" dirty="0" err="1"/>
              <a:t>z</a:t>
            </a:r>
            <a:r>
              <a:rPr lang="en-US" sz="1800" dirty="0"/>
              <a:t> {</a:t>
            </a:r>
            <a:r>
              <a:rPr lang="en-US" sz="1800" dirty="0" err="1"/>
              <a:t>hguide</a:t>
            </a:r>
            <a:r>
              <a:rPr lang="en-US" sz="1800" dirty="0"/>
              <a:t>}</a:t>
            </a:r>
          </a:p>
          <a:p>
            <a:pPr>
              <a:buNone/>
            </a:pPr>
            <a:r>
              <a:rPr lang="en-US" sz="1800" dirty="0"/>
              <a:t>body 2 move 0 {0.5*</a:t>
            </a:r>
            <a:r>
              <a:rPr lang="en-US" sz="1800" dirty="0" err="1"/>
              <a:t>lguide</a:t>
            </a:r>
            <a:r>
              <a:rPr lang="en-US" sz="1800" dirty="0"/>
              <a:t>} 0</a:t>
            </a:r>
          </a:p>
          <a:p>
            <a:endParaRPr lang="en-US" sz="1800" dirty="0"/>
          </a:p>
        </p:txBody>
      </p:sp>
      <p:sp>
        <p:nvSpPr>
          <p:cNvPr id="5" name="Slide Number Placeholder 4">
            <a:extLst>
              <a:ext uri="{FF2B5EF4-FFF2-40B4-BE49-F238E27FC236}">
                <a16:creationId xmlns:a16="http://schemas.microsoft.com/office/drawing/2014/main" id="{0B366227-4695-134B-AD13-F760C1A400CD}"/>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58</a:t>
            </a:fld>
            <a:endParaRPr lang="en-US" dirty="0"/>
          </a:p>
        </p:txBody>
      </p:sp>
    </p:spTree>
    <p:extLst>
      <p:ext uri="{BB962C8B-B14F-4D97-AF65-F5344CB8AC3E}">
        <p14:creationId xmlns:p14="http://schemas.microsoft.com/office/powerpoint/2010/main" val="538531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080" y="57151"/>
            <a:ext cx="8665535" cy="792163"/>
          </a:xfrm>
        </p:spPr>
        <p:txBody>
          <a:bodyPr/>
          <a:lstStyle/>
          <a:p>
            <a:r>
              <a:rPr lang="en-US" dirty="0">
                <a:solidFill>
                  <a:srgbClr val="FF6600"/>
                </a:solidFill>
                <a:ea typeface="ＭＳ Ｐゴシック" charset="-128"/>
              </a:rPr>
              <a:t>Practice 3</a:t>
            </a:r>
            <a:r>
              <a:rPr lang="en-US" dirty="0"/>
              <a:t> – step2-</a:t>
            </a:r>
            <a:r>
              <a:rPr lang="en-US" dirty="0">
                <a:solidFill>
                  <a:srgbClr val="FF0000"/>
                </a:solidFill>
              </a:rPr>
              <a:t>ADD-recWG-to-pillbox.jou (2)</a:t>
            </a:r>
          </a:p>
        </p:txBody>
      </p:sp>
      <p:sp>
        <p:nvSpPr>
          <p:cNvPr id="3" name="Content Placeholder 2"/>
          <p:cNvSpPr>
            <a:spLocks noGrp="1"/>
          </p:cNvSpPr>
          <p:nvPr>
            <p:ph idx="1"/>
          </p:nvPr>
        </p:nvSpPr>
        <p:spPr>
          <a:xfrm>
            <a:off x="2187222" y="1176868"/>
            <a:ext cx="7529689" cy="4906963"/>
          </a:xfrm>
        </p:spPr>
        <p:txBody>
          <a:bodyPr numCol="1"/>
          <a:lstStyle/>
          <a:p>
            <a:pPr>
              <a:buNone/>
            </a:pPr>
            <a:r>
              <a:rPr lang="en-US" sz="1800" dirty="0"/>
              <a:t>import </a:t>
            </a:r>
            <a:r>
              <a:rPr lang="en-US" sz="1800" dirty="0" err="1"/>
              <a:t>acis</a:t>
            </a:r>
            <a:r>
              <a:rPr lang="en-US" sz="1800" dirty="0"/>
              <a:t> “pillbox0.sat”</a:t>
            </a:r>
          </a:p>
          <a:p>
            <a:pPr>
              <a:buNone/>
            </a:pPr>
            <a:r>
              <a:rPr lang="en-US" sz="1800" dirty="0"/>
              <a:t>unite all</a:t>
            </a:r>
          </a:p>
          <a:p>
            <a:pPr>
              <a:buNone/>
            </a:pPr>
            <a:r>
              <a:rPr lang="en-US" sz="1800" dirty="0"/>
              <a:t>compress ids</a:t>
            </a:r>
          </a:p>
          <a:p>
            <a:pPr>
              <a:buNone/>
            </a:pPr>
            <a:endParaRPr lang="en-US" sz="1800" dirty="0"/>
          </a:p>
          <a:p>
            <a:pPr>
              <a:buNone/>
            </a:pPr>
            <a:r>
              <a:rPr lang="en-US" sz="1800" dirty="0"/>
              <a:t>modify curve 30 17 blend radius {</a:t>
            </a:r>
            <a:r>
              <a:rPr lang="en-US" sz="1800" dirty="0" err="1"/>
              <a:t>rround</a:t>
            </a:r>
            <a:r>
              <a:rPr lang="en-US" sz="1800" dirty="0"/>
              <a:t>}</a:t>
            </a:r>
          </a:p>
          <a:p>
            <a:pPr>
              <a:buNone/>
            </a:pPr>
            <a:endParaRPr lang="en-US" sz="1800" dirty="0"/>
          </a:p>
          <a:p>
            <a:pPr>
              <a:buNone/>
            </a:pPr>
            <a:r>
              <a:rPr lang="en-US" sz="1800" dirty="0" err="1"/>
              <a:t>webcut</a:t>
            </a:r>
            <a:r>
              <a:rPr lang="en-US" sz="1800" dirty="0"/>
              <a:t> volume 1 with plane </a:t>
            </a:r>
            <a:r>
              <a:rPr lang="en-US" sz="1800" dirty="0" err="1"/>
              <a:t>yplane</a:t>
            </a:r>
            <a:r>
              <a:rPr lang="en-US" sz="1800" dirty="0"/>
              <a:t> offset 0 </a:t>
            </a:r>
            <a:r>
              <a:rPr lang="en-US" sz="1800" dirty="0" err="1"/>
              <a:t>noimprint</a:t>
            </a:r>
            <a:r>
              <a:rPr lang="en-US" sz="1800" dirty="0"/>
              <a:t> </a:t>
            </a:r>
            <a:r>
              <a:rPr lang="en-US" sz="1800" dirty="0" err="1"/>
              <a:t>nomerge</a:t>
            </a:r>
            <a:r>
              <a:rPr lang="en-US" sz="1800" dirty="0"/>
              <a:t> </a:t>
            </a:r>
          </a:p>
          <a:p>
            <a:pPr>
              <a:buNone/>
            </a:pPr>
            <a:r>
              <a:rPr lang="en-US" sz="1800" dirty="0"/>
              <a:t>delete volume 1 </a:t>
            </a:r>
          </a:p>
          <a:p>
            <a:pPr>
              <a:buNone/>
            </a:pPr>
            <a:r>
              <a:rPr lang="en-US" sz="1800" dirty="0"/>
              <a:t>compress ids</a:t>
            </a:r>
          </a:p>
          <a:p>
            <a:pPr>
              <a:buNone/>
            </a:pPr>
            <a:endParaRPr lang="en-US" sz="1800" dirty="0"/>
          </a:p>
          <a:p>
            <a:pPr>
              <a:buNone/>
            </a:pPr>
            <a:r>
              <a:rPr lang="en-US" sz="1800" dirty="0" err="1"/>
              <a:t>webcut</a:t>
            </a:r>
            <a:r>
              <a:rPr lang="en-US" sz="1800" dirty="0"/>
              <a:t> volume 1 with plane </a:t>
            </a:r>
            <a:r>
              <a:rPr lang="en-US" sz="1800" dirty="0" err="1"/>
              <a:t>xplane</a:t>
            </a:r>
            <a:r>
              <a:rPr lang="en-US" sz="1800" dirty="0"/>
              <a:t> offset 0 </a:t>
            </a:r>
            <a:r>
              <a:rPr lang="en-US" sz="1800" dirty="0" err="1"/>
              <a:t>noimprint</a:t>
            </a:r>
            <a:r>
              <a:rPr lang="en-US" sz="1800" dirty="0"/>
              <a:t> </a:t>
            </a:r>
            <a:r>
              <a:rPr lang="en-US" sz="1800" dirty="0" err="1"/>
              <a:t>nomerge</a:t>
            </a:r>
            <a:r>
              <a:rPr lang="en-US" sz="1800" dirty="0"/>
              <a:t> </a:t>
            </a:r>
          </a:p>
          <a:p>
            <a:pPr>
              <a:buNone/>
            </a:pPr>
            <a:r>
              <a:rPr lang="en-US" sz="1800" dirty="0"/>
              <a:t>delete volume 2</a:t>
            </a:r>
          </a:p>
          <a:p>
            <a:pPr>
              <a:buNone/>
            </a:pPr>
            <a:r>
              <a:rPr lang="en-US" sz="1800" dirty="0"/>
              <a:t>compress ids</a:t>
            </a:r>
          </a:p>
          <a:p>
            <a:pPr>
              <a:buNone/>
            </a:pPr>
            <a:endParaRPr lang="en-US" sz="1800" dirty="0"/>
          </a:p>
          <a:p>
            <a:pPr>
              <a:buNone/>
            </a:pPr>
            <a:r>
              <a:rPr lang="en-US" sz="1800" dirty="0"/>
              <a:t>export </a:t>
            </a:r>
            <a:r>
              <a:rPr lang="en-US" sz="1800" dirty="0" err="1"/>
              <a:t>acis</a:t>
            </a:r>
            <a:r>
              <a:rPr lang="en-US" sz="1800" dirty="0"/>
              <a:t> “pillbox+recWG4.sat" overwrite</a:t>
            </a:r>
          </a:p>
          <a:p>
            <a:endParaRPr lang="en-US" sz="1800" dirty="0"/>
          </a:p>
        </p:txBody>
      </p:sp>
      <p:sp>
        <p:nvSpPr>
          <p:cNvPr id="5" name="Slide Number Placeholder 4">
            <a:extLst>
              <a:ext uri="{FF2B5EF4-FFF2-40B4-BE49-F238E27FC236}">
                <a16:creationId xmlns:a16="http://schemas.microsoft.com/office/drawing/2014/main" id="{F98DD1F4-93A9-4247-B815-CB9733A37805}"/>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59</a:t>
            </a:fld>
            <a:endParaRPr lang="en-US" dirty="0"/>
          </a:p>
        </p:txBody>
      </p:sp>
    </p:spTree>
    <p:extLst>
      <p:ext uri="{BB962C8B-B14F-4D97-AF65-F5344CB8AC3E}">
        <p14:creationId xmlns:p14="http://schemas.microsoft.com/office/powerpoint/2010/main" val="404108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833" y="1"/>
            <a:ext cx="8229600" cy="792163"/>
          </a:xfrm>
        </p:spPr>
        <p:txBody>
          <a:bodyPr/>
          <a:lstStyle/>
          <a:p>
            <a:r>
              <a:rPr lang="en-US" sz="4800" dirty="0">
                <a:solidFill>
                  <a:srgbClr val="FF0000"/>
                </a:solidFill>
              </a:rPr>
              <a:t>Omega3P Examples</a:t>
            </a:r>
          </a:p>
        </p:txBody>
      </p:sp>
      <p:sp>
        <p:nvSpPr>
          <p:cNvPr id="22" name="Rectangle 21"/>
          <p:cNvSpPr/>
          <p:nvPr/>
        </p:nvSpPr>
        <p:spPr>
          <a:xfrm>
            <a:off x="928809" y="1359605"/>
            <a:ext cx="8787463" cy="1569660"/>
          </a:xfrm>
          <a:prstGeom prst="rect">
            <a:avLst/>
          </a:prstGeom>
        </p:spPr>
        <p:txBody>
          <a:bodyPr wrap="square">
            <a:spAutoFit/>
          </a:bodyPr>
          <a:lstStyle/>
          <a:p>
            <a:pPr marL="344488" indent="-344488">
              <a:buFont typeface="Arial" pitchFamily="34" charset="0"/>
              <a:buChar char="•"/>
            </a:pPr>
            <a:r>
              <a:rPr lang="en-US" sz="2400" dirty="0">
                <a:solidFill>
                  <a:srgbClr val="0000CC"/>
                </a:solidFill>
              </a:rPr>
              <a:t>Rounded top pillbox cavity</a:t>
            </a:r>
          </a:p>
          <a:p>
            <a:pPr marL="344488" indent="-344488">
              <a:buFont typeface="Arial" pitchFamily="34" charset="0"/>
              <a:buChar char="•"/>
            </a:pPr>
            <a:r>
              <a:rPr lang="en-US" sz="2400" dirty="0">
                <a:solidFill>
                  <a:srgbClr val="0000CC"/>
                </a:solidFill>
              </a:rPr>
              <a:t>Pillbox cavity with waveguide coupler &amp; lossy material</a:t>
            </a:r>
          </a:p>
          <a:p>
            <a:pPr marL="344488" indent="-344488">
              <a:buFont typeface="Arial" pitchFamily="34" charset="0"/>
              <a:buChar char="•"/>
            </a:pPr>
            <a:r>
              <a:rPr lang="en-US" sz="2400" dirty="0">
                <a:solidFill>
                  <a:srgbClr val="0000CC"/>
                </a:solidFill>
              </a:rPr>
              <a:t>Traveling wave structure</a:t>
            </a:r>
          </a:p>
          <a:p>
            <a:pPr marL="344488" indent="-344488">
              <a:buFont typeface="Arial" pitchFamily="34" charset="0"/>
              <a:buChar char="•"/>
            </a:pPr>
            <a:r>
              <a:rPr lang="en-US" sz="2400" dirty="0">
                <a:solidFill>
                  <a:srgbClr val="0000CC"/>
                </a:solidFill>
              </a:rPr>
              <a:t>Rounded top pillbox cavity with coax coupler</a:t>
            </a:r>
          </a:p>
        </p:txBody>
      </p:sp>
      <p:pic>
        <p:nvPicPr>
          <p:cNvPr id="11" name="Picture 3"/>
          <p:cNvPicPr>
            <a:picLocks noChangeAspect="1" noChangeArrowheads="1"/>
          </p:cNvPicPr>
          <p:nvPr/>
        </p:nvPicPr>
        <p:blipFill>
          <a:blip r:embed="rId2" cstate="print"/>
          <a:srcRect/>
          <a:stretch>
            <a:fillRect/>
          </a:stretch>
        </p:blipFill>
        <p:spPr bwMode="auto">
          <a:xfrm>
            <a:off x="10210625" y="4433242"/>
            <a:ext cx="1352359" cy="1340751"/>
          </a:xfrm>
          <a:prstGeom prst="rect">
            <a:avLst/>
          </a:prstGeom>
          <a:noFill/>
          <a:ln w="9525">
            <a:noFill/>
            <a:miter lim="800000"/>
            <a:headEnd/>
            <a:tailEnd/>
          </a:ln>
        </p:spPr>
      </p:pic>
      <p:pic>
        <p:nvPicPr>
          <p:cNvPr id="13" name="Picture 6"/>
          <p:cNvPicPr>
            <a:picLocks noChangeAspect="1" noChangeArrowheads="1"/>
          </p:cNvPicPr>
          <p:nvPr/>
        </p:nvPicPr>
        <p:blipFill>
          <a:blip r:embed="rId3"/>
          <a:srcRect/>
          <a:stretch>
            <a:fillRect/>
          </a:stretch>
        </p:blipFill>
        <p:spPr bwMode="auto">
          <a:xfrm>
            <a:off x="3905234" y="4143039"/>
            <a:ext cx="2398436" cy="1753108"/>
          </a:xfrm>
          <a:prstGeom prst="rect">
            <a:avLst/>
          </a:prstGeom>
          <a:noFill/>
          <a:ln w="9525">
            <a:noFill/>
            <a:miter lim="800000"/>
            <a:headEnd/>
            <a:tailEnd/>
          </a:ln>
        </p:spPr>
      </p:pic>
      <p:pic>
        <p:nvPicPr>
          <p:cNvPr id="14" name="Picture 4"/>
          <p:cNvPicPr>
            <a:picLocks noChangeAspect="1" noChangeArrowheads="1"/>
          </p:cNvPicPr>
          <p:nvPr/>
        </p:nvPicPr>
        <p:blipFill>
          <a:blip r:embed="rId4"/>
          <a:srcRect/>
          <a:stretch>
            <a:fillRect/>
          </a:stretch>
        </p:blipFill>
        <p:spPr bwMode="auto">
          <a:xfrm>
            <a:off x="735972" y="4433243"/>
            <a:ext cx="2511721" cy="1172700"/>
          </a:xfrm>
          <a:prstGeom prst="rect">
            <a:avLst/>
          </a:prstGeom>
          <a:noFill/>
          <a:ln w="9525">
            <a:noFill/>
            <a:miter lim="800000"/>
            <a:headEnd/>
            <a:tailEnd/>
          </a:ln>
        </p:spPr>
      </p:pic>
      <p:pic>
        <p:nvPicPr>
          <p:cNvPr id="15" name="Picture 2"/>
          <p:cNvPicPr>
            <a:picLocks noChangeAspect="1" noChangeArrowheads="1"/>
          </p:cNvPicPr>
          <p:nvPr/>
        </p:nvPicPr>
        <p:blipFill>
          <a:blip r:embed="rId5"/>
          <a:srcRect/>
          <a:stretch>
            <a:fillRect/>
          </a:stretch>
        </p:blipFill>
        <p:spPr bwMode="auto">
          <a:xfrm>
            <a:off x="7368709" y="3928736"/>
            <a:ext cx="1532341" cy="205793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5D0B7161-11CF-AC4A-80CB-0116E6092699}"/>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a:t>
            </a:fld>
            <a:endParaRPr lang="en-US" dirty="0"/>
          </a:p>
        </p:txBody>
      </p:sp>
    </p:spTree>
    <p:extLst>
      <p:ext uri="{BB962C8B-B14F-4D97-AF65-F5344CB8AC3E}">
        <p14:creationId xmlns:p14="http://schemas.microsoft.com/office/powerpoint/2010/main" val="1799559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ea typeface="ＭＳ Ｐゴシック" charset="-128"/>
              </a:rPr>
              <a:t>Practice 3</a:t>
            </a:r>
            <a:r>
              <a:rPr lang="en-US" dirty="0"/>
              <a:t> – step3-</a:t>
            </a:r>
            <a:r>
              <a:rPr lang="en-US" dirty="0">
                <a:solidFill>
                  <a:srgbClr val="FF0000"/>
                </a:solidFill>
              </a:rPr>
              <a:t>Mesh-pillbox+recWG4.jou</a:t>
            </a:r>
            <a:endParaRPr lang="en-US" dirty="0"/>
          </a:p>
        </p:txBody>
      </p:sp>
      <p:sp>
        <p:nvSpPr>
          <p:cNvPr id="3" name="Content Placeholder 2"/>
          <p:cNvSpPr>
            <a:spLocks noGrp="1"/>
          </p:cNvSpPr>
          <p:nvPr>
            <p:ph idx="1"/>
          </p:nvPr>
        </p:nvSpPr>
        <p:spPr>
          <a:xfrm>
            <a:off x="1938867" y="1030373"/>
            <a:ext cx="8229600" cy="5503071"/>
          </a:xfrm>
        </p:spPr>
        <p:txBody>
          <a:bodyPr/>
          <a:lstStyle/>
          <a:p>
            <a:pPr>
              <a:buNone/>
            </a:pPr>
            <a:r>
              <a:rPr lang="en-US" sz="1800" dirty="0"/>
              <a:t>reset</a:t>
            </a:r>
          </a:p>
          <a:p>
            <a:pPr>
              <a:buNone/>
            </a:pPr>
            <a:r>
              <a:rPr lang="en-US" sz="1800" dirty="0"/>
              <a:t>import </a:t>
            </a:r>
            <a:r>
              <a:rPr lang="en-US" sz="1800" dirty="0" err="1"/>
              <a:t>acis</a:t>
            </a:r>
            <a:r>
              <a:rPr lang="en-US" sz="1800" dirty="0"/>
              <a:t> “pillbox+recWG4.sat"</a:t>
            </a:r>
          </a:p>
          <a:p>
            <a:pPr>
              <a:buNone/>
            </a:pPr>
            <a:r>
              <a:rPr lang="en-US" sz="1800" dirty="0"/>
              <a:t>volume all scheme </a:t>
            </a:r>
            <a:r>
              <a:rPr lang="en-US" sz="1800" dirty="0" err="1"/>
              <a:t>Tetmesh</a:t>
            </a:r>
            <a:endParaRPr lang="en-US" sz="1800" dirty="0"/>
          </a:p>
          <a:p>
            <a:pPr>
              <a:buNone/>
            </a:pPr>
            <a:r>
              <a:rPr lang="en-US" sz="1800" dirty="0"/>
              <a:t>volume all sizing function type skeleton scale 7 </a:t>
            </a:r>
            <a:r>
              <a:rPr lang="en-US" sz="1800" dirty="0" err="1"/>
              <a:t>time_accuracy_level</a:t>
            </a:r>
            <a:r>
              <a:rPr lang="en-US" sz="1800" dirty="0"/>
              <a:t> 2 </a:t>
            </a:r>
            <a:r>
              <a:rPr lang="en-US" sz="1800" dirty="0" err="1"/>
              <a:t>min_size</a:t>
            </a:r>
            <a:r>
              <a:rPr lang="en-US" sz="1800" dirty="0"/>
              <a:t> auto </a:t>
            </a:r>
            <a:r>
              <a:rPr lang="en-US" sz="1800" dirty="0" err="1"/>
              <a:t>max_size</a:t>
            </a:r>
            <a:r>
              <a:rPr lang="en-US" sz="1800" dirty="0"/>
              <a:t> 12 </a:t>
            </a:r>
            <a:r>
              <a:rPr lang="en-US" sz="1800" dirty="0" err="1"/>
              <a:t>max_gradient</a:t>
            </a:r>
            <a:r>
              <a:rPr lang="en-US" sz="1800" dirty="0"/>
              <a:t> 1.2 </a:t>
            </a:r>
          </a:p>
          <a:p>
            <a:pPr>
              <a:buNone/>
            </a:pPr>
            <a:endParaRPr lang="en-US" sz="1800" dirty="0"/>
          </a:p>
          <a:p>
            <a:pPr>
              <a:buNone/>
            </a:pPr>
            <a:r>
              <a:rPr lang="en-US" sz="1800" dirty="0"/>
              <a:t>mesh volume all</a:t>
            </a:r>
          </a:p>
          <a:p>
            <a:pPr>
              <a:buNone/>
            </a:pPr>
            <a:r>
              <a:rPr lang="en-US" sz="1800" dirty="0" err="1"/>
              <a:t>Sideset</a:t>
            </a:r>
            <a:r>
              <a:rPr lang="en-US" sz="1800" dirty="0"/>
              <a:t> 1 surface 1  </a:t>
            </a:r>
          </a:p>
          <a:p>
            <a:pPr>
              <a:buNone/>
            </a:pPr>
            <a:r>
              <a:rPr lang="en-US" sz="1800" dirty="0" err="1"/>
              <a:t>Sideset</a:t>
            </a:r>
            <a:r>
              <a:rPr lang="en-US" sz="1800" dirty="0"/>
              <a:t> 2 surface 7  </a:t>
            </a:r>
          </a:p>
          <a:p>
            <a:pPr>
              <a:buNone/>
            </a:pPr>
            <a:r>
              <a:rPr lang="en-US" sz="1800" dirty="0" err="1"/>
              <a:t>Sideset</a:t>
            </a:r>
            <a:r>
              <a:rPr lang="en-US" sz="1800" dirty="0"/>
              <a:t> 3 surface 2  </a:t>
            </a:r>
          </a:p>
          <a:p>
            <a:pPr>
              <a:buNone/>
            </a:pPr>
            <a:r>
              <a:rPr lang="en-US" sz="1800" dirty="0" err="1"/>
              <a:t>Sideset</a:t>
            </a:r>
            <a:r>
              <a:rPr lang="en-US" sz="1800" dirty="0"/>
              <a:t> 4 surface 8  </a:t>
            </a:r>
          </a:p>
          <a:p>
            <a:pPr>
              <a:buNone/>
            </a:pPr>
            <a:r>
              <a:rPr lang="en-US" sz="1800" dirty="0" err="1"/>
              <a:t>Sideset</a:t>
            </a:r>
            <a:r>
              <a:rPr lang="en-US" sz="1800" dirty="0"/>
              <a:t> 7 surface 6  </a:t>
            </a:r>
          </a:p>
          <a:p>
            <a:pPr>
              <a:buNone/>
            </a:pPr>
            <a:r>
              <a:rPr lang="en-US" sz="1800" dirty="0" err="1"/>
              <a:t>Sideset</a:t>
            </a:r>
            <a:r>
              <a:rPr lang="en-US" sz="1800" dirty="0"/>
              <a:t> 6 surface all except 1 7 2 8 6</a:t>
            </a:r>
          </a:p>
          <a:p>
            <a:pPr>
              <a:buNone/>
            </a:pPr>
            <a:r>
              <a:rPr lang="en-US" sz="1800" dirty="0"/>
              <a:t>block 1 volume all </a:t>
            </a:r>
          </a:p>
          <a:p>
            <a:pPr>
              <a:buNone/>
            </a:pPr>
            <a:r>
              <a:rPr lang="en-US" sz="1800" dirty="0"/>
              <a:t>block 1 element type tetra10</a:t>
            </a:r>
          </a:p>
          <a:p>
            <a:pPr>
              <a:buNone/>
            </a:pPr>
            <a:r>
              <a:rPr lang="en-US" sz="1800" dirty="0"/>
              <a:t>volume all scale 0.001 </a:t>
            </a:r>
          </a:p>
          <a:p>
            <a:pPr>
              <a:buNone/>
            </a:pPr>
            <a:r>
              <a:rPr lang="en-US" sz="1800" dirty="0"/>
              <a:t>export Genesis  “pillbox+recWG4.gen" block all overwrite </a:t>
            </a:r>
          </a:p>
          <a:p>
            <a:pPr>
              <a:buNone/>
            </a:pPr>
            <a:endParaRPr lang="en-US" sz="1800" dirty="0"/>
          </a:p>
        </p:txBody>
      </p:sp>
      <p:sp>
        <p:nvSpPr>
          <p:cNvPr id="5" name="Slide Number Placeholder 4">
            <a:extLst>
              <a:ext uri="{FF2B5EF4-FFF2-40B4-BE49-F238E27FC236}">
                <a16:creationId xmlns:a16="http://schemas.microsoft.com/office/drawing/2014/main" id="{11071425-25BB-994A-B154-B72E9626C1CA}"/>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60</a:t>
            </a:fld>
            <a:endParaRPr lang="en-US" dirty="0"/>
          </a:p>
        </p:txBody>
      </p:sp>
    </p:spTree>
    <p:extLst>
      <p:ext uri="{BB962C8B-B14F-4D97-AF65-F5344CB8AC3E}">
        <p14:creationId xmlns:p14="http://schemas.microsoft.com/office/powerpoint/2010/main" val="687142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ea typeface="ＭＳ Ｐゴシック" charset="-128"/>
              </a:rPr>
              <a:t>Practice 3</a:t>
            </a:r>
            <a:r>
              <a:rPr lang="en-US" dirty="0"/>
              <a:t> – </a:t>
            </a:r>
            <a:r>
              <a:rPr lang="en-US" dirty="0">
                <a:solidFill>
                  <a:srgbClr val="FF0000"/>
                </a:solidFill>
              </a:rPr>
              <a:t>pillbox-recWG4.omega3p (1)</a:t>
            </a:r>
            <a:endParaRPr lang="en-US" dirty="0"/>
          </a:p>
        </p:txBody>
      </p:sp>
      <p:sp>
        <p:nvSpPr>
          <p:cNvPr id="3" name="Content Placeholder 2"/>
          <p:cNvSpPr>
            <a:spLocks noGrp="1"/>
          </p:cNvSpPr>
          <p:nvPr>
            <p:ph idx="1"/>
          </p:nvPr>
        </p:nvSpPr>
        <p:spPr>
          <a:xfrm>
            <a:off x="538316" y="908758"/>
            <a:ext cx="11230897" cy="5808133"/>
          </a:xfrm>
        </p:spPr>
        <p:txBody>
          <a:bodyPr numCol="2"/>
          <a:lstStyle/>
          <a:p>
            <a:pPr>
              <a:buNone/>
            </a:pPr>
            <a:r>
              <a:rPr lang="en-US" sz="1800" dirty="0" err="1"/>
              <a:t>ModelInfo</a:t>
            </a:r>
            <a:r>
              <a:rPr lang="en-US" sz="1800" dirty="0"/>
              <a:t> : {</a:t>
            </a:r>
          </a:p>
          <a:p>
            <a:pPr>
              <a:buNone/>
            </a:pPr>
            <a:r>
              <a:rPr lang="en-US" sz="1800" dirty="0"/>
              <a:t> File: ./pillbox+recWG4.ncdf</a:t>
            </a:r>
          </a:p>
          <a:p>
            <a:pPr>
              <a:buNone/>
            </a:pPr>
            <a:r>
              <a:rPr lang="en-US" sz="1800" dirty="0"/>
              <a:t> </a:t>
            </a:r>
            <a:r>
              <a:rPr lang="en-US" sz="1800" dirty="0" err="1"/>
              <a:t>BoundaryCondition</a:t>
            </a:r>
            <a:r>
              <a:rPr lang="en-US" sz="1800" dirty="0"/>
              <a:t> : {</a:t>
            </a:r>
          </a:p>
          <a:p>
            <a:pPr>
              <a:buNone/>
            </a:pPr>
            <a:r>
              <a:rPr lang="en-US" sz="1800" dirty="0"/>
              <a:t>   Magnetic:  1, 2</a:t>
            </a:r>
          </a:p>
          <a:p>
            <a:pPr>
              <a:buNone/>
            </a:pPr>
            <a:r>
              <a:rPr lang="en-US" sz="1800" dirty="0"/>
              <a:t>   Electric:  3, 4</a:t>
            </a:r>
          </a:p>
          <a:p>
            <a:pPr>
              <a:buNone/>
            </a:pPr>
            <a:r>
              <a:rPr lang="en-US" sz="1800" dirty="0"/>
              <a:t>   Exterior:  6</a:t>
            </a:r>
          </a:p>
          <a:p>
            <a:pPr>
              <a:buNone/>
            </a:pPr>
            <a:r>
              <a:rPr lang="en-US" sz="1800" dirty="0"/>
              <a:t>   </a:t>
            </a:r>
            <a:r>
              <a:rPr lang="en-US" sz="1800" dirty="0">
                <a:solidFill>
                  <a:srgbClr val="FF0000"/>
                </a:solidFill>
              </a:rPr>
              <a:t>Waveguide: 7</a:t>
            </a:r>
          </a:p>
          <a:p>
            <a:pPr>
              <a:buNone/>
            </a:pPr>
            <a:r>
              <a:rPr lang="en-US" sz="1800" dirty="0"/>
              <a:t>   }</a:t>
            </a:r>
          </a:p>
          <a:p>
            <a:pPr>
              <a:buNone/>
            </a:pPr>
            <a:r>
              <a:rPr lang="en-US" sz="1800" dirty="0"/>
              <a:t>  </a:t>
            </a:r>
            <a:r>
              <a:rPr lang="en-US" sz="1800" dirty="0" err="1"/>
              <a:t>SurfaceMaterial</a:t>
            </a:r>
            <a:r>
              <a:rPr lang="en-US" sz="1800" dirty="0"/>
              <a:t> : {</a:t>
            </a:r>
          </a:p>
          <a:p>
            <a:pPr>
              <a:buNone/>
            </a:pPr>
            <a:r>
              <a:rPr lang="en-US" sz="1800" dirty="0"/>
              <a:t>   </a:t>
            </a:r>
            <a:r>
              <a:rPr lang="en-US" sz="1800" dirty="0" err="1"/>
              <a:t>ReferenceNumber</a:t>
            </a:r>
            <a:r>
              <a:rPr lang="en-US" sz="1800" dirty="0"/>
              <a:t>: 6</a:t>
            </a:r>
          </a:p>
          <a:p>
            <a:pPr>
              <a:buNone/>
            </a:pPr>
            <a:r>
              <a:rPr lang="en-US" sz="1800" dirty="0"/>
              <a:t>   Sigma: 5.8e7</a:t>
            </a:r>
          </a:p>
          <a:p>
            <a:pPr>
              <a:buNone/>
            </a:pPr>
            <a:r>
              <a:rPr lang="en-US" sz="1800" dirty="0"/>
              <a:t>  }</a:t>
            </a:r>
          </a:p>
          <a:p>
            <a:pPr>
              <a:buNone/>
            </a:pPr>
            <a:r>
              <a:rPr lang="en-US" sz="1800" dirty="0"/>
              <a:t>}</a:t>
            </a:r>
          </a:p>
          <a:p>
            <a:pPr>
              <a:buNone/>
            </a:pPr>
            <a:r>
              <a:rPr lang="en-US" sz="1800" dirty="0" err="1"/>
              <a:t>FiniteElement</a:t>
            </a:r>
            <a:r>
              <a:rPr lang="en-US" sz="1800" dirty="0"/>
              <a:t>: {</a:t>
            </a:r>
          </a:p>
          <a:p>
            <a:pPr>
              <a:buNone/>
            </a:pPr>
            <a:r>
              <a:rPr lang="en-US" sz="1800" dirty="0"/>
              <a:t> Order:           1</a:t>
            </a:r>
          </a:p>
          <a:p>
            <a:pPr>
              <a:buNone/>
            </a:pPr>
            <a:r>
              <a:rPr lang="en-US" sz="1800" dirty="0"/>
              <a:t> </a:t>
            </a:r>
            <a:r>
              <a:rPr lang="en-US" sz="1800" dirty="0" err="1"/>
              <a:t>CurvedSurfaces</a:t>
            </a:r>
            <a:r>
              <a:rPr lang="en-US" sz="1800" dirty="0"/>
              <a:t>: on</a:t>
            </a:r>
          </a:p>
          <a:p>
            <a:pPr>
              <a:buNone/>
            </a:pPr>
            <a:r>
              <a:rPr lang="en-US" sz="1800" dirty="0"/>
              <a:t>} </a:t>
            </a:r>
          </a:p>
          <a:p>
            <a:pPr>
              <a:buNone/>
            </a:pPr>
            <a:r>
              <a:rPr lang="en-US" sz="1800" dirty="0" err="1"/>
              <a:t>EigenSolver</a:t>
            </a:r>
            <a:r>
              <a:rPr lang="en-US" sz="1800" dirty="0"/>
              <a:t> : {</a:t>
            </a:r>
          </a:p>
          <a:p>
            <a:pPr>
              <a:buNone/>
            </a:pPr>
            <a:r>
              <a:rPr lang="en-US" sz="1800" dirty="0"/>
              <a:t> </a:t>
            </a:r>
            <a:r>
              <a:rPr lang="en-US" sz="1800" dirty="0" err="1"/>
              <a:t>NumEigenvalues</a:t>
            </a:r>
            <a:r>
              <a:rPr lang="en-US" sz="1800" dirty="0"/>
              <a:t>: 1</a:t>
            </a:r>
          </a:p>
          <a:p>
            <a:pPr>
              <a:buNone/>
            </a:pPr>
            <a:r>
              <a:rPr lang="en-US" sz="1800" dirty="0"/>
              <a:t> </a:t>
            </a:r>
            <a:r>
              <a:rPr lang="en-US" sz="1800" dirty="0" err="1"/>
              <a:t>FrequencyShift</a:t>
            </a:r>
            <a:r>
              <a:rPr lang="en-US" sz="1800" dirty="0"/>
              <a:t>:  0.9e9</a:t>
            </a:r>
          </a:p>
          <a:p>
            <a:pPr>
              <a:buNone/>
            </a:pPr>
            <a:r>
              <a:rPr lang="en-US" sz="1800" dirty="0"/>
              <a:t>}</a:t>
            </a:r>
          </a:p>
          <a:p>
            <a:pPr>
              <a:buNone/>
            </a:pPr>
            <a:r>
              <a:rPr lang="en-US" sz="1800" dirty="0" err="1"/>
              <a:t>PostProcess</a:t>
            </a:r>
            <a:r>
              <a:rPr lang="en-US" sz="1800" dirty="0"/>
              <a:t> : {</a:t>
            </a:r>
          </a:p>
          <a:p>
            <a:pPr>
              <a:buNone/>
            </a:pPr>
            <a:r>
              <a:rPr lang="en-US" sz="1800" dirty="0"/>
              <a:t> Toggle: on</a:t>
            </a:r>
          </a:p>
          <a:p>
            <a:pPr>
              <a:buNone/>
            </a:pPr>
            <a:r>
              <a:rPr lang="en-US" sz="1800" dirty="0"/>
              <a:t> </a:t>
            </a:r>
            <a:r>
              <a:rPr lang="en-US" sz="1800" dirty="0" err="1"/>
              <a:t>ModeFile</a:t>
            </a:r>
            <a:r>
              <a:rPr lang="en-US" sz="1800" dirty="0"/>
              <a:t>: mode</a:t>
            </a:r>
          </a:p>
          <a:p>
            <a:pPr>
              <a:buNone/>
            </a:pPr>
            <a:r>
              <a:rPr lang="en-US" sz="1800" dirty="0"/>
              <a:t>}</a:t>
            </a:r>
          </a:p>
          <a:p>
            <a:pPr>
              <a:buNone/>
            </a:pPr>
            <a:r>
              <a:rPr lang="en-US" sz="1800" dirty="0">
                <a:solidFill>
                  <a:srgbClr val="A50021"/>
                </a:solidFill>
              </a:rPr>
              <a:t>// if no Port specified here, </a:t>
            </a:r>
          </a:p>
          <a:p>
            <a:pPr>
              <a:buNone/>
            </a:pPr>
            <a:r>
              <a:rPr lang="en-US" sz="1800" dirty="0">
                <a:solidFill>
                  <a:srgbClr val="A50021"/>
                </a:solidFill>
              </a:rPr>
              <a:t>// will use 1 port mode for default</a:t>
            </a:r>
          </a:p>
          <a:p>
            <a:pPr>
              <a:buNone/>
            </a:pPr>
            <a:r>
              <a:rPr lang="en-US" sz="1800" dirty="0"/>
              <a:t>/*</a:t>
            </a:r>
          </a:p>
          <a:p>
            <a:pPr>
              <a:spcBef>
                <a:spcPts val="0"/>
              </a:spcBef>
              <a:buNone/>
            </a:pPr>
            <a:r>
              <a:rPr lang="en-US" sz="1800" dirty="0">
                <a:solidFill>
                  <a:srgbClr val="0000FF"/>
                </a:solidFill>
              </a:rPr>
              <a:t>Port : {</a:t>
            </a:r>
          </a:p>
          <a:p>
            <a:pPr>
              <a:spcBef>
                <a:spcPts val="0"/>
              </a:spcBef>
              <a:buNone/>
            </a:pPr>
            <a:r>
              <a:rPr lang="en-US" sz="1800" dirty="0">
                <a:solidFill>
                  <a:srgbClr val="0000FF"/>
                </a:solidFill>
              </a:rPr>
              <a:t>  </a:t>
            </a:r>
            <a:r>
              <a:rPr lang="en-US" sz="1800" dirty="0" err="1">
                <a:solidFill>
                  <a:srgbClr val="0000FF"/>
                </a:solidFill>
              </a:rPr>
              <a:t>ReferenceNumber</a:t>
            </a:r>
            <a:r>
              <a:rPr lang="en-US" sz="1800" dirty="0">
                <a:solidFill>
                  <a:srgbClr val="0000FF"/>
                </a:solidFill>
              </a:rPr>
              <a:t> : 7</a:t>
            </a:r>
          </a:p>
          <a:p>
            <a:pPr>
              <a:spcBef>
                <a:spcPts val="0"/>
              </a:spcBef>
              <a:buNone/>
            </a:pPr>
            <a:r>
              <a:rPr lang="en-US" sz="1800" dirty="0">
                <a:solidFill>
                  <a:srgbClr val="0000FF"/>
                </a:solidFill>
              </a:rPr>
              <a:t>  </a:t>
            </a:r>
            <a:r>
              <a:rPr lang="en-US" sz="1800" dirty="0" err="1">
                <a:solidFill>
                  <a:srgbClr val="0000FF"/>
                </a:solidFill>
              </a:rPr>
              <a:t>NumberOfModes</a:t>
            </a:r>
            <a:r>
              <a:rPr lang="en-US" sz="1800" dirty="0">
                <a:solidFill>
                  <a:srgbClr val="0000FF"/>
                </a:solidFill>
              </a:rPr>
              <a:t> : 1</a:t>
            </a:r>
          </a:p>
          <a:p>
            <a:pPr>
              <a:spcBef>
                <a:spcPts val="0"/>
              </a:spcBef>
              <a:buNone/>
            </a:pPr>
            <a:r>
              <a:rPr lang="en-US" sz="1800" dirty="0">
                <a:solidFill>
                  <a:srgbClr val="0000FF"/>
                </a:solidFill>
              </a:rPr>
              <a:t>}</a:t>
            </a:r>
          </a:p>
          <a:p>
            <a:pPr>
              <a:spcBef>
                <a:spcPts val="0"/>
              </a:spcBef>
              <a:buNone/>
            </a:pPr>
            <a:r>
              <a:rPr lang="en-US" sz="1800" dirty="0">
                <a:solidFill>
                  <a:srgbClr val="0000FF"/>
                </a:solidFill>
              </a:rPr>
              <a:t>*/</a:t>
            </a:r>
          </a:p>
          <a:p>
            <a:pPr>
              <a:buNone/>
            </a:pPr>
            <a:endParaRPr lang="en-US" sz="1800" dirty="0"/>
          </a:p>
          <a:p>
            <a:pPr>
              <a:buNone/>
            </a:pPr>
            <a:endParaRPr lang="en-US" sz="1800" dirty="0"/>
          </a:p>
        </p:txBody>
      </p:sp>
      <p:sp>
        <p:nvSpPr>
          <p:cNvPr id="5" name="Slide Number Placeholder 4">
            <a:extLst>
              <a:ext uri="{FF2B5EF4-FFF2-40B4-BE49-F238E27FC236}">
                <a16:creationId xmlns:a16="http://schemas.microsoft.com/office/drawing/2014/main" id="{86C49520-1052-C548-8714-9C1D30D07FD5}"/>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61</a:t>
            </a:fld>
            <a:endParaRPr lang="en-US" dirty="0"/>
          </a:p>
        </p:txBody>
      </p:sp>
    </p:spTree>
    <p:extLst>
      <p:ext uri="{BB962C8B-B14F-4D97-AF65-F5344CB8AC3E}">
        <p14:creationId xmlns:p14="http://schemas.microsoft.com/office/powerpoint/2010/main" val="3634357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ea typeface="ＭＳ Ｐゴシック" charset="-128"/>
              </a:rPr>
              <a:t>Practice 3</a:t>
            </a:r>
            <a:r>
              <a:rPr lang="en-US" dirty="0"/>
              <a:t> – More on Open port specification</a:t>
            </a:r>
          </a:p>
        </p:txBody>
      </p:sp>
      <p:sp>
        <p:nvSpPr>
          <p:cNvPr id="3" name="Content Placeholder 2"/>
          <p:cNvSpPr>
            <a:spLocks noGrp="1"/>
          </p:cNvSpPr>
          <p:nvPr>
            <p:ph idx="1"/>
          </p:nvPr>
        </p:nvSpPr>
        <p:spPr>
          <a:xfrm>
            <a:off x="494070" y="1259891"/>
            <a:ext cx="10972799" cy="4890186"/>
          </a:xfrm>
        </p:spPr>
        <p:txBody>
          <a:bodyPr numCol="2"/>
          <a:lstStyle/>
          <a:p>
            <a:pPr>
              <a:buNone/>
            </a:pPr>
            <a:r>
              <a:rPr lang="en-US" sz="1800" dirty="0" err="1"/>
              <a:t>BoundaryCondition</a:t>
            </a:r>
            <a:r>
              <a:rPr lang="en-US" sz="1800" dirty="0"/>
              <a:t> : {</a:t>
            </a:r>
          </a:p>
          <a:p>
            <a:pPr>
              <a:buNone/>
            </a:pPr>
            <a:r>
              <a:rPr lang="en-US" sz="1800" dirty="0"/>
              <a:t>   Magnetic:  1, 2</a:t>
            </a:r>
          </a:p>
          <a:p>
            <a:pPr>
              <a:buNone/>
            </a:pPr>
            <a:r>
              <a:rPr lang="en-US" sz="1800" dirty="0"/>
              <a:t>   Electric:  3, 4</a:t>
            </a:r>
          </a:p>
          <a:p>
            <a:pPr>
              <a:buNone/>
            </a:pPr>
            <a:r>
              <a:rPr lang="en-US" sz="1800" dirty="0"/>
              <a:t>   Exterior:  6</a:t>
            </a:r>
          </a:p>
          <a:p>
            <a:pPr>
              <a:buNone/>
            </a:pPr>
            <a:r>
              <a:rPr lang="en-US" sz="1800" dirty="0"/>
              <a:t>   </a:t>
            </a:r>
            <a:r>
              <a:rPr lang="en-US" sz="1800" dirty="0">
                <a:solidFill>
                  <a:srgbClr val="FF0000"/>
                </a:solidFill>
              </a:rPr>
              <a:t>Waveguide: 7</a:t>
            </a:r>
          </a:p>
          <a:p>
            <a:pPr>
              <a:buNone/>
            </a:pPr>
            <a:r>
              <a:rPr lang="en-US" sz="1800" dirty="0"/>
              <a:t> }</a:t>
            </a:r>
          </a:p>
          <a:p>
            <a:pPr>
              <a:buNone/>
            </a:pPr>
            <a:endParaRPr lang="en-US" sz="1800" dirty="0"/>
          </a:p>
          <a:p>
            <a:pPr>
              <a:buNone/>
            </a:pPr>
            <a:endParaRPr lang="en-US" sz="1800" dirty="0"/>
          </a:p>
          <a:p>
            <a:pPr>
              <a:spcBef>
                <a:spcPts val="0"/>
              </a:spcBef>
              <a:buNone/>
            </a:pPr>
            <a:r>
              <a:rPr lang="en-US" sz="1800" dirty="0">
                <a:solidFill>
                  <a:srgbClr val="0000FF"/>
                </a:solidFill>
              </a:rPr>
              <a:t>Port : {</a:t>
            </a:r>
          </a:p>
          <a:p>
            <a:pPr>
              <a:spcBef>
                <a:spcPts val="0"/>
              </a:spcBef>
              <a:buNone/>
            </a:pPr>
            <a:r>
              <a:rPr lang="en-US" sz="1800" dirty="0">
                <a:solidFill>
                  <a:srgbClr val="0000FF"/>
                </a:solidFill>
              </a:rPr>
              <a:t>  </a:t>
            </a:r>
            <a:r>
              <a:rPr lang="en-US" sz="1800" dirty="0" err="1">
                <a:solidFill>
                  <a:srgbClr val="0000FF"/>
                </a:solidFill>
              </a:rPr>
              <a:t>ReferenceNumber</a:t>
            </a:r>
            <a:r>
              <a:rPr lang="en-US" sz="1800" dirty="0">
                <a:solidFill>
                  <a:srgbClr val="0000FF"/>
                </a:solidFill>
              </a:rPr>
              <a:t> : 7</a:t>
            </a:r>
          </a:p>
          <a:p>
            <a:pPr>
              <a:spcBef>
                <a:spcPts val="0"/>
              </a:spcBef>
              <a:buNone/>
            </a:pPr>
            <a:r>
              <a:rPr lang="en-US" sz="1800" dirty="0">
                <a:solidFill>
                  <a:srgbClr val="0000FF"/>
                </a:solidFill>
              </a:rPr>
              <a:t>  </a:t>
            </a:r>
            <a:r>
              <a:rPr lang="en-US" sz="1800" dirty="0" err="1">
                <a:solidFill>
                  <a:srgbClr val="0000FF"/>
                </a:solidFill>
              </a:rPr>
              <a:t>NumberOfModes</a:t>
            </a:r>
            <a:r>
              <a:rPr lang="en-US" sz="1800" dirty="0">
                <a:solidFill>
                  <a:srgbClr val="0000FF"/>
                </a:solidFill>
              </a:rPr>
              <a:t> : 1</a:t>
            </a:r>
          </a:p>
          <a:p>
            <a:pPr>
              <a:spcBef>
                <a:spcPts val="0"/>
              </a:spcBef>
              <a:buNone/>
            </a:pPr>
            <a:r>
              <a:rPr lang="en-US" sz="1800" dirty="0">
                <a:solidFill>
                  <a:srgbClr val="0000FF"/>
                </a:solidFill>
              </a:rPr>
              <a:t>}</a:t>
            </a:r>
          </a:p>
          <a:p>
            <a:pPr>
              <a:buNone/>
            </a:pPr>
            <a:r>
              <a:rPr lang="en-US" sz="1800" dirty="0">
                <a:solidFill>
                  <a:srgbClr val="A50021"/>
                </a:solidFill>
              </a:rPr>
              <a:t>// if no Port specified</a:t>
            </a:r>
          </a:p>
          <a:p>
            <a:pPr>
              <a:buNone/>
            </a:pPr>
            <a:r>
              <a:rPr lang="en-US" sz="1800" dirty="0">
                <a:solidFill>
                  <a:srgbClr val="A50021"/>
                </a:solidFill>
              </a:rPr>
              <a:t>// will use 1 port mode as default</a:t>
            </a:r>
          </a:p>
          <a:p>
            <a:pPr>
              <a:spcBef>
                <a:spcPts val="0"/>
              </a:spcBef>
              <a:buNone/>
            </a:pPr>
            <a:endParaRPr lang="en-US" sz="1800" dirty="0">
              <a:solidFill>
                <a:srgbClr val="0000FF"/>
              </a:solidFill>
            </a:endParaRPr>
          </a:p>
          <a:p>
            <a:pPr>
              <a:spcBef>
                <a:spcPts val="0"/>
              </a:spcBef>
              <a:buNone/>
            </a:pPr>
            <a:endParaRPr lang="en-US" sz="1800" dirty="0">
              <a:solidFill>
                <a:srgbClr val="0000FF"/>
              </a:solidFill>
            </a:endParaRPr>
          </a:p>
          <a:p>
            <a:pPr>
              <a:spcBef>
                <a:spcPts val="0"/>
              </a:spcBef>
              <a:buNone/>
            </a:pPr>
            <a:endParaRPr lang="en-US" sz="1800" dirty="0">
              <a:solidFill>
                <a:srgbClr val="0000FF"/>
              </a:solidFill>
            </a:endParaRPr>
          </a:p>
          <a:p>
            <a:pPr>
              <a:spcBef>
                <a:spcPts val="0"/>
              </a:spcBef>
              <a:buNone/>
            </a:pPr>
            <a:endParaRPr lang="en-US" sz="1800" dirty="0">
              <a:solidFill>
                <a:srgbClr val="0000FF"/>
              </a:solidFill>
            </a:endParaRPr>
          </a:p>
          <a:p>
            <a:pPr>
              <a:buNone/>
            </a:pPr>
            <a:r>
              <a:rPr lang="en-US" sz="1800" dirty="0" err="1"/>
              <a:t>BoundaryCondition</a:t>
            </a:r>
            <a:r>
              <a:rPr lang="en-US" sz="1800" dirty="0"/>
              <a:t> : {</a:t>
            </a:r>
          </a:p>
          <a:p>
            <a:pPr>
              <a:buNone/>
            </a:pPr>
            <a:r>
              <a:rPr lang="en-US" sz="1800" dirty="0"/>
              <a:t>   Magnetic:  1, 2</a:t>
            </a:r>
          </a:p>
          <a:p>
            <a:pPr>
              <a:buNone/>
            </a:pPr>
            <a:r>
              <a:rPr lang="en-US" sz="1800" dirty="0"/>
              <a:t>   Electric:  3, 4</a:t>
            </a:r>
          </a:p>
          <a:p>
            <a:pPr>
              <a:buNone/>
            </a:pPr>
            <a:r>
              <a:rPr lang="en-US" sz="1800" dirty="0"/>
              <a:t>   Exterior:  6</a:t>
            </a:r>
          </a:p>
          <a:p>
            <a:pPr>
              <a:buNone/>
            </a:pPr>
            <a:r>
              <a:rPr lang="en-US" sz="1800" dirty="0"/>
              <a:t>   </a:t>
            </a:r>
            <a:r>
              <a:rPr lang="en-US" sz="1800" dirty="0">
                <a:solidFill>
                  <a:srgbClr val="FF0000"/>
                </a:solidFill>
              </a:rPr>
              <a:t>Absorbing: 7</a:t>
            </a:r>
          </a:p>
          <a:p>
            <a:pPr>
              <a:buNone/>
            </a:pPr>
            <a:r>
              <a:rPr lang="en-US" sz="1800" dirty="0"/>
              <a:t> }</a:t>
            </a:r>
          </a:p>
          <a:p>
            <a:pPr>
              <a:buNone/>
            </a:pPr>
            <a:endParaRPr lang="en-US" sz="1800" dirty="0"/>
          </a:p>
          <a:p>
            <a:pPr>
              <a:buNone/>
            </a:pPr>
            <a:r>
              <a:rPr lang="en-US" sz="1800" dirty="0"/>
              <a:t>// 1D absorbing boundary (ABC)</a:t>
            </a:r>
          </a:p>
          <a:p>
            <a:pPr>
              <a:buNone/>
            </a:pPr>
            <a:r>
              <a:rPr lang="en-US" sz="1800" dirty="0"/>
              <a:t>// 1) no Port specified: </a:t>
            </a:r>
            <a:r>
              <a:rPr lang="en-US" sz="1800" dirty="0" err="1"/>
              <a:t>vp</a:t>
            </a:r>
            <a:r>
              <a:rPr lang="en-US" sz="1800" dirty="0"/>
              <a:t>=</a:t>
            </a:r>
            <a:r>
              <a:rPr lang="en-US" sz="1800" dirty="0" err="1"/>
              <a:t>c</a:t>
            </a:r>
            <a:endParaRPr lang="en-US" sz="1800" dirty="0"/>
          </a:p>
          <a:p>
            <a:pPr>
              <a:buNone/>
            </a:pPr>
            <a:r>
              <a:rPr lang="en-US" sz="1800" dirty="0"/>
              <a:t>// 2) ABC with a finite cutoff frequency </a:t>
            </a:r>
          </a:p>
          <a:p>
            <a:pPr>
              <a:spcBef>
                <a:spcPts val="0"/>
              </a:spcBef>
              <a:buNone/>
            </a:pPr>
            <a:r>
              <a:rPr lang="en-US" sz="1800" dirty="0">
                <a:solidFill>
                  <a:srgbClr val="0000FF"/>
                </a:solidFill>
              </a:rPr>
              <a:t>Port : {</a:t>
            </a:r>
          </a:p>
          <a:p>
            <a:pPr>
              <a:spcBef>
                <a:spcPts val="0"/>
              </a:spcBef>
              <a:buNone/>
            </a:pPr>
            <a:r>
              <a:rPr lang="en-US" sz="1800" dirty="0">
                <a:solidFill>
                  <a:srgbClr val="0000FF"/>
                </a:solidFill>
              </a:rPr>
              <a:t>  </a:t>
            </a:r>
            <a:r>
              <a:rPr lang="en-US" sz="1800" dirty="0" err="1">
                <a:solidFill>
                  <a:srgbClr val="0000FF"/>
                </a:solidFill>
              </a:rPr>
              <a:t>ReferenceNumber</a:t>
            </a:r>
            <a:r>
              <a:rPr lang="en-US" sz="1800" dirty="0">
                <a:solidFill>
                  <a:srgbClr val="0000FF"/>
                </a:solidFill>
              </a:rPr>
              <a:t> : 7</a:t>
            </a:r>
          </a:p>
          <a:p>
            <a:pPr>
              <a:spcBef>
                <a:spcPts val="0"/>
              </a:spcBef>
              <a:buNone/>
            </a:pPr>
            <a:r>
              <a:rPr lang="en-US" sz="1800" dirty="0">
                <a:solidFill>
                  <a:srgbClr val="0000FF"/>
                </a:solidFill>
              </a:rPr>
              <a:t>  </a:t>
            </a:r>
            <a:r>
              <a:rPr lang="en-US" sz="1800" dirty="0" err="1">
                <a:solidFill>
                  <a:srgbClr val="0000FF"/>
                </a:solidFill>
              </a:rPr>
              <a:t>CutoffFrequency</a:t>
            </a:r>
            <a:r>
              <a:rPr lang="en-US" sz="1800" dirty="0">
                <a:solidFill>
                  <a:srgbClr val="0000FF"/>
                </a:solidFill>
              </a:rPr>
              <a:t> : 1e9</a:t>
            </a:r>
          </a:p>
          <a:p>
            <a:pPr>
              <a:spcBef>
                <a:spcPts val="0"/>
              </a:spcBef>
              <a:buNone/>
            </a:pPr>
            <a:r>
              <a:rPr lang="en-US" sz="1800" dirty="0">
                <a:solidFill>
                  <a:srgbClr val="0000FF"/>
                </a:solidFill>
              </a:rPr>
              <a:t>}</a:t>
            </a:r>
          </a:p>
          <a:p>
            <a:pPr>
              <a:buNone/>
            </a:pPr>
            <a:endParaRPr lang="en-US" sz="1800" dirty="0"/>
          </a:p>
          <a:p>
            <a:pPr>
              <a:buNone/>
            </a:pPr>
            <a:endParaRPr lang="en-US" sz="1800" dirty="0"/>
          </a:p>
        </p:txBody>
      </p:sp>
      <p:sp>
        <p:nvSpPr>
          <p:cNvPr id="5" name="Slide Number Placeholder 4">
            <a:extLst>
              <a:ext uri="{FF2B5EF4-FFF2-40B4-BE49-F238E27FC236}">
                <a16:creationId xmlns:a16="http://schemas.microsoft.com/office/drawing/2014/main" id="{870D98EA-DF1D-9545-9A83-80272B3E4432}"/>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62</a:t>
            </a:fld>
            <a:endParaRPr lang="en-US" dirty="0"/>
          </a:p>
        </p:txBody>
      </p:sp>
    </p:spTree>
    <p:extLst>
      <p:ext uri="{BB962C8B-B14F-4D97-AF65-F5344CB8AC3E}">
        <p14:creationId xmlns:p14="http://schemas.microsoft.com/office/powerpoint/2010/main" val="4002381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ea typeface="ＭＳ Ｐゴシック" charset="-128"/>
              </a:rPr>
              <a:t>Practice 3</a:t>
            </a:r>
            <a:r>
              <a:rPr lang="en-US" dirty="0"/>
              <a:t> </a:t>
            </a:r>
            <a:r>
              <a:rPr lang="en-US" dirty="0">
                <a:solidFill>
                  <a:srgbClr val="FF0000"/>
                </a:solidFill>
              </a:rPr>
              <a:t>– Omega3p Results</a:t>
            </a:r>
            <a:endParaRPr lang="en-US" dirty="0"/>
          </a:p>
        </p:txBody>
      </p:sp>
      <p:sp>
        <p:nvSpPr>
          <p:cNvPr id="3" name="Content Placeholder 2"/>
          <p:cNvSpPr>
            <a:spLocks noGrp="1"/>
          </p:cNvSpPr>
          <p:nvPr>
            <p:ph idx="1"/>
          </p:nvPr>
        </p:nvSpPr>
        <p:spPr>
          <a:xfrm>
            <a:off x="510830" y="1278195"/>
            <a:ext cx="10904422" cy="3352799"/>
          </a:xfrm>
        </p:spPr>
        <p:txBody>
          <a:bodyPr/>
          <a:lstStyle/>
          <a:p>
            <a:pPr>
              <a:buNone/>
            </a:pPr>
            <a:r>
              <a:rPr lang="en-US" sz="1600" dirty="0"/>
              <a:t>----------------------------------------------------------</a:t>
            </a:r>
          </a:p>
          <a:p>
            <a:pPr>
              <a:buNone/>
            </a:pPr>
            <a:r>
              <a:rPr lang="en-US" sz="1600" dirty="0"/>
              <a:t>Iteration: 12</a:t>
            </a:r>
          </a:p>
          <a:p>
            <a:pPr>
              <a:buNone/>
            </a:pPr>
            <a:r>
              <a:rPr lang="en-US" sz="1600" dirty="0"/>
              <a:t>Solving Projected System... </a:t>
            </a:r>
          </a:p>
          <a:p>
            <a:pPr>
              <a:buNone/>
            </a:pPr>
            <a:r>
              <a:rPr lang="en-US" sz="1600" dirty="0"/>
              <a:t>Linear Solver Preparation Time: 59.47317409515381              Solver Time: 0</a:t>
            </a:r>
          </a:p>
          <a:p>
            <a:pPr>
              <a:buNone/>
            </a:pPr>
            <a:r>
              <a:rPr lang="en-US" sz="1600" dirty="0"/>
              <a:t>==========================================================</a:t>
            </a:r>
          </a:p>
          <a:p>
            <a:pPr>
              <a:buNone/>
            </a:pPr>
            <a:r>
              <a:rPr lang="en-US" sz="1600" dirty="0"/>
              <a:t>COMMIT MODE: 0 FREQ = (1162083595.933087,1668914.182504398)      k = (24.35547119628069,0.03497785481466404)     Q = 348.1555876615675</a:t>
            </a:r>
          </a:p>
          <a:p>
            <a:pPr>
              <a:buNone/>
            </a:pPr>
            <a:r>
              <a:rPr lang="en-US" sz="1600" dirty="0"/>
              <a:t>Memory usage:</a:t>
            </a:r>
          </a:p>
          <a:p>
            <a:pPr>
              <a:buNone/>
            </a:pPr>
            <a:r>
              <a:rPr lang="en-US" sz="1600" dirty="0"/>
              <a:t>used </a:t>
            </a:r>
            <a:r>
              <a:rPr lang="en-US" sz="1600" dirty="0" err="1"/>
              <a:t>mem</a:t>
            </a:r>
            <a:r>
              <a:rPr lang="en-US" sz="1600" dirty="0"/>
              <a:t> per MPI process: min:    213 MB, max:    213 MB, </a:t>
            </a:r>
            <a:r>
              <a:rPr lang="en-US" sz="1600" dirty="0" err="1"/>
              <a:t>avg</a:t>
            </a:r>
            <a:r>
              <a:rPr lang="en-US" sz="1600" dirty="0"/>
              <a:t>:    213 MB, </a:t>
            </a:r>
            <a:r>
              <a:rPr lang="en-US" sz="1600" dirty="0" err="1"/>
              <a:t>stddev</a:t>
            </a:r>
            <a:r>
              <a:rPr lang="en-US" sz="1600" dirty="0"/>
              <a:t>:      0 MB, total:    213 MB</a:t>
            </a:r>
          </a:p>
          <a:p>
            <a:pPr>
              <a:buNone/>
            </a:pPr>
            <a:r>
              <a:rPr lang="en-US" sz="1600" dirty="0"/>
              <a:t>used </a:t>
            </a:r>
            <a:r>
              <a:rPr lang="en-US" sz="1600" dirty="0" err="1"/>
              <a:t>mem</a:t>
            </a:r>
            <a:r>
              <a:rPr lang="en-US" sz="1600" dirty="0"/>
              <a:t> per node in GB : min:   4.97 GB, max:   4.97 GB, </a:t>
            </a:r>
            <a:r>
              <a:rPr lang="en-US" sz="1600" dirty="0" err="1"/>
              <a:t>avg</a:t>
            </a:r>
            <a:r>
              <a:rPr lang="en-US" sz="1600" dirty="0"/>
              <a:t>:   4.97 GB, </a:t>
            </a:r>
            <a:r>
              <a:rPr lang="en-US" sz="1600" dirty="0" err="1"/>
              <a:t>stddev</a:t>
            </a:r>
            <a:r>
              <a:rPr lang="en-US" sz="1600" dirty="0"/>
              <a:t>:      0 GB, total:   4.97 GB</a:t>
            </a:r>
          </a:p>
          <a:p>
            <a:pPr>
              <a:buNone/>
            </a:pPr>
            <a:r>
              <a:rPr lang="en-US" sz="1600" dirty="0"/>
              <a:t>used </a:t>
            </a:r>
            <a:r>
              <a:rPr lang="en-US" sz="1600" dirty="0" err="1"/>
              <a:t>mem</a:t>
            </a:r>
            <a:r>
              <a:rPr lang="en-US" sz="1600" dirty="0"/>
              <a:t> per node in %  : min:   40.7  %, max:   40.7  %, </a:t>
            </a:r>
            <a:r>
              <a:rPr lang="en-US" sz="1600" dirty="0" err="1"/>
              <a:t>avg</a:t>
            </a:r>
            <a:r>
              <a:rPr lang="en-US" sz="1600" dirty="0"/>
              <a:t>:   40.7  %, </a:t>
            </a:r>
            <a:r>
              <a:rPr lang="en-US" sz="1600" dirty="0" err="1"/>
              <a:t>stddev</a:t>
            </a:r>
            <a:r>
              <a:rPr lang="en-US" sz="1600" dirty="0"/>
              <a:t>:      0  %</a:t>
            </a:r>
          </a:p>
          <a:p>
            <a:pPr>
              <a:buNone/>
            </a:pPr>
            <a:endParaRPr lang="en-US" sz="1400" dirty="0"/>
          </a:p>
        </p:txBody>
      </p:sp>
      <p:sp>
        <p:nvSpPr>
          <p:cNvPr id="5" name="Slide Number Placeholder 4">
            <a:extLst>
              <a:ext uri="{FF2B5EF4-FFF2-40B4-BE49-F238E27FC236}">
                <a16:creationId xmlns:a16="http://schemas.microsoft.com/office/drawing/2014/main" id="{2CC49BBA-6989-1946-87CB-6BF2DF079CBB}"/>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63</a:t>
            </a:fld>
            <a:endParaRPr lang="en-US" dirty="0"/>
          </a:p>
        </p:txBody>
      </p:sp>
    </p:spTree>
    <p:extLst>
      <p:ext uri="{BB962C8B-B14F-4D97-AF65-F5344CB8AC3E}">
        <p14:creationId xmlns:p14="http://schemas.microsoft.com/office/powerpoint/2010/main" val="176392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550" y="50801"/>
            <a:ext cx="8229600" cy="792163"/>
          </a:xfrm>
        </p:spPr>
        <p:txBody>
          <a:bodyPr/>
          <a:lstStyle/>
          <a:p>
            <a:r>
              <a:rPr lang="en-US" dirty="0">
                <a:solidFill>
                  <a:srgbClr val="FF6600"/>
                </a:solidFill>
                <a:ea typeface="ＭＳ Ｐゴシック" charset="-128"/>
              </a:rPr>
              <a:t>Important TIPs !!!</a:t>
            </a:r>
            <a:endParaRPr lang="en-US" b="1" dirty="0">
              <a:solidFill>
                <a:srgbClr val="0000CC"/>
              </a:solidFill>
            </a:endParaRPr>
          </a:p>
        </p:txBody>
      </p:sp>
      <p:sp>
        <p:nvSpPr>
          <p:cNvPr id="4" name="TextBox 3">
            <a:extLst>
              <a:ext uri="{FF2B5EF4-FFF2-40B4-BE49-F238E27FC236}">
                <a16:creationId xmlns:a16="http://schemas.microsoft.com/office/drawing/2014/main" id="{7C8EF7DF-9E4C-4248-93F4-F094E159416A}"/>
              </a:ext>
            </a:extLst>
          </p:cNvPr>
          <p:cNvSpPr txBox="1"/>
          <p:nvPr/>
        </p:nvSpPr>
        <p:spPr>
          <a:xfrm>
            <a:off x="6298605" y="1666880"/>
            <a:ext cx="4259118" cy="1200329"/>
          </a:xfrm>
          <a:prstGeom prst="rect">
            <a:avLst/>
          </a:prstGeom>
          <a:noFill/>
          <a:ln w="28575">
            <a:solidFill>
              <a:srgbClr val="0000CC"/>
            </a:solidFill>
          </a:ln>
        </p:spPr>
        <p:txBody>
          <a:bodyPr wrap="square" rtlCol="0">
            <a:spAutoFit/>
          </a:bodyPr>
          <a:lstStyle/>
          <a:p>
            <a:pPr marL="231775" indent="-231775"/>
            <a:r>
              <a:rPr lang="en-US" dirty="0">
                <a:solidFill>
                  <a:srgbClr val="FF0000"/>
                </a:solidFill>
              </a:rPr>
              <a:t>I) To be solved as quadratic eigenvalue problem</a:t>
            </a:r>
          </a:p>
          <a:p>
            <a:pPr marL="285750" indent="-285750">
              <a:buFont typeface="Arial" panose="020B0604020202020204" pitchFamily="34" charset="0"/>
              <a:buChar char="•"/>
            </a:pPr>
            <a:r>
              <a:rPr lang="en-US" dirty="0">
                <a:solidFill>
                  <a:srgbClr val="00B050"/>
                </a:solidFill>
              </a:rPr>
              <a:t>one mode per port</a:t>
            </a:r>
          </a:p>
          <a:p>
            <a:pPr marL="285750" indent="-285750">
              <a:buFont typeface="Arial" panose="020B0604020202020204" pitchFamily="34" charset="0"/>
              <a:buChar char="•"/>
            </a:pPr>
            <a:r>
              <a:rPr lang="en-US" dirty="0">
                <a:solidFill>
                  <a:srgbClr val="00B050"/>
                </a:solidFill>
              </a:rPr>
              <a:t>all port have the same cutoff</a:t>
            </a:r>
          </a:p>
        </p:txBody>
      </p:sp>
      <p:sp>
        <p:nvSpPr>
          <p:cNvPr id="6" name="Slide Number Placeholder 5">
            <a:extLst>
              <a:ext uri="{FF2B5EF4-FFF2-40B4-BE49-F238E27FC236}">
                <a16:creationId xmlns:a16="http://schemas.microsoft.com/office/drawing/2014/main" id="{95869D52-698B-BA4B-BD81-FB12FC9D2198}"/>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64</a:t>
            </a:fld>
            <a:endParaRPr lang="en-US" dirty="0"/>
          </a:p>
        </p:txBody>
      </p:sp>
      <p:sp>
        <p:nvSpPr>
          <p:cNvPr id="7" name="TextBox 6">
            <a:extLst>
              <a:ext uri="{FF2B5EF4-FFF2-40B4-BE49-F238E27FC236}">
                <a16:creationId xmlns:a16="http://schemas.microsoft.com/office/drawing/2014/main" id="{B160500D-B6F0-5AD1-0189-940E2CE7CD98}"/>
              </a:ext>
            </a:extLst>
          </p:cNvPr>
          <p:cNvSpPr txBox="1"/>
          <p:nvPr/>
        </p:nvSpPr>
        <p:spPr>
          <a:xfrm>
            <a:off x="653759" y="2206117"/>
            <a:ext cx="3782291" cy="3170099"/>
          </a:xfrm>
          <a:prstGeom prst="rect">
            <a:avLst/>
          </a:prstGeom>
          <a:noFill/>
        </p:spPr>
        <p:txBody>
          <a:bodyPr wrap="square">
            <a:spAutoFit/>
          </a:bodyPr>
          <a:lstStyle/>
          <a:p>
            <a:pPr>
              <a:spcBef>
                <a:spcPts val="0"/>
              </a:spcBef>
            </a:pPr>
            <a:r>
              <a:rPr lang="en-US" sz="2000" dirty="0" err="1"/>
              <a:t>ModelInfo</a:t>
            </a:r>
            <a:r>
              <a:rPr lang="en-US" sz="2000" dirty="0"/>
              <a:t> : {</a:t>
            </a:r>
          </a:p>
          <a:p>
            <a:pPr>
              <a:spcBef>
                <a:spcPts val="0"/>
              </a:spcBef>
            </a:pPr>
            <a:r>
              <a:rPr lang="en-US" sz="2000" dirty="0"/>
              <a:t> File: ./pillbox+recWG4.ncdf</a:t>
            </a:r>
          </a:p>
          <a:p>
            <a:pPr>
              <a:spcBef>
                <a:spcPts val="0"/>
              </a:spcBef>
            </a:pPr>
            <a:r>
              <a:rPr lang="en-US" sz="2000" dirty="0"/>
              <a:t> </a:t>
            </a:r>
            <a:r>
              <a:rPr lang="en-US" sz="2000" dirty="0" err="1"/>
              <a:t>BoundaryCondition</a:t>
            </a:r>
            <a:r>
              <a:rPr lang="en-US" sz="2000" dirty="0"/>
              <a:t> : {</a:t>
            </a:r>
          </a:p>
          <a:p>
            <a:pPr>
              <a:spcBef>
                <a:spcPts val="0"/>
              </a:spcBef>
            </a:pPr>
            <a:r>
              <a:rPr lang="en-US" sz="2000" dirty="0"/>
              <a:t>   Magnetic:  1</a:t>
            </a:r>
          </a:p>
          <a:p>
            <a:pPr>
              <a:spcBef>
                <a:spcPts val="0"/>
              </a:spcBef>
            </a:pPr>
            <a:r>
              <a:rPr lang="en-US" sz="2000" dirty="0"/>
              <a:t>   Electric:   2</a:t>
            </a:r>
          </a:p>
          <a:p>
            <a:pPr>
              <a:spcBef>
                <a:spcPts val="0"/>
              </a:spcBef>
            </a:pPr>
            <a:r>
              <a:rPr lang="en-US" sz="2000" dirty="0"/>
              <a:t>   // Electric:  3, 4</a:t>
            </a:r>
          </a:p>
          <a:p>
            <a:pPr>
              <a:spcBef>
                <a:spcPts val="0"/>
              </a:spcBef>
            </a:pPr>
            <a:r>
              <a:rPr lang="en-US" sz="2000" dirty="0"/>
              <a:t>   Exterior:  6</a:t>
            </a:r>
          </a:p>
          <a:p>
            <a:pPr>
              <a:spcBef>
                <a:spcPts val="0"/>
              </a:spcBef>
            </a:pPr>
            <a:r>
              <a:rPr lang="en-US" sz="2000" dirty="0"/>
              <a:t>   </a:t>
            </a:r>
            <a:r>
              <a:rPr lang="en-US" sz="2000" dirty="0">
                <a:solidFill>
                  <a:srgbClr val="FF0000"/>
                </a:solidFill>
              </a:rPr>
              <a:t>Waveguide: 7 3 4</a:t>
            </a:r>
          </a:p>
          <a:p>
            <a:pPr>
              <a:spcBef>
                <a:spcPts val="0"/>
              </a:spcBef>
            </a:pPr>
            <a:r>
              <a:rPr lang="en-US" sz="2000" dirty="0">
                <a:solidFill>
                  <a:srgbClr val="FF0000"/>
                </a:solidFill>
              </a:rPr>
              <a:t>   </a:t>
            </a:r>
            <a:r>
              <a:rPr lang="en-US" sz="2000" dirty="0">
                <a:solidFill>
                  <a:srgbClr val="800000"/>
                </a:solidFill>
              </a:rPr>
              <a:t>// Absorbing: 7 3 4</a:t>
            </a:r>
          </a:p>
          <a:p>
            <a:pPr>
              <a:spcBef>
                <a:spcPts val="0"/>
              </a:spcBef>
            </a:pPr>
            <a:r>
              <a:rPr lang="en-US" sz="2000" dirty="0"/>
              <a:t> }</a:t>
            </a:r>
          </a:p>
        </p:txBody>
      </p:sp>
      <p:sp>
        <p:nvSpPr>
          <p:cNvPr id="9" name="Content Placeholder 8">
            <a:extLst>
              <a:ext uri="{FF2B5EF4-FFF2-40B4-BE49-F238E27FC236}">
                <a16:creationId xmlns:a16="http://schemas.microsoft.com/office/drawing/2014/main" id="{2BBA484B-BEE2-53AC-88BE-16EA1066ECF3}"/>
              </a:ext>
            </a:extLst>
          </p:cNvPr>
          <p:cNvSpPr>
            <a:spLocks noGrp="1"/>
          </p:cNvSpPr>
          <p:nvPr>
            <p:ph idx="1"/>
          </p:nvPr>
        </p:nvSpPr>
        <p:spPr>
          <a:xfrm>
            <a:off x="227984" y="1362405"/>
            <a:ext cx="3782291" cy="458932"/>
          </a:xfrm>
        </p:spPr>
        <p:txBody>
          <a:bodyPr/>
          <a:lstStyle/>
          <a:p>
            <a:r>
              <a:rPr lang="en-US" dirty="0"/>
              <a:t>When using multi ports</a:t>
            </a:r>
          </a:p>
        </p:txBody>
      </p:sp>
      <p:sp>
        <p:nvSpPr>
          <p:cNvPr id="10" name="TextBox 9">
            <a:extLst>
              <a:ext uri="{FF2B5EF4-FFF2-40B4-BE49-F238E27FC236}">
                <a16:creationId xmlns:a16="http://schemas.microsoft.com/office/drawing/2014/main" id="{C89B7F40-FC23-F0BF-C1A5-8E98C3A60C9F}"/>
              </a:ext>
            </a:extLst>
          </p:cNvPr>
          <p:cNvSpPr txBox="1"/>
          <p:nvPr/>
        </p:nvSpPr>
        <p:spPr>
          <a:xfrm>
            <a:off x="6298605" y="3548687"/>
            <a:ext cx="4201968" cy="1877437"/>
          </a:xfrm>
          <a:prstGeom prst="rect">
            <a:avLst/>
          </a:prstGeom>
          <a:noFill/>
          <a:ln w="28575">
            <a:solidFill>
              <a:srgbClr val="0000CC"/>
            </a:solidFill>
          </a:ln>
        </p:spPr>
        <p:txBody>
          <a:bodyPr wrap="square" rtlCol="0">
            <a:spAutoFit/>
          </a:bodyPr>
          <a:lstStyle/>
          <a:p>
            <a:pPr marL="288925" indent="-288925"/>
            <a:r>
              <a:rPr lang="en-US" dirty="0">
                <a:solidFill>
                  <a:srgbClr val="FF0000"/>
                </a:solidFill>
              </a:rPr>
              <a:t>II) In case need to use multi-port with different cutoff frequencies</a:t>
            </a:r>
          </a:p>
          <a:p>
            <a:pPr marL="342900" indent="-342900">
              <a:buFont typeface="+mj-lt"/>
              <a:buAutoNum type="arabicPeriod"/>
            </a:pPr>
            <a:r>
              <a:rPr lang="en-US" sz="1600" dirty="0">
                <a:solidFill>
                  <a:srgbClr val="0070C0"/>
                </a:solidFill>
              </a:rPr>
              <a:t>use simple 1D absorbing boundary (ABC) –   this is an approximation</a:t>
            </a:r>
          </a:p>
          <a:p>
            <a:pPr marL="342900" indent="-342900">
              <a:buFont typeface="+mj-lt"/>
              <a:buAutoNum type="arabicPeriod"/>
            </a:pPr>
            <a:r>
              <a:rPr lang="en-US" sz="1600" dirty="0">
                <a:solidFill>
                  <a:srgbClr val="0070C0"/>
                </a:solidFill>
              </a:rPr>
              <a:t>use PML – a good approximation</a:t>
            </a:r>
          </a:p>
          <a:p>
            <a:pPr marL="342900" indent="-342900">
              <a:buFont typeface="+mj-lt"/>
              <a:buAutoNum type="arabicPeriod"/>
            </a:pPr>
            <a:r>
              <a:rPr lang="en-US" sz="1600" dirty="0">
                <a:solidFill>
                  <a:srgbClr val="0070C0"/>
                </a:solidFill>
              </a:rPr>
              <a:t>use non-linear eigenvalue solver – solve accurately, but hard to solve</a:t>
            </a:r>
          </a:p>
        </p:txBody>
      </p:sp>
    </p:spTree>
    <p:extLst>
      <p:ext uri="{BB962C8B-B14F-4D97-AF65-F5344CB8AC3E}">
        <p14:creationId xmlns:p14="http://schemas.microsoft.com/office/powerpoint/2010/main" val="628788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4" y="71900"/>
            <a:ext cx="10972800" cy="792163"/>
          </a:xfrm>
        </p:spPr>
        <p:txBody>
          <a:bodyPr/>
          <a:lstStyle/>
          <a:p>
            <a:r>
              <a:rPr lang="en-US" dirty="0"/>
              <a:t>Non-linear </a:t>
            </a:r>
            <a:r>
              <a:rPr lang="en-US" dirty="0" err="1"/>
              <a:t>Eigensolver</a:t>
            </a:r>
            <a:r>
              <a:rPr lang="en-US" dirty="0"/>
              <a:t> Parameters</a:t>
            </a:r>
          </a:p>
        </p:txBody>
      </p:sp>
      <p:sp>
        <p:nvSpPr>
          <p:cNvPr id="3" name="Content Placeholder 2"/>
          <p:cNvSpPr>
            <a:spLocks noGrp="1"/>
          </p:cNvSpPr>
          <p:nvPr>
            <p:ph idx="1"/>
          </p:nvPr>
        </p:nvSpPr>
        <p:spPr>
          <a:xfrm>
            <a:off x="1174806" y="1723682"/>
            <a:ext cx="3778251" cy="4064000"/>
          </a:xfrm>
        </p:spPr>
        <p:txBody>
          <a:bodyPr numCol="1"/>
          <a:lstStyle/>
          <a:p>
            <a:pPr>
              <a:spcBef>
                <a:spcPts val="0"/>
              </a:spcBef>
              <a:buNone/>
            </a:pPr>
            <a:r>
              <a:rPr lang="en-US" sz="1800" dirty="0" err="1"/>
              <a:t>EigenSolver</a:t>
            </a:r>
            <a:r>
              <a:rPr lang="en-US" sz="1800" dirty="0"/>
              <a:t> : {</a:t>
            </a:r>
          </a:p>
          <a:p>
            <a:pPr>
              <a:spcBef>
                <a:spcPts val="0"/>
              </a:spcBef>
              <a:buNone/>
            </a:pPr>
            <a:r>
              <a:rPr lang="en-US" sz="1800" dirty="0"/>
              <a:t>  </a:t>
            </a:r>
            <a:r>
              <a:rPr lang="en-US" sz="1800" dirty="0" err="1"/>
              <a:t>NumEigenvalues</a:t>
            </a:r>
            <a:r>
              <a:rPr lang="en-US" sz="1800" dirty="0"/>
              <a:t>:  10</a:t>
            </a:r>
          </a:p>
          <a:p>
            <a:pPr>
              <a:spcBef>
                <a:spcPts val="0"/>
              </a:spcBef>
              <a:buNone/>
            </a:pPr>
            <a:r>
              <a:rPr lang="en-US" sz="1800" dirty="0"/>
              <a:t>  Tolerance:       1e-10</a:t>
            </a:r>
          </a:p>
          <a:p>
            <a:pPr>
              <a:spcBef>
                <a:spcPts val="0"/>
              </a:spcBef>
              <a:buNone/>
            </a:pPr>
            <a:r>
              <a:rPr lang="en-US" sz="1800" dirty="0"/>
              <a:t>  </a:t>
            </a:r>
            <a:r>
              <a:rPr lang="en-US" sz="1800" dirty="0" err="1"/>
              <a:t>FrequencyShift</a:t>
            </a:r>
            <a:r>
              <a:rPr lang="en-US" sz="1800" dirty="0"/>
              <a:t>:  2.4e9</a:t>
            </a:r>
          </a:p>
          <a:p>
            <a:pPr>
              <a:spcBef>
                <a:spcPts val="0"/>
              </a:spcBef>
              <a:buNone/>
            </a:pPr>
            <a:r>
              <a:rPr lang="en-US" sz="1800" dirty="0"/>
              <a:t>  </a:t>
            </a:r>
            <a:r>
              <a:rPr lang="en-US" sz="1800" dirty="0" err="1">
                <a:solidFill>
                  <a:srgbClr val="0000CC"/>
                </a:solidFill>
              </a:rPr>
              <a:t>SolverMode</a:t>
            </a:r>
            <a:r>
              <a:rPr lang="en-US" sz="1800" dirty="0">
                <a:solidFill>
                  <a:srgbClr val="0000CC"/>
                </a:solidFill>
              </a:rPr>
              <a:t>:      CORK</a:t>
            </a:r>
          </a:p>
          <a:p>
            <a:pPr>
              <a:spcBef>
                <a:spcPts val="0"/>
              </a:spcBef>
              <a:buNone/>
            </a:pPr>
            <a:r>
              <a:rPr lang="en-US" sz="1800" dirty="0">
                <a:solidFill>
                  <a:srgbClr val="0000CC"/>
                </a:solidFill>
              </a:rPr>
              <a:t>  CORK : {</a:t>
            </a:r>
          </a:p>
          <a:p>
            <a:pPr>
              <a:spcBef>
                <a:spcPts val="0"/>
              </a:spcBef>
              <a:buNone/>
            </a:pPr>
            <a:r>
              <a:rPr lang="en-US" sz="1800" dirty="0">
                <a:solidFill>
                  <a:srgbClr val="0000CC"/>
                </a:solidFill>
              </a:rPr>
              <a:t>    </a:t>
            </a:r>
            <a:r>
              <a:rPr lang="en-US" sz="1800" dirty="0" err="1">
                <a:solidFill>
                  <a:srgbClr val="0000CC"/>
                </a:solidFill>
              </a:rPr>
              <a:t>TargetFrequencyMin</a:t>
            </a:r>
            <a:r>
              <a:rPr lang="en-US" sz="1800" dirty="0">
                <a:solidFill>
                  <a:srgbClr val="0000CC"/>
                </a:solidFill>
              </a:rPr>
              <a:t>: 2.4e9</a:t>
            </a:r>
          </a:p>
          <a:p>
            <a:pPr>
              <a:spcBef>
                <a:spcPts val="0"/>
              </a:spcBef>
              <a:buNone/>
            </a:pPr>
            <a:r>
              <a:rPr lang="en-US" sz="1800" dirty="0">
                <a:solidFill>
                  <a:srgbClr val="0000CC"/>
                </a:solidFill>
              </a:rPr>
              <a:t>    </a:t>
            </a:r>
            <a:r>
              <a:rPr lang="en-US" sz="1800" dirty="0" err="1">
                <a:solidFill>
                  <a:srgbClr val="0000CC"/>
                </a:solidFill>
              </a:rPr>
              <a:t>TargetFrequencyMax</a:t>
            </a:r>
            <a:r>
              <a:rPr lang="en-US" sz="1800" dirty="0">
                <a:solidFill>
                  <a:srgbClr val="0000CC"/>
                </a:solidFill>
              </a:rPr>
              <a:t>: 2.8e9</a:t>
            </a:r>
          </a:p>
          <a:p>
            <a:pPr>
              <a:spcBef>
                <a:spcPts val="0"/>
              </a:spcBef>
              <a:buNone/>
            </a:pPr>
            <a:r>
              <a:rPr lang="en-US" sz="1800" dirty="0">
                <a:solidFill>
                  <a:srgbClr val="0000CC"/>
                </a:solidFill>
              </a:rPr>
              <a:t>    </a:t>
            </a:r>
            <a:r>
              <a:rPr lang="en-US" sz="1800" dirty="0" err="1">
                <a:solidFill>
                  <a:srgbClr val="0000CC"/>
                </a:solidFill>
              </a:rPr>
              <a:t>TargetFrequencyImag</a:t>
            </a:r>
            <a:r>
              <a:rPr lang="en-US" sz="1800" dirty="0">
                <a:solidFill>
                  <a:srgbClr val="0000CC"/>
                </a:solidFill>
              </a:rPr>
              <a:t>: 0.100e9</a:t>
            </a:r>
          </a:p>
          <a:p>
            <a:pPr>
              <a:spcBef>
                <a:spcPts val="0"/>
              </a:spcBef>
              <a:buNone/>
            </a:pPr>
            <a:r>
              <a:rPr lang="en-US" sz="1800" dirty="0">
                <a:solidFill>
                  <a:srgbClr val="0000CC"/>
                </a:solidFill>
              </a:rPr>
              <a:t>    </a:t>
            </a:r>
            <a:r>
              <a:rPr lang="en-US" sz="1800" dirty="0" err="1">
                <a:solidFill>
                  <a:srgbClr val="0000CC"/>
                </a:solidFill>
              </a:rPr>
              <a:t>MaxIterations</a:t>
            </a:r>
            <a:r>
              <a:rPr lang="en-US" sz="1800" dirty="0">
                <a:solidFill>
                  <a:srgbClr val="0000CC"/>
                </a:solidFill>
              </a:rPr>
              <a:t>: 500</a:t>
            </a:r>
          </a:p>
          <a:p>
            <a:pPr>
              <a:spcBef>
                <a:spcPts val="0"/>
              </a:spcBef>
              <a:buNone/>
            </a:pPr>
            <a:r>
              <a:rPr lang="en-US" sz="1800" dirty="0">
                <a:solidFill>
                  <a:srgbClr val="0000CC"/>
                </a:solidFill>
              </a:rPr>
              <a:t>    </a:t>
            </a:r>
            <a:r>
              <a:rPr lang="en-US" sz="1800" dirty="0" err="1">
                <a:solidFill>
                  <a:srgbClr val="0000CC"/>
                </a:solidFill>
              </a:rPr>
              <a:t>ApproxTolerance</a:t>
            </a:r>
            <a:r>
              <a:rPr lang="en-US" sz="1800" dirty="0">
                <a:solidFill>
                  <a:srgbClr val="0000CC"/>
                </a:solidFill>
              </a:rPr>
              <a:t>: 1e-12</a:t>
            </a:r>
          </a:p>
          <a:p>
            <a:pPr>
              <a:spcBef>
                <a:spcPts val="0"/>
              </a:spcBef>
              <a:buNone/>
            </a:pPr>
            <a:r>
              <a:rPr lang="en-US" sz="1800" dirty="0">
                <a:solidFill>
                  <a:srgbClr val="0000CC"/>
                </a:solidFill>
              </a:rPr>
              <a:t>    </a:t>
            </a:r>
            <a:r>
              <a:rPr lang="en-US" sz="1800" dirty="0" err="1">
                <a:solidFill>
                  <a:srgbClr val="0000CC"/>
                </a:solidFill>
              </a:rPr>
              <a:t>ApproxMaxDegree</a:t>
            </a:r>
            <a:r>
              <a:rPr lang="en-US" sz="1800" dirty="0">
                <a:solidFill>
                  <a:srgbClr val="0000CC"/>
                </a:solidFill>
              </a:rPr>
              <a:t>: 28</a:t>
            </a:r>
          </a:p>
          <a:p>
            <a:pPr>
              <a:spcBef>
                <a:spcPts val="0"/>
              </a:spcBef>
              <a:buNone/>
            </a:pPr>
            <a:r>
              <a:rPr lang="en-US" sz="1800" dirty="0">
                <a:solidFill>
                  <a:srgbClr val="0000CC"/>
                </a:solidFill>
              </a:rPr>
              <a:t>    </a:t>
            </a:r>
            <a:r>
              <a:rPr lang="en-US" sz="1800" dirty="0" err="1">
                <a:solidFill>
                  <a:srgbClr val="0000CC"/>
                </a:solidFill>
              </a:rPr>
              <a:t>OneRKSShift</a:t>
            </a:r>
            <a:r>
              <a:rPr lang="en-US" sz="1800" dirty="0">
                <a:solidFill>
                  <a:srgbClr val="0000CC"/>
                </a:solidFill>
              </a:rPr>
              <a:t>: 1</a:t>
            </a:r>
          </a:p>
          <a:p>
            <a:pPr>
              <a:spcBef>
                <a:spcPts val="0"/>
              </a:spcBef>
              <a:buNone/>
            </a:pPr>
            <a:r>
              <a:rPr lang="en-US" sz="1800" dirty="0">
                <a:solidFill>
                  <a:srgbClr val="0000CC"/>
                </a:solidFill>
              </a:rPr>
              <a:t>  }</a:t>
            </a:r>
          </a:p>
          <a:p>
            <a:pPr>
              <a:buNone/>
            </a:pPr>
            <a:endParaRPr lang="en-US" sz="1800" dirty="0"/>
          </a:p>
        </p:txBody>
      </p:sp>
      <p:sp>
        <p:nvSpPr>
          <p:cNvPr id="4" name="Rectangle 3">
            <a:extLst>
              <a:ext uri="{FF2B5EF4-FFF2-40B4-BE49-F238E27FC236}">
                <a16:creationId xmlns:a16="http://schemas.microsoft.com/office/drawing/2014/main" id="{92CCAF73-5A85-BB4B-8763-AD8BEBE94F4A}"/>
              </a:ext>
            </a:extLst>
          </p:cNvPr>
          <p:cNvSpPr/>
          <p:nvPr/>
        </p:nvSpPr>
        <p:spPr>
          <a:xfrm>
            <a:off x="6431154" y="1576198"/>
            <a:ext cx="4514850" cy="4031873"/>
          </a:xfrm>
          <a:prstGeom prst="rect">
            <a:avLst/>
          </a:prstGeom>
        </p:spPr>
        <p:txBody>
          <a:bodyPr wrap="square">
            <a:spAutoFit/>
          </a:bodyPr>
          <a:lstStyle/>
          <a:p>
            <a:pPr>
              <a:spcBef>
                <a:spcPts val="0"/>
              </a:spcBef>
              <a:spcAft>
                <a:spcPts val="0"/>
              </a:spcAft>
            </a:pPr>
            <a:r>
              <a:rPr lang="en-US" sz="1600" b="1" dirty="0" err="1">
                <a:solidFill>
                  <a:srgbClr val="000000"/>
                </a:solidFill>
                <a:latin typeface="Cambria" panose="02040503050406030204" pitchFamily="18" charset="0"/>
                <a:ea typeface="SimSun" panose="02010600030101010101" pitchFamily="2" charset="-122"/>
                <a:cs typeface="Times New Roman" panose="02020603050405020304" pitchFamily="18" charset="0"/>
              </a:rPr>
              <a:t>SolverMode</a:t>
            </a:r>
            <a:r>
              <a:rPr lang="en-US" sz="1600" b="1" dirty="0">
                <a:solidFill>
                  <a:srgbClr val="000000"/>
                </a:solidFill>
                <a:latin typeface="Cambria" panose="02040503050406030204" pitchFamily="18" charset="0"/>
                <a:ea typeface="SimSun" panose="02010600030101010101" pitchFamily="2" charset="-122"/>
                <a:cs typeface="Times New Roman" panose="02020603050405020304" pitchFamily="18" charset="0"/>
              </a:rPr>
              <a:t>: CORK</a:t>
            </a: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a:spcBef>
                <a:spcPts val="0"/>
              </a:spcBef>
              <a:spcAft>
                <a:spcPts val="0"/>
              </a:spcAft>
            </a:pPr>
            <a:r>
              <a:rPr lang="en-US" sz="1600" dirty="0">
                <a:solidFill>
                  <a:srgbClr val="000000"/>
                </a:solidFill>
                <a:latin typeface="Cambria" panose="02040503050406030204" pitchFamily="18" charset="0"/>
                <a:ea typeface="SimSun" panose="02010600030101010101" pitchFamily="2" charset="-122"/>
                <a:cs typeface="Times New Roman" panose="02020603050405020304" pitchFamily="18" charset="0"/>
              </a:rPr>
              <a:t>  Invokes the non-linear eigenvalue solver CORK.</a:t>
            </a: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a:spcBef>
                <a:spcPts val="0"/>
              </a:spcBef>
              <a:spcAft>
                <a:spcPts val="0"/>
              </a:spcAft>
            </a:pPr>
            <a:r>
              <a:rPr lang="en-US" sz="1600" dirty="0">
                <a:solidFill>
                  <a:srgbClr val="000000"/>
                </a:solidFill>
                <a:latin typeface="Cambria" panose="02040503050406030204" pitchFamily="18" charset="0"/>
                <a:ea typeface="SimSun" panose="02010600030101010101" pitchFamily="2" charset="-122"/>
                <a:cs typeface="Times New Roman" panose="02020603050405020304" pitchFamily="18" charset="0"/>
              </a:rPr>
              <a:t> </a:t>
            </a: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marL="342900" indent="-342900">
              <a:spcBef>
                <a:spcPts val="0"/>
              </a:spcBef>
              <a:spcAft>
                <a:spcPts val="0"/>
              </a:spcAft>
              <a:buFont typeface="Wingdings" pitchFamily="2" charset="2"/>
              <a:buChar char=""/>
            </a:pPr>
            <a:r>
              <a:rPr lang="en-US" sz="1600" b="1" dirty="0" err="1">
                <a:solidFill>
                  <a:srgbClr val="000000"/>
                </a:solidFill>
                <a:latin typeface="Cambria" panose="02040503050406030204" pitchFamily="18" charset="0"/>
                <a:ea typeface="SimSun" panose="02010600030101010101" pitchFamily="2" charset="-122"/>
                <a:cs typeface="Times New Roman" panose="02020603050405020304" pitchFamily="18" charset="0"/>
              </a:rPr>
              <a:t>TargetFrequencyMin</a:t>
            </a:r>
            <a:r>
              <a:rPr lang="en-US" sz="1600" dirty="0">
                <a:solidFill>
                  <a:srgbClr val="000000"/>
                </a:solidFill>
                <a:latin typeface="Cambria" panose="02040503050406030204" pitchFamily="18" charset="0"/>
                <a:ea typeface="SimSun" panose="02010600030101010101" pitchFamily="2" charset="-122"/>
                <a:cs typeface="Times New Roman" panose="02020603050405020304" pitchFamily="18" charset="0"/>
              </a:rPr>
              <a:t>: The minimal frequency of the search region</a:t>
            </a: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marL="342900" indent="-342900">
              <a:spcBef>
                <a:spcPts val="0"/>
              </a:spcBef>
              <a:spcAft>
                <a:spcPts val="0"/>
              </a:spcAft>
              <a:buFont typeface="Wingdings" pitchFamily="2" charset="2"/>
              <a:buChar char=""/>
            </a:pPr>
            <a:r>
              <a:rPr lang="en-US" sz="1600" b="1" dirty="0" err="1">
                <a:solidFill>
                  <a:srgbClr val="000000"/>
                </a:solidFill>
                <a:latin typeface="Cambria" panose="02040503050406030204" pitchFamily="18" charset="0"/>
                <a:ea typeface="SimSun" panose="02010600030101010101" pitchFamily="2" charset="-122"/>
                <a:cs typeface="Times New Roman" panose="02020603050405020304" pitchFamily="18" charset="0"/>
              </a:rPr>
              <a:t>TargetFrequencyMax</a:t>
            </a:r>
            <a:r>
              <a:rPr lang="en-US" sz="1600" dirty="0">
                <a:solidFill>
                  <a:srgbClr val="000000"/>
                </a:solidFill>
                <a:latin typeface="Cambria" panose="02040503050406030204" pitchFamily="18" charset="0"/>
                <a:ea typeface="SimSun" panose="02010600030101010101" pitchFamily="2" charset="-122"/>
                <a:cs typeface="Times New Roman" panose="02020603050405020304" pitchFamily="18" charset="0"/>
              </a:rPr>
              <a:t>: The maximum frequency of the search region</a:t>
            </a: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marL="342900" indent="-342900">
              <a:spcBef>
                <a:spcPts val="0"/>
              </a:spcBef>
              <a:spcAft>
                <a:spcPts val="0"/>
              </a:spcAft>
              <a:buFont typeface="Wingdings" pitchFamily="2" charset="2"/>
              <a:buChar char=""/>
            </a:pPr>
            <a:r>
              <a:rPr lang="en-US" sz="1600" b="1" dirty="0" err="1">
                <a:solidFill>
                  <a:srgbClr val="000000"/>
                </a:solidFill>
                <a:latin typeface="Cambria" panose="02040503050406030204" pitchFamily="18" charset="0"/>
                <a:ea typeface="SimSun" panose="02010600030101010101" pitchFamily="2" charset="-122"/>
                <a:cs typeface="Times New Roman" panose="02020603050405020304" pitchFamily="18" charset="0"/>
              </a:rPr>
              <a:t>TargetFrequencyImag</a:t>
            </a:r>
            <a:r>
              <a:rPr lang="en-US" sz="1600" dirty="0">
                <a:solidFill>
                  <a:srgbClr val="000000"/>
                </a:solidFill>
                <a:latin typeface="Cambria" panose="02040503050406030204" pitchFamily="18" charset="0"/>
                <a:ea typeface="SimSun" panose="02010600030101010101" pitchFamily="2" charset="-122"/>
                <a:cs typeface="Times New Roman" panose="02020603050405020304" pitchFamily="18" charset="0"/>
              </a:rPr>
              <a:t>:  The maximum of the imaginary component of the frequency</a:t>
            </a: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marL="342900" indent="-342900">
              <a:spcBef>
                <a:spcPts val="0"/>
              </a:spcBef>
              <a:spcAft>
                <a:spcPts val="0"/>
              </a:spcAft>
              <a:buFont typeface="Wingdings" pitchFamily="2" charset="2"/>
              <a:buChar char=""/>
            </a:pPr>
            <a:r>
              <a:rPr lang="en-US" sz="1600" b="1" dirty="0" err="1">
                <a:solidFill>
                  <a:srgbClr val="000000"/>
                </a:solidFill>
                <a:latin typeface="Cambria" panose="02040503050406030204" pitchFamily="18" charset="0"/>
                <a:ea typeface="SimSun" panose="02010600030101010101" pitchFamily="2" charset="-122"/>
                <a:cs typeface="Times New Roman" panose="02020603050405020304" pitchFamily="18" charset="0"/>
              </a:rPr>
              <a:t>MaxIterations</a:t>
            </a:r>
            <a:r>
              <a:rPr lang="en-US" sz="1600" dirty="0">
                <a:solidFill>
                  <a:srgbClr val="000000"/>
                </a:solidFill>
                <a:latin typeface="Cambria" panose="02040503050406030204" pitchFamily="18" charset="0"/>
                <a:ea typeface="SimSun" panose="02010600030101010101" pitchFamily="2" charset="-122"/>
                <a:cs typeface="Times New Roman" panose="02020603050405020304" pitchFamily="18" charset="0"/>
              </a:rPr>
              <a:t>: Maximum iterations for the non-linear iteration</a:t>
            </a: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marL="342900" indent="-342900">
              <a:spcBef>
                <a:spcPts val="0"/>
              </a:spcBef>
              <a:spcAft>
                <a:spcPts val="0"/>
              </a:spcAft>
              <a:buFont typeface="Wingdings" pitchFamily="2" charset="2"/>
              <a:buChar char=""/>
            </a:pPr>
            <a:r>
              <a:rPr lang="en-US" sz="1600" b="1" dirty="0" err="1">
                <a:solidFill>
                  <a:srgbClr val="000000"/>
                </a:solidFill>
                <a:latin typeface="Cambria" panose="02040503050406030204" pitchFamily="18" charset="0"/>
                <a:ea typeface="SimSun" panose="02010600030101010101" pitchFamily="2" charset="-122"/>
                <a:cs typeface="Times New Roman" panose="02020603050405020304" pitchFamily="18" charset="0"/>
              </a:rPr>
              <a:t>ApproxTolerance</a:t>
            </a:r>
            <a:r>
              <a:rPr lang="en-US" sz="1600" dirty="0">
                <a:solidFill>
                  <a:srgbClr val="000000"/>
                </a:solidFill>
                <a:latin typeface="Cambria" panose="02040503050406030204" pitchFamily="18" charset="0"/>
                <a:ea typeface="SimSun" panose="02010600030101010101" pitchFamily="2" charset="-122"/>
                <a:cs typeface="Times New Roman" panose="02020603050405020304" pitchFamily="18" charset="0"/>
              </a:rPr>
              <a:t>: Tolerance of the non-linear solver</a:t>
            </a: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marL="342900" indent="-342900">
              <a:spcBef>
                <a:spcPts val="0"/>
              </a:spcBef>
              <a:spcAft>
                <a:spcPts val="0"/>
              </a:spcAft>
              <a:buFont typeface="Wingdings" pitchFamily="2" charset="2"/>
              <a:buChar char=""/>
            </a:pPr>
            <a:r>
              <a:rPr lang="en-US" sz="1600" b="1" dirty="0" err="1">
                <a:solidFill>
                  <a:srgbClr val="000000"/>
                </a:solidFill>
                <a:latin typeface="Cambria" panose="02040503050406030204" pitchFamily="18" charset="0"/>
                <a:ea typeface="SimSun" panose="02010600030101010101" pitchFamily="2" charset="-122"/>
                <a:cs typeface="Times New Roman" panose="02020603050405020304" pitchFamily="18" charset="0"/>
              </a:rPr>
              <a:t>ApproxMaxDegree</a:t>
            </a:r>
            <a:r>
              <a:rPr lang="en-US" sz="1600" dirty="0">
                <a:solidFill>
                  <a:srgbClr val="000000"/>
                </a:solidFill>
                <a:latin typeface="Cambria" panose="02040503050406030204" pitchFamily="18" charset="0"/>
                <a:ea typeface="SimSun" panose="02010600030101010101" pitchFamily="2" charset="-122"/>
                <a:cs typeface="Times New Roman" panose="02020603050405020304" pitchFamily="18" charset="0"/>
              </a:rPr>
              <a:t>:  Max degree of polynomial interpolation</a:t>
            </a:r>
            <a:endParaRPr lang="en-US" sz="1600" dirty="0">
              <a:latin typeface="Calibri" panose="020F0502020204030204" pitchFamily="34" charset="0"/>
              <a:ea typeface="SimSun" panose="02010600030101010101" pitchFamily="2" charset="-122"/>
              <a:cs typeface="Times New Roman" panose="02020603050405020304" pitchFamily="18" charset="0"/>
            </a:endParaRPr>
          </a:p>
          <a:p>
            <a:pPr marL="342900" indent="-342900">
              <a:spcBef>
                <a:spcPts val="0"/>
              </a:spcBef>
              <a:spcAft>
                <a:spcPts val="0"/>
              </a:spcAft>
              <a:buFont typeface="Wingdings" pitchFamily="2" charset="2"/>
              <a:buChar char=""/>
            </a:pPr>
            <a:r>
              <a:rPr lang="en-US" sz="1600" b="1" dirty="0" err="1">
                <a:solidFill>
                  <a:srgbClr val="000000"/>
                </a:solidFill>
                <a:latin typeface="Cambria" panose="02040503050406030204" pitchFamily="18" charset="0"/>
                <a:ea typeface="SimSun" panose="02010600030101010101" pitchFamily="2" charset="-122"/>
                <a:cs typeface="Times New Roman" panose="02020603050405020304" pitchFamily="18" charset="0"/>
              </a:rPr>
              <a:t>OneRKSShift</a:t>
            </a:r>
            <a:r>
              <a:rPr lang="en-US" sz="1600" dirty="0">
                <a:solidFill>
                  <a:srgbClr val="000000"/>
                </a:solidFill>
                <a:latin typeface="Cambria" panose="02040503050406030204" pitchFamily="18" charset="0"/>
                <a:ea typeface="SimSun" panose="02010600030101010101" pitchFamily="2" charset="-122"/>
                <a:cs typeface="Times New Roman" panose="02020603050405020304" pitchFamily="18" charset="0"/>
              </a:rPr>
              <a:t>:   </a:t>
            </a:r>
            <a:endParaRPr lang="en-US" sz="1600" dirty="0">
              <a:latin typeface="Calibri" panose="020F0502020204030204" pitchFamily="34" charset="0"/>
              <a:ea typeface="SimSun" panose="02010600030101010101" pitchFamily="2" charset="-122"/>
              <a:cs typeface="Times New Roman" panose="02020603050405020304" pitchFamily="18" charset="0"/>
            </a:endParaRPr>
          </a:p>
        </p:txBody>
      </p:sp>
      <p:sp>
        <p:nvSpPr>
          <p:cNvPr id="6" name="Slide Number Placeholder 5">
            <a:extLst>
              <a:ext uri="{FF2B5EF4-FFF2-40B4-BE49-F238E27FC236}">
                <a16:creationId xmlns:a16="http://schemas.microsoft.com/office/drawing/2014/main" id="{B3E102B9-8E76-D746-AA48-A444A0A20FDC}"/>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65</a:t>
            </a:fld>
            <a:endParaRPr lang="en-US" dirty="0"/>
          </a:p>
        </p:txBody>
      </p:sp>
    </p:spTree>
    <p:extLst>
      <p:ext uri="{BB962C8B-B14F-4D97-AF65-F5344CB8AC3E}">
        <p14:creationId xmlns:p14="http://schemas.microsoft.com/office/powerpoint/2010/main" val="2405697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solidFill>
                  <a:srgbClr val="FF6600"/>
                </a:solidFill>
                <a:ea typeface="ＭＳ Ｐゴシック" charset="-128"/>
              </a:rPr>
              <a:t>Omega3P – Practice 3 – Hands on </a:t>
            </a:r>
          </a:p>
        </p:txBody>
      </p:sp>
      <p:sp>
        <p:nvSpPr>
          <p:cNvPr id="23555" name="Content Placeholder 2"/>
          <p:cNvSpPr>
            <a:spLocks noGrp="1"/>
          </p:cNvSpPr>
          <p:nvPr>
            <p:ph idx="1"/>
          </p:nvPr>
        </p:nvSpPr>
        <p:spPr>
          <a:xfrm>
            <a:off x="231531" y="1356823"/>
            <a:ext cx="6669280" cy="1889831"/>
          </a:xfrm>
        </p:spPr>
        <p:txBody>
          <a:bodyPr/>
          <a:lstStyle/>
          <a:p>
            <a:r>
              <a:rPr lang="en-US" sz="2000" dirty="0">
                <a:ea typeface="ＭＳ Ｐゴシック" charset="-128"/>
              </a:rPr>
              <a:t>Change “</a:t>
            </a:r>
            <a:r>
              <a:rPr lang="en-US" sz="2000" dirty="0" err="1">
                <a:ea typeface="ＭＳ Ｐゴシック" charset="-128"/>
              </a:rPr>
              <a:t>wiris</a:t>
            </a:r>
            <a:r>
              <a:rPr lang="en-US" sz="2000" dirty="0">
                <a:ea typeface="ＭＳ Ｐゴシック" charset="-128"/>
              </a:rPr>
              <a:t>” in “step2-ADD-recWG-to-pillbox.jou”</a:t>
            </a:r>
          </a:p>
          <a:p>
            <a:r>
              <a:rPr lang="en-US" sz="2000" dirty="0">
                <a:ea typeface="ＭＳ Ｐゴシック" charset="-128"/>
              </a:rPr>
              <a:t>Regenerate &amp; mesh the coupler model</a:t>
            </a:r>
          </a:p>
          <a:p>
            <a:r>
              <a:rPr lang="en-US" sz="2000" dirty="0">
                <a:ea typeface="ＭＳ Ｐゴシック" charset="-128"/>
              </a:rPr>
              <a:t>Run omega3p to obtain </a:t>
            </a:r>
            <a:r>
              <a:rPr lang="en-US" sz="2000" dirty="0" err="1">
                <a:ea typeface="ＭＳ Ｐゴシック" charset="-128"/>
              </a:rPr>
              <a:t>Qext</a:t>
            </a:r>
            <a:endParaRPr lang="en-US" sz="2000" dirty="0">
              <a:ea typeface="ＭＳ Ｐゴシック" charset="-128"/>
            </a:endParaRPr>
          </a:p>
          <a:p>
            <a:endParaRPr lang="en-US" sz="2000" dirty="0">
              <a:ea typeface="ＭＳ Ｐゴシック" charset="-128"/>
            </a:endParaRPr>
          </a:p>
          <a:p>
            <a:r>
              <a:rPr lang="en-US" sz="2000" dirty="0">
                <a:solidFill>
                  <a:srgbClr val="0000FF"/>
                </a:solidFill>
                <a:ea typeface="ＭＳ Ｐゴシック" charset="-128"/>
              </a:rPr>
              <a:t>Find “</a:t>
            </a:r>
            <a:r>
              <a:rPr lang="en-US" sz="2000" dirty="0" err="1">
                <a:solidFill>
                  <a:srgbClr val="0000FF"/>
                </a:solidFill>
                <a:ea typeface="ＭＳ Ｐゴシック" charset="-128"/>
              </a:rPr>
              <a:t>wiris</a:t>
            </a:r>
            <a:r>
              <a:rPr lang="en-US" sz="2000" dirty="0">
                <a:solidFill>
                  <a:srgbClr val="0000FF"/>
                </a:solidFill>
                <a:ea typeface="ＭＳ Ｐゴシック" charset="-128"/>
              </a:rPr>
              <a:t>” such that </a:t>
            </a:r>
            <a:r>
              <a:rPr lang="en-US" sz="2000" dirty="0" err="1">
                <a:solidFill>
                  <a:srgbClr val="0000FF"/>
                </a:solidFill>
                <a:ea typeface="ＭＳ Ｐゴシック" charset="-128"/>
              </a:rPr>
              <a:t>Qext</a:t>
            </a:r>
            <a:r>
              <a:rPr lang="en-US" sz="2000" dirty="0">
                <a:solidFill>
                  <a:srgbClr val="0000FF"/>
                </a:solidFill>
                <a:ea typeface="ＭＳ Ｐゴシック" charset="-128"/>
              </a:rPr>
              <a:t> ~ 4000</a:t>
            </a:r>
          </a:p>
        </p:txBody>
      </p:sp>
      <p:grpSp>
        <p:nvGrpSpPr>
          <p:cNvPr id="2" name="Group 67"/>
          <p:cNvGrpSpPr/>
          <p:nvPr/>
        </p:nvGrpSpPr>
        <p:grpSpPr>
          <a:xfrm>
            <a:off x="7556417" y="1539475"/>
            <a:ext cx="4084386" cy="4501445"/>
            <a:chOff x="4316135" y="1622777"/>
            <a:chExt cx="4084386" cy="4501445"/>
          </a:xfrm>
        </p:grpSpPr>
        <p:pic>
          <p:nvPicPr>
            <p:cNvPr id="60" name="Picture 59" descr="Screen shot 2010-09-21 at 9.29.50 AM.png"/>
            <p:cNvPicPr>
              <a:picLocks noChangeAspect="1"/>
            </p:cNvPicPr>
            <p:nvPr/>
          </p:nvPicPr>
          <p:blipFill>
            <a:blip r:embed="rId2"/>
            <a:stretch>
              <a:fillRect/>
            </a:stretch>
          </p:blipFill>
          <p:spPr>
            <a:xfrm>
              <a:off x="4740809" y="1622777"/>
              <a:ext cx="3659712" cy="4496506"/>
            </a:xfrm>
            <a:prstGeom prst="rect">
              <a:avLst/>
            </a:prstGeom>
          </p:spPr>
        </p:pic>
        <p:sp>
          <p:nvSpPr>
            <p:cNvPr id="23560" name="TextBox 7"/>
            <p:cNvSpPr txBox="1">
              <a:spLocks noChangeArrowheads="1"/>
            </p:cNvSpPr>
            <p:nvPr/>
          </p:nvSpPr>
          <p:spPr bwMode="auto">
            <a:xfrm>
              <a:off x="5710185" y="1676807"/>
              <a:ext cx="979755" cy="369332"/>
            </a:xfrm>
            <a:prstGeom prst="rect">
              <a:avLst/>
            </a:prstGeom>
            <a:noFill/>
            <a:ln w="9525">
              <a:noFill/>
              <a:miter lim="800000"/>
              <a:headEnd/>
              <a:tailEnd/>
            </a:ln>
          </p:spPr>
          <p:txBody>
            <a:bodyPr wrap="none">
              <a:spAutoFit/>
            </a:bodyPr>
            <a:lstStyle/>
            <a:p>
              <a:r>
                <a:rPr lang="en-US" dirty="0"/>
                <a:t>165X90</a:t>
              </a:r>
            </a:p>
          </p:txBody>
        </p:sp>
        <p:cxnSp>
          <p:nvCxnSpPr>
            <p:cNvPr id="10" name="Straight Arrow Connector 9"/>
            <p:cNvCxnSpPr/>
            <p:nvPr/>
          </p:nvCxnSpPr>
          <p:spPr bwMode="auto">
            <a:xfrm rot="10800000" flipV="1">
              <a:off x="6067779" y="3993444"/>
              <a:ext cx="1058332" cy="6"/>
            </a:xfrm>
            <a:prstGeom prst="straightConnector1">
              <a:avLst/>
            </a:prstGeom>
            <a:ln w="9525">
              <a:solidFill>
                <a:schemeClr val="tx1"/>
              </a:solidFill>
              <a:headEnd type="triangle" w="lg" len="lg"/>
              <a:tailEnd type="arrow"/>
            </a:ln>
          </p:spPr>
          <p:style>
            <a:lnRef idx="2">
              <a:schemeClr val="accent1"/>
            </a:lnRef>
            <a:fillRef idx="0">
              <a:schemeClr val="accent1"/>
            </a:fillRef>
            <a:effectRef idx="1">
              <a:schemeClr val="accent1"/>
            </a:effectRef>
            <a:fontRef idx="minor">
              <a:schemeClr val="tx1"/>
            </a:fontRef>
          </p:style>
        </p:cxnSp>
        <p:sp>
          <p:nvSpPr>
            <p:cNvPr id="23562" name="TextBox 10"/>
            <p:cNvSpPr txBox="1">
              <a:spLocks noChangeArrowheads="1"/>
            </p:cNvSpPr>
            <p:nvPr/>
          </p:nvSpPr>
          <p:spPr bwMode="auto">
            <a:xfrm rot="16200000">
              <a:off x="4479455" y="4644028"/>
              <a:ext cx="1196937" cy="400110"/>
            </a:xfrm>
            <a:prstGeom prst="rect">
              <a:avLst/>
            </a:prstGeom>
            <a:noFill/>
            <a:ln w="9525">
              <a:noFill/>
              <a:miter lim="800000"/>
              <a:headEnd/>
              <a:tailEnd/>
            </a:ln>
          </p:spPr>
          <p:txBody>
            <a:bodyPr wrap="none">
              <a:spAutoFit/>
            </a:bodyPr>
            <a:lstStyle/>
            <a:p>
              <a:r>
                <a:rPr lang="en-US" sz="2000" dirty="0">
                  <a:solidFill>
                    <a:srgbClr val="FF0000"/>
                  </a:solidFill>
                </a:rPr>
                <a:t>calculate</a:t>
              </a:r>
            </a:p>
          </p:txBody>
        </p:sp>
        <p:cxnSp>
          <p:nvCxnSpPr>
            <p:cNvPr id="13" name="Straight Arrow Connector 12"/>
            <p:cNvCxnSpPr/>
            <p:nvPr/>
          </p:nvCxnSpPr>
          <p:spPr bwMode="auto">
            <a:xfrm rot="10800000" flipV="1">
              <a:off x="7180086" y="4340578"/>
              <a:ext cx="95250" cy="63500"/>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bwMode="auto">
            <a:xfrm rot="10800000">
              <a:off x="7180086" y="4169658"/>
              <a:ext cx="95250" cy="65087"/>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16"/>
            <p:cNvSpPr txBox="1">
              <a:spLocks noChangeArrowheads="1"/>
            </p:cNvSpPr>
            <p:nvPr/>
          </p:nvSpPr>
          <p:spPr bwMode="auto">
            <a:xfrm>
              <a:off x="7402624" y="4063996"/>
              <a:ext cx="671979" cy="369332"/>
            </a:xfrm>
            <a:prstGeom prst="rect">
              <a:avLst/>
            </a:prstGeom>
            <a:noFill/>
            <a:ln w="9525">
              <a:noFill/>
              <a:miter lim="800000"/>
              <a:headEnd/>
              <a:tailEnd/>
            </a:ln>
          </p:spPr>
          <p:txBody>
            <a:bodyPr wrap="none">
              <a:spAutoFit/>
            </a:bodyPr>
            <a:lstStyle/>
            <a:p>
              <a:r>
                <a:rPr lang="en-US" dirty="0"/>
                <a:t>R6.5</a:t>
              </a:r>
            </a:p>
          </p:txBody>
        </p:sp>
        <p:cxnSp>
          <p:nvCxnSpPr>
            <p:cNvPr id="18" name="Straight Arrow Connector 17"/>
            <p:cNvCxnSpPr/>
            <p:nvPr/>
          </p:nvCxnSpPr>
          <p:spPr bwMode="auto">
            <a:xfrm rot="5400000" flipH="1" flipV="1">
              <a:off x="2624932" y="3888230"/>
              <a:ext cx="4437060" cy="6703"/>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567" name="TextBox 19"/>
            <p:cNvSpPr txBox="1">
              <a:spLocks noChangeArrowheads="1"/>
            </p:cNvSpPr>
            <p:nvPr/>
          </p:nvSpPr>
          <p:spPr bwMode="auto">
            <a:xfrm rot="16200000">
              <a:off x="4216107" y="3039333"/>
              <a:ext cx="569387" cy="369332"/>
            </a:xfrm>
            <a:prstGeom prst="rect">
              <a:avLst/>
            </a:prstGeom>
            <a:noFill/>
            <a:ln w="9525">
              <a:noFill/>
              <a:miter lim="800000"/>
              <a:headEnd/>
              <a:tailEnd/>
            </a:ln>
          </p:spPr>
          <p:txBody>
            <a:bodyPr wrap="none">
              <a:spAutoFit/>
            </a:bodyPr>
            <a:lstStyle/>
            <a:p>
              <a:r>
                <a:rPr lang="en-US" dirty="0"/>
                <a:t>250</a:t>
              </a:r>
            </a:p>
          </p:txBody>
        </p:sp>
        <p:cxnSp>
          <p:nvCxnSpPr>
            <p:cNvPr id="28" name="Straight Connector 27"/>
            <p:cNvCxnSpPr/>
            <p:nvPr/>
          </p:nvCxnSpPr>
          <p:spPr>
            <a:xfrm rot="5400000" flipH="1" flipV="1">
              <a:off x="6907384" y="3969459"/>
              <a:ext cx="406406" cy="28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5871632" y="3977926"/>
              <a:ext cx="406406" cy="28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TextBox 16"/>
            <p:cNvSpPr txBox="1">
              <a:spLocks noChangeArrowheads="1"/>
            </p:cNvSpPr>
            <p:nvPr/>
          </p:nvSpPr>
          <p:spPr bwMode="auto">
            <a:xfrm>
              <a:off x="6158024" y="2904062"/>
              <a:ext cx="800219" cy="646331"/>
            </a:xfrm>
            <a:prstGeom prst="rect">
              <a:avLst/>
            </a:prstGeom>
            <a:noFill/>
            <a:ln w="9525">
              <a:noFill/>
              <a:miter lim="800000"/>
              <a:headEnd/>
              <a:tailEnd/>
            </a:ln>
          </p:spPr>
          <p:txBody>
            <a:bodyPr wrap="none">
              <a:spAutoFit/>
            </a:bodyPr>
            <a:lstStyle/>
            <a:p>
              <a:r>
                <a:rPr lang="en-US" dirty="0"/>
                <a:t>“</a:t>
              </a:r>
              <a:r>
                <a:rPr lang="en-US" dirty="0" err="1"/>
                <a:t>wiris</a:t>
              </a:r>
              <a:r>
                <a:rPr lang="en-US" dirty="0"/>
                <a:t>”</a:t>
              </a:r>
            </a:p>
            <a:p>
              <a:r>
                <a:rPr lang="en-US" dirty="0"/>
                <a:t>60</a:t>
              </a:r>
            </a:p>
          </p:txBody>
        </p:sp>
        <p:cxnSp>
          <p:nvCxnSpPr>
            <p:cNvPr id="45" name="Straight Arrow Connector 44"/>
            <p:cNvCxnSpPr/>
            <p:nvPr/>
          </p:nvCxnSpPr>
          <p:spPr bwMode="auto">
            <a:xfrm rot="16200000" flipV="1">
              <a:off x="4275671" y="5122333"/>
              <a:ext cx="2003777" cy="1"/>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446889" y="4445001"/>
              <a:ext cx="691445" cy="14110"/>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bwMode="auto">
            <a:xfrm rot="5400000" flipH="1" flipV="1">
              <a:off x="5665612" y="4282723"/>
              <a:ext cx="296333" cy="1"/>
            </a:xfrm>
            <a:prstGeom prst="straightConnector1">
              <a:avLst/>
            </a:prstGeom>
            <a:ln w="9525">
              <a:solidFill>
                <a:schemeClr val="tx1"/>
              </a:solidFill>
              <a:headEnd type="triangle" w="lg" len="lg"/>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446888" y="4487333"/>
              <a:ext cx="441146" cy="369332"/>
            </a:xfrm>
            <a:prstGeom prst="rect">
              <a:avLst/>
            </a:prstGeom>
            <a:noFill/>
          </p:spPr>
          <p:txBody>
            <a:bodyPr wrap="none" rtlCol="0">
              <a:spAutoFit/>
            </a:bodyPr>
            <a:lstStyle/>
            <a:p>
              <a:r>
                <a:rPr lang="en-US" dirty="0"/>
                <a:t>15</a:t>
              </a:r>
            </a:p>
          </p:txBody>
        </p:sp>
      </p:grpSp>
      <p:sp>
        <p:nvSpPr>
          <p:cNvPr id="4" name="Slide Number Placeholder 3">
            <a:extLst>
              <a:ext uri="{FF2B5EF4-FFF2-40B4-BE49-F238E27FC236}">
                <a16:creationId xmlns:a16="http://schemas.microsoft.com/office/drawing/2014/main" id="{BBAB600E-0DAB-674A-A16D-A9DBB7D96BBB}"/>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66</a:t>
            </a:fld>
            <a:endParaRPr lang="en-US" dirty="0"/>
          </a:p>
        </p:txBody>
      </p:sp>
    </p:spTree>
    <p:extLst>
      <p:ext uri="{BB962C8B-B14F-4D97-AF65-F5344CB8AC3E}">
        <p14:creationId xmlns:p14="http://schemas.microsoft.com/office/powerpoint/2010/main" val="589129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45" y="57151"/>
            <a:ext cx="8229600" cy="792163"/>
          </a:xfrm>
        </p:spPr>
        <p:txBody>
          <a:bodyPr/>
          <a:lstStyle/>
          <a:p>
            <a:r>
              <a:rPr lang="en-US" dirty="0">
                <a:solidFill>
                  <a:srgbClr val="FF6600"/>
                </a:solidFill>
              </a:rPr>
              <a:t>Omega3P – practice 4 - with load</a:t>
            </a:r>
          </a:p>
        </p:txBody>
      </p:sp>
      <p:sp>
        <p:nvSpPr>
          <p:cNvPr id="21" name="Rectangle 20"/>
          <p:cNvSpPr/>
          <p:nvPr/>
        </p:nvSpPr>
        <p:spPr>
          <a:xfrm>
            <a:off x="309716" y="1055946"/>
            <a:ext cx="10090174" cy="2492990"/>
          </a:xfrm>
          <a:prstGeom prst="rect">
            <a:avLst/>
          </a:prstGeom>
        </p:spPr>
        <p:txBody>
          <a:bodyPr wrap="square">
            <a:spAutoFit/>
          </a:bodyPr>
          <a:lstStyle/>
          <a:p>
            <a:r>
              <a:rPr lang="en-US" sz="2400" dirty="0">
                <a:solidFill>
                  <a:srgbClr val="FF0000"/>
                </a:solidFill>
              </a:rPr>
              <a:t>File dir: </a:t>
            </a:r>
            <a:r>
              <a:rPr lang="en-US" sz="2400" dirty="0" err="1">
                <a:solidFill>
                  <a:srgbClr val="FF0000"/>
                </a:solidFill>
              </a:rPr>
              <a:t>pillbox+recWG+load</a:t>
            </a:r>
            <a:endParaRPr lang="en-US" sz="2400" dirty="0">
              <a:solidFill>
                <a:srgbClr val="FF0000"/>
              </a:solidFill>
            </a:endParaRPr>
          </a:p>
          <a:p>
            <a:endParaRPr lang="en-US" sz="2400" dirty="0">
              <a:solidFill>
                <a:srgbClr val="0000FF"/>
              </a:solidFill>
            </a:endParaRPr>
          </a:p>
          <a:p>
            <a:r>
              <a:rPr lang="en-US" sz="2000" dirty="0">
                <a:solidFill>
                  <a:srgbClr val="0000FF"/>
                </a:solidFill>
              </a:rPr>
              <a:t>Run: step1-Make-pillbox.jou &amp; step2-ADD-recWG-to-pillbox.jou</a:t>
            </a:r>
          </a:p>
          <a:p>
            <a:r>
              <a:rPr lang="en-US" sz="2000" dirty="0">
                <a:solidFill>
                  <a:srgbClr val="0000FF"/>
                </a:solidFill>
              </a:rPr>
              <a:t>	</a:t>
            </a:r>
            <a:r>
              <a:rPr lang="en-US" sz="2000" dirty="0">
                <a:solidFill>
                  <a:srgbClr val="006666"/>
                </a:solidFill>
              </a:rPr>
              <a:t> to build pillbox+recWG4.sat</a:t>
            </a:r>
          </a:p>
          <a:p>
            <a:r>
              <a:rPr lang="en-US" sz="2000" dirty="0">
                <a:solidFill>
                  <a:srgbClr val="0000FF"/>
                </a:solidFill>
              </a:rPr>
              <a:t>Run: step3-ADD-load.jou</a:t>
            </a:r>
          </a:p>
          <a:p>
            <a:r>
              <a:rPr lang="en-US" sz="2000" dirty="0">
                <a:solidFill>
                  <a:srgbClr val="0000FF"/>
                </a:solidFill>
              </a:rPr>
              <a:t>	</a:t>
            </a:r>
            <a:r>
              <a:rPr lang="en-US" sz="2000" dirty="0" err="1">
                <a:solidFill>
                  <a:srgbClr val="006666"/>
                </a:solidFill>
              </a:rPr>
              <a:t>webcut</a:t>
            </a:r>
            <a:r>
              <a:rPr lang="en-US" sz="2000" dirty="0">
                <a:solidFill>
                  <a:srgbClr val="006666"/>
                </a:solidFill>
              </a:rPr>
              <a:t> at </a:t>
            </a:r>
            <a:r>
              <a:rPr lang="en-US" sz="2000" dirty="0" err="1">
                <a:solidFill>
                  <a:srgbClr val="006666"/>
                </a:solidFill>
              </a:rPr>
              <a:t>y</a:t>
            </a:r>
            <a:r>
              <a:rPr lang="en-US" sz="2000" dirty="0">
                <a:solidFill>
                  <a:srgbClr val="006666"/>
                </a:solidFill>
              </a:rPr>
              <a:t>=200 to 2 volumes, one will be the load</a:t>
            </a:r>
            <a:r>
              <a:rPr lang="en-US" sz="2400" dirty="0">
                <a:solidFill>
                  <a:srgbClr val="0000FF"/>
                </a:solidFill>
              </a:rPr>
              <a:t>	</a:t>
            </a:r>
          </a:p>
          <a:p>
            <a:endParaRPr lang="en-US" sz="2400" dirty="0">
              <a:solidFill>
                <a:srgbClr val="0000FF"/>
              </a:solidFill>
            </a:endParaRPr>
          </a:p>
        </p:txBody>
      </p:sp>
      <p:pic>
        <p:nvPicPr>
          <p:cNvPr id="24" name="Picture 23" descr="Screen shot 2010-09-21 at 11.03.22 AM.png"/>
          <p:cNvPicPr>
            <a:picLocks noChangeAspect="1"/>
          </p:cNvPicPr>
          <p:nvPr/>
        </p:nvPicPr>
        <p:blipFill>
          <a:blip r:embed="rId2"/>
          <a:stretch>
            <a:fillRect/>
          </a:stretch>
        </p:blipFill>
        <p:spPr>
          <a:xfrm>
            <a:off x="2799587" y="3295878"/>
            <a:ext cx="1274468" cy="3050999"/>
          </a:xfrm>
          <a:prstGeom prst="rect">
            <a:avLst/>
          </a:prstGeom>
        </p:spPr>
      </p:pic>
      <p:pic>
        <p:nvPicPr>
          <p:cNvPr id="25" name="Picture 24" descr="Screen shot 2010-09-21 at 11.03.51 AM.png"/>
          <p:cNvPicPr>
            <a:picLocks noChangeAspect="1"/>
          </p:cNvPicPr>
          <p:nvPr/>
        </p:nvPicPr>
        <p:blipFill>
          <a:blip r:embed="rId3"/>
          <a:stretch>
            <a:fillRect/>
          </a:stretch>
        </p:blipFill>
        <p:spPr>
          <a:xfrm>
            <a:off x="6853134" y="3200447"/>
            <a:ext cx="1264813" cy="3060654"/>
          </a:xfrm>
          <a:prstGeom prst="rect">
            <a:avLst/>
          </a:prstGeom>
        </p:spPr>
      </p:pic>
      <p:sp>
        <p:nvSpPr>
          <p:cNvPr id="4" name="Slide Number Placeholder 3">
            <a:extLst>
              <a:ext uri="{FF2B5EF4-FFF2-40B4-BE49-F238E27FC236}">
                <a16:creationId xmlns:a16="http://schemas.microsoft.com/office/drawing/2014/main" id="{C23D48C0-4D6B-6044-A55F-943E52DA411F}"/>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67</a:t>
            </a:fld>
            <a:endParaRPr lang="en-US" dirty="0"/>
          </a:p>
        </p:txBody>
      </p:sp>
    </p:spTree>
    <p:extLst>
      <p:ext uri="{BB962C8B-B14F-4D97-AF65-F5344CB8AC3E}">
        <p14:creationId xmlns:p14="http://schemas.microsoft.com/office/powerpoint/2010/main" val="1369095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45" y="57151"/>
            <a:ext cx="8229600" cy="792163"/>
          </a:xfrm>
        </p:spPr>
        <p:txBody>
          <a:bodyPr/>
          <a:lstStyle/>
          <a:p>
            <a:r>
              <a:rPr lang="en-US" dirty="0">
                <a:solidFill>
                  <a:srgbClr val="FF6600"/>
                </a:solidFill>
              </a:rPr>
              <a:t>Omega3P – with load – Mesh (1)</a:t>
            </a:r>
          </a:p>
        </p:txBody>
      </p:sp>
      <p:sp>
        <p:nvSpPr>
          <p:cNvPr id="21" name="Rectangle 20"/>
          <p:cNvSpPr/>
          <p:nvPr/>
        </p:nvSpPr>
        <p:spPr>
          <a:xfrm>
            <a:off x="504816" y="1460199"/>
            <a:ext cx="10893677" cy="4678204"/>
          </a:xfrm>
          <a:prstGeom prst="rect">
            <a:avLst/>
          </a:prstGeom>
        </p:spPr>
        <p:txBody>
          <a:bodyPr wrap="square">
            <a:spAutoFit/>
          </a:bodyPr>
          <a:lstStyle/>
          <a:p>
            <a:r>
              <a:rPr lang="en-US" sz="2000" dirty="0"/>
              <a:t>Reset</a:t>
            </a:r>
          </a:p>
          <a:p>
            <a:r>
              <a:rPr lang="en-US" sz="2000" dirty="0"/>
              <a:t>import </a:t>
            </a:r>
            <a:r>
              <a:rPr lang="en-US" sz="2000" dirty="0" err="1"/>
              <a:t>acis</a:t>
            </a:r>
            <a:r>
              <a:rPr lang="en-US" sz="2000" dirty="0"/>
              <a:t> “</a:t>
            </a:r>
            <a:r>
              <a:rPr lang="en-US" sz="2000" dirty="0" err="1"/>
              <a:t>pillbox+recWG+load.sat</a:t>
            </a:r>
            <a:r>
              <a:rPr lang="en-US" sz="2000" dirty="0"/>
              <a:t>”</a:t>
            </a:r>
          </a:p>
          <a:p>
            <a:endParaRPr lang="en-US" sz="2000" dirty="0"/>
          </a:p>
          <a:p>
            <a:r>
              <a:rPr lang="en-US" sz="2000" dirty="0">
                <a:solidFill>
                  <a:srgbClr val="A50021"/>
                </a:solidFill>
              </a:rPr>
              <a:t>imprint body 1 2</a:t>
            </a:r>
          </a:p>
          <a:p>
            <a:r>
              <a:rPr lang="en-US" sz="2000" dirty="0">
                <a:solidFill>
                  <a:srgbClr val="A50021"/>
                </a:solidFill>
              </a:rPr>
              <a:t>merge body 1 2</a:t>
            </a:r>
          </a:p>
          <a:p>
            <a:endParaRPr lang="en-US" sz="2000" dirty="0"/>
          </a:p>
          <a:p>
            <a:r>
              <a:rPr lang="en-US" sz="2000" dirty="0"/>
              <a:t>volume all scheme </a:t>
            </a:r>
            <a:r>
              <a:rPr lang="en-US" sz="2000" dirty="0" err="1"/>
              <a:t>Tetmesh</a:t>
            </a:r>
            <a:endParaRPr lang="en-US" sz="2000" dirty="0"/>
          </a:p>
          <a:p>
            <a:r>
              <a:rPr lang="en-US" sz="2000" dirty="0"/>
              <a:t>volume 1 sizing function type skeleton scale 7 </a:t>
            </a:r>
            <a:r>
              <a:rPr lang="en-US" sz="2000" dirty="0" err="1"/>
              <a:t>time_accuracy_level</a:t>
            </a:r>
            <a:r>
              <a:rPr lang="en-US" sz="2000" dirty="0"/>
              <a:t> 2 </a:t>
            </a:r>
            <a:r>
              <a:rPr lang="en-US" sz="2000" dirty="0" err="1"/>
              <a:t>min_size</a:t>
            </a:r>
            <a:r>
              <a:rPr lang="en-US" sz="2000" dirty="0"/>
              <a:t> 	auto </a:t>
            </a:r>
            <a:r>
              <a:rPr lang="en-US" sz="2000" dirty="0" err="1"/>
              <a:t>max_size</a:t>
            </a:r>
            <a:r>
              <a:rPr lang="en-US" sz="2000" dirty="0"/>
              <a:t> 15 </a:t>
            </a:r>
            <a:r>
              <a:rPr lang="en-US" sz="2000" dirty="0" err="1"/>
              <a:t>max_gradient</a:t>
            </a:r>
            <a:r>
              <a:rPr lang="en-US" sz="2000" dirty="0"/>
              <a:t> 1.2 </a:t>
            </a:r>
          </a:p>
          <a:p>
            <a:r>
              <a:rPr lang="en-US" sz="2000" dirty="0"/>
              <a:t>volume 2 sizing function type skeleton scale 7 </a:t>
            </a:r>
            <a:r>
              <a:rPr lang="en-US" sz="2000" dirty="0" err="1"/>
              <a:t>time_accuracy_level</a:t>
            </a:r>
            <a:r>
              <a:rPr lang="en-US" sz="2000" dirty="0"/>
              <a:t> 2 </a:t>
            </a:r>
            <a:r>
              <a:rPr lang="en-US" sz="2000" dirty="0" err="1"/>
              <a:t>min_size</a:t>
            </a:r>
            <a:r>
              <a:rPr lang="en-US" sz="2000" dirty="0"/>
              <a:t> 	auto </a:t>
            </a:r>
            <a:r>
              <a:rPr lang="en-US" sz="2000" dirty="0" err="1"/>
              <a:t>max_size</a:t>
            </a:r>
            <a:r>
              <a:rPr lang="en-US" sz="2000" dirty="0"/>
              <a:t> 10 </a:t>
            </a:r>
            <a:r>
              <a:rPr lang="en-US" sz="2000" dirty="0" err="1"/>
              <a:t>max_gradient</a:t>
            </a:r>
            <a:r>
              <a:rPr lang="en-US" sz="2000" dirty="0"/>
              <a:t> 1.2 </a:t>
            </a:r>
          </a:p>
          <a:p>
            <a:endParaRPr lang="en-US" sz="2000" dirty="0"/>
          </a:p>
          <a:p>
            <a:r>
              <a:rPr lang="en-US" sz="2000" dirty="0"/>
              <a:t>mesh volume all</a:t>
            </a:r>
          </a:p>
          <a:p>
            <a:endParaRPr lang="en-US" sz="2000" dirty="0"/>
          </a:p>
          <a:p>
            <a:endParaRPr lang="en-US" dirty="0"/>
          </a:p>
        </p:txBody>
      </p:sp>
      <p:sp>
        <p:nvSpPr>
          <p:cNvPr id="7" name="TextBox 6"/>
          <p:cNvSpPr txBox="1"/>
          <p:nvPr/>
        </p:nvSpPr>
        <p:spPr>
          <a:xfrm>
            <a:off x="6607367" y="1325825"/>
            <a:ext cx="4261556" cy="1569660"/>
          </a:xfrm>
          <a:prstGeom prst="rect">
            <a:avLst/>
          </a:prstGeom>
          <a:solidFill>
            <a:schemeClr val="bg1"/>
          </a:solidFill>
          <a:ln>
            <a:solidFill>
              <a:srgbClr val="006666"/>
            </a:solidFill>
          </a:ln>
        </p:spPr>
        <p:txBody>
          <a:bodyPr wrap="square" rtlCol="0">
            <a:spAutoFit/>
          </a:bodyPr>
          <a:lstStyle/>
          <a:p>
            <a:r>
              <a:rPr lang="en-US" sz="2400" dirty="0"/>
              <a:t>“</a:t>
            </a:r>
            <a:r>
              <a:rPr lang="en-US" sz="2400" dirty="0">
                <a:solidFill>
                  <a:srgbClr val="FF0000"/>
                </a:solidFill>
              </a:rPr>
              <a:t>imprint, merge</a:t>
            </a:r>
            <a:r>
              <a:rPr lang="en-US" sz="2400" dirty="0"/>
              <a:t>”</a:t>
            </a:r>
          </a:p>
          <a:p>
            <a:r>
              <a:rPr lang="en-US" sz="2400" dirty="0"/>
              <a:t>The interface surfaces between volumes become </a:t>
            </a:r>
            <a:r>
              <a:rPr lang="en-US" sz="2400" dirty="0">
                <a:solidFill>
                  <a:srgbClr val="FF0000"/>
                </a:solidFill>
              </a:rPr>
              <a:t>ONE single surface</a:t>
            </a:r>
          </a:p>
        </p:txBody>
      </p:sp>
      <p:sp>
        <p:nvSpPr>
          <p:cNvPr id="4" name="Slide Number Placeholder 3">
            <a:extLst>
              <a:ext uri="{FF2B5EF4-FFF2-40B4-BE49-F238E27FC236}">
                <a16:creationId xmlns:a16="http://schemas.microsoft.com/office/drawing/2014/main" id="{BF21BAD1-8CAF-BF4B-8BEE-596DE9A50B9B}"/>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68</a:t>
            </a:fld>
            <a:endParaRPr lang="en-US" dirty="0"/>
          </a:p>
        </p:txBody>
      </p:sp>
    </p:spTree>
    <p:extLst>
      <p:ext uri="{BB962C8B-B14F-4D97-AF65-F5344CB8AC3E}">
        <p14:creationId xmlns:p14="http://schemas.microsoft.com/office/powerpoint/2010/main" val="443696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45" y="57151"/>
            <a:ext cx="8229600" cy="792163"/>
          </a:xfrm>
        </p:spPr>
        <p:txBody>
          <a:bodyPr/>
          <a:lstStyle/>
          <a:p>
            <a:r>
              <a:rPr lang="en-US" dirty="0">
                <a:solidFill>
                  <a:srgbClr val="FF6600"/>
                </a:solidFill>
              </a:rPr>
              <a:t>Omega3P – with load – Mesh (2)</a:t>
            </a:r>
          </a:p>
        </p:txBody>
      </p:sp>
      <p:pic>
        <p:nvPicPr>
          <p:cNvPr id="7" name="Picture 6" descr="Screen shot 2010-09-21 at 11.14.30 AM.png"/>
          <p:cNvPicPr>
            <a:picLocks noChangeAspect="1"/>
          </p:cNvPicPr>
          <p:nvPr/>
        </p:nvPicPr>
        <p:blipFill>
          <a:blip r:embed="rId2"/>
          <a:stretch>
            <a:fillRect/>
          </a:stretch>
        </p:blipFill>
        <p:spPr>
          <a:xfrm>
            <a:off x="7754342" y="1499687"/>
            <a:ext cx="3776887" cy="3473979"/>
          </a:xfrm>
          <a:prstGeom prst="rect">
            <a:avLst/>
          </a:prstGeom>
        </p:spPr>
      </p:pic>
      <p:sp>
        <p:nvSpPr>
          <p:cNvPr id="8" name="TextBox 7"/>
          <p:cNvSpPr txBox="1"/>
          <p:nvPr/>
        </p:nvSpPr>
        <p:spPr>
          <a:xfrm>
            <a:off x="7850673" y="5283383"/>
            <a:ext cx="3584224" cy="830997"/>
          </a:xfrm>
          <a:prstGeom prst="rect">
            <a:avLst/>
          </a:prstGeom>
          <a:solidFill>
            <a:schemeClr val="bg1"/>
          </a:solidFill>
          <a:ln>
            <a:solidFill>
              <a:srgbClr val="006666"/>
            </a:solidFill>
          </a:ln>
        </p:spPr>
        <p:txBody>
          <a:bodyPr wrap="square" rtlCol="0">
            <a:spAutoFit/>
          </a:bodyPr>
          <a:lstStyle/>
          <a:p>
            <a:r>
              <a:rPr lang="en-US" sz="2400" dirty="0"/>
              <a:t>Check if the interface surface a </a:t>
            </a:r>
            <a:r>
              <a:rPr lang="en-US" sz="2400" dirty="0">
                <a:solidFill>
                  <a:srgbClr val="FF0000"/>
                </a:solidFill>
              </a:rPr>
              <a:t>single surface</a:t>
            </a:r>
          </a:p>
        </p:txBody>
      </p:sp>
      <p:sp>
        <p:nvSpPr>
          <p:cNvPr id="21" name="Rectangle 20"/>
          <p:cNvSpPr/>
          <p:nvPr/>
        </p:nvSpPr>
        <p:spPr>
          <a:xfrm>
            <a:off x="311172" y="1170136"/>
            <a:ext cx="6928554" cy="2862322"/>
          </a:xfrm>
          <a:prstGeom prst="rect">
            <a:avLst/>
          </a:prstGeom>
        </p:spPr>
        <p:txBody>
          <a:bodyPr wrap="square">
            <a:spAutoFit/>
          </a:bodyPr>
          <a:lstStyle/>
          <a:p>
            <a:r>
              <a:rPr lang="en-US" dirty="0" err="1"/>
              <a:t>Sideset</a:t>
            </a:r>
            <a:r>
              <a:rPr lang="en-US" dirty="0"/>
              <a:t> 1 surface 4 20  </a:t>
            </a:r>
          </a:p>
          <a:p>
            <a:r>
              <a:rPr lang="en-US" dirty="0" err="1"/>
              <a:t>Sideset</a:t>
            </a:r>
            <a:r>
              <a:rPr lang="en-US" dirty="0"/>
              <a:t> 2 surface 9  </a:t>
            </a:r>
          </a:p>
          <a:p>
            <a:r>
              <a:rPr lang="en-US" dirty="0" err="1"/>
              <a:t>Sideset</a:t>
            </a:r>
            <a:r>
              <a:rPr lang="en-US" dirty="0"/>
              <a:t> 6 surface all except 4 20 9 1</a:t>
            </a:r>
          </a:p>
          <a:p>
            <a:endParaRPr lang="en-US" dirty="0"/>
          </a:p>
          <a:p>
            <a:r>
              <a:rPr lang="en-US" dirty="0"/>
              <a:t>block 1 volume 1</a:t>
            </a:r>
          </a:p>
          <a:p>
            <a:r>
              <a:rPr lang="en-US" dirty="0"/>
              <a:t>block 2 volume 2</a:t>
            </a:r>
          </a:p>
          <a:p>
            <a:r>
              <a:rPr lang="en-US" dirty="0"/>
              <a:t>block all element type tetra10</a:t>
            </a:r>
          </a:p>
          <a:p>
            <a:r>
              <a:rPr lang="en-US" dirty="0"/>
              <a:t>volume all scale 0.001 </a:t>
            </a:r>
          </a:p>
          <a:p>
            <a:r>
              <a:rPr lang="en-US" dirty="0"/>
              <a:t>export Genesis  “</a:t>
            </a:r>
            <a:r>
              <a:rPr lang="en-US" dirty="0" err="1"/>
              <a:t>pillbox+recWG+load.gen</a:t>
            </a:r>
            <a:r>
              <a:rPr lang="en-US" dirty="0"/>
              <a:t>" block all overwrite </a:t>
            </a:r>
          </a:p>
          <a:p>
            <a:endParaRPr lang="en-US" dirty="0"/>
          </a:p>
        </p:txBody>
      </p:sp>
      <p:sp>
        <p:nvSpPr>
          <p:cNvPr id="4" name="Slide Number Placeholder 3">
            <a:extLst>
              <a:ext uri="{FF2B5EF4-FFF2-40B4-BE49-F238E27FC236}">
                <a16:creationId xmlns:a16="http://schemas.microsoft.com/office/drawing/2014/main" id="{84784168-C848-DC43-9E83-84932F6DEFCF}"/>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69</a:t>
            </a:fld>
            <a:endParaRPr lang="en-US" dirty="0"/>
          </a:p>
        </p:txBody>
      </p:sp>
    </p:spTree>
    <p:extLst>
      <p:ext uri="{BB962C8B-B14F-4D97-AF65-F5344CB8AC3E}">
        <p14:creationId xmlns:p14="http://schemas.microsoft.com/office/powerpoint/2010/main" val="253722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833" y="1"/>
            <a:ext cx="8229600" cy="792163"/>
          </a:xfrm>
        </p:spPr>
        <p:txBody>
          <a:bodyPr/>
          <a:lstStyle/>
          <a:p>
            <a:r>
              <a:rPr lang="en-US" sz="4800" dirty="0">
                <a:solidFill>
                  <a:srgbClr val="FF0000"/>
                </a:solidFill>
              </a:rPr>
              <a:t>Omega3P – example 1</a:t>
            </a:r>
          </a:p>
        </p:txBody>
      </p:sp>
      <p:sp>
        <p:nvSpPr>
          <p:cNvPr id="22" name="Rectangle 21"/>
          <p:cNvSpPr/>
          <p:nvPr/>
        </p:nvSpPr>
        <p:spPr>
          <a:xfrm>
            <a:off x="357119" y="1192429"/>
            <a:ext cx="9192461" cy="2308324"/>
          </a:xfrm>
          <a:prstGeom prst="rect">
            <a:avLst/>
          </a:prstGeom>
        </p:spPr>
        <p:txBody>
          <a:bodyPr wrap="square">
            <a:spAutoFit/>
          </a:bodyPr>
          <a:lstStyle/>
          <a:p>
            <a:pPr marL="344488" indent="-344488">
              <a:buFont typeface="Arial" pitchFamily="34" charset="0"/>
              <a:buChar char="•"/>
            </a:pPr>
            <a:r>
              <a:rPr lang="en-US" sz="2400" dirty="0"/>
              <a:t>Rounded top cavity (Pillbox-</a:t>
            </a:r>
            <a:r>
              <a:rPr lang="en-US" sz="2400" dirty="0" err="1"/>
              <a:t>rtop</a:t>
            </a:r>
            <a:r>
              <a:rPr lang="en-US" sz="2400" dirty="0"/>
              <a:t>)</a:t>
            </a:r>
          </a:p>
          <a:p>
            <a:pPr marL="800100" lvl="1" indent="-342900">
              <a:buFont typeface="Arial" pitchFamily="34" charset="0"/>
              <a:buChar char="•"/>
            </a:pPr>
            <a:r>
              <a:rPr lang="en-US" sz="2000" dirty="0"/>
              <a:t>Demo</a:t>
            </a:r>
          </a:p>
          <a:p>
            <a:pPr marL="1428750" lvl="2" indent="-514350">
              <a:buFont typeface="Arial" pitchFamily="34" charset="0"/>
              <a:buChar char="•"/>
            </a:pPr>
            <a:r>
              <a:rPr lang="en-US" sz="2000" dirty="0">
                <a:solidFill>
                  <a:srgbClr val="006666"/>
                </a:solidFill>
              </a:rPr>
              <a:t>Mesh, </a:t>
            </a:r>
          </a:p>
          <a:p>
            <a:pPr marL="1428750" lvl="2" indent="-514350">
              <a:buFont typeface="Arial" pitchFamily="34" charset="0"/>
              <a:buChar char="•"/>
            </a:pPr>
            <a:r>
              <a:rPr lang="en-US" sz="2000" dirty="0">
                <a:solidFill>
                  <a:srgbClr val="006666"/>
                </a:solidFill>
              </a:rPr>
              <a:t>Omega3p</a:t>
            </a:r>
          </a:p>
          <a:p>
            <a:pPr marL="1428750" lvl="2" indent="-514350">
              <a:buFont typeface="Arial" pitchFamily="34" charset="0"/>
              <a:buChar char="•"/>
            </a:pPr>
            <a:r>
              <a:rPr lang="en-US" sz="2000" dirty="0" err="1">
                <a:solidFill>
                  <a:srgbClr val="006666"/>
                </a:solidFill>
              </a:rPr>
              <a:t>Postprocessing</a:t>
            </a:r>
            <a:endParaRPr lang="en-US" sz="2000" dirty="0"/>
          </a:p>
          <a:p>
            <a:pPr marL="800100" lvl="1" indent="-342900">
              <a:buFont typeface="Arial" pitchFamily="34" charset="0"/>
              <a:buChar char="•"/>
            </a:pPr>
            <a:r>
              <a:rPr lang="en-US" sz="2000" dirty="0">
                <a:solidFill>
                  <a:srgbClr val="0000FF"/>
                </a:solidFill>
              </a:rPr>
              <a:t>Mesh convergence study</a:t>
            </a:r>
          </a:p>
          <a:p>
            <a:pPr marL="1200150" lvl="2"/>
            <a:r>
              <a:rPr lang="en-US" sz="2000" dirty="0">
                <a:solidFill>
                  <a:srgbClr val="800000"/>
                </a:solidFill>
              </a:rPr>
              <a:t>To understand necessary mesh density for certain accuracy!</a:t>
            </a:r>
          </a:p>
        </p:txBody>
      </p:sp>
      <p:pic>
        <p:nvPicPr>
          <p:cNvPr id="14" name="Picture 4"/>
          <p:cNvPicPr>
            <a:picLocks noChangeAspect="1" noChangeArrowheads="1"/>
          </p:cNvPicPr>
          <p:nvPr/>
        </p:nvPicPr>
        <p:blipFill>
          <a:blip r:embed="rId2"/>
          <a:srcRect/>
          <a:stretch>
            <a:fillRect/>
          </a:stretch>
        </p:blipFill>
        <p:spPr bwMode="auto">
          <a:xfrm>
            <a:off x="1148605" y="3981693"/>
            <a:ext cx="3911585" cy="1826284"/>
          </a:xfrm>
          <a:prstGeom prst="rect">
            <a:avLst/>
          </a:prstGeom>
          <a:noFill/>
          <a:ln w="9525">
            <a:noFill/>
            <a:miter lim="800000"/>
            <a:headEnd/>
            <a:tailEnd/>
          </a:ln>
        </p:spPr>
      </p:pic>
      <p:pic>
        <p:nvPicPr>
          <p:cNvPr id="10" name="Picture 9"/>
          <p:cNvPicPr>
            <a:picLocks noChangeAspect="1"/>
          </p:cNvPicPr>
          <p:nvPr/>
        </p:nvPicPr>
        <p:blipFill>
          <a:blip r:embed="rId3"/>
          <a:stretch>
            <a:fillRect/>
          </a:stretch>
        </p:blipFill>
        <p:spPr>
          <a:xfrm>
            <a:off x="6958269" y="3820961"/>
            <a:ext cx="3071433" cy="2147749"/>
          </a:xfrm>
          <a:prstGeom prst="rect">
            <a:avLst/>
          </a:prstGeom>
        </p:spPr>
      </p:pic>
      <p:sp>
        <p:nvSpPr>
          <p:cNvPr id="4" name="Slide Number Placeholder 3">
            <a:extLst>
              <a:ext uri="{FF2B5EF4-FFF2-40B4-BE49-F238E27FC236}">
                <a16:creationId xmlns:a16="http://schemas.microsoft.com/office/drawing/2014/main" id="{787CB40B-3AEC-6C4D-9C59-7F73525460C9}"/>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7</a:t>
            </a:fld>
            <a:endParaRPr lang="en-US" dirty="0"/>
          </a:p>
        </p:txBody>
      </p:sp>
    </p:spTree>
    <p:extLst>
      <p:ext uri="{BB962C8B-B14F-4D97-AF65-F5344CB8AC3E}">
        <p14:creationId xmlns:p14="http://schemas.microsoft.com/office/powerpoint/2010/main" val="4201433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45" y="57151"/>
            <a:ext cx="8229600" cy="792163"/>
          </a:xfrm>
        </p:spPr>
        <p:txBody>
          <a:bodyPr/>
          <a:lstStyle/>
          <a:p>
            <a:r>
              <a:rPr lang="en-US" dirty="0">
                <a:solidFill>
                  <a:srgbClr val="FF6600"/>
                </a:solidFill>
              </a:rPr>
              <a:t>Omega3P – with load - Input</a:t>
            </a:r>
          </a:p>
        </p:txBody>
      </p:sp>
      <p:sp>
        <p:nvSpPr>
          <p:cNvPr id="21" name="Rectangle 20"/>
          <p:cNvSpPr/>
          <p:nvPr/>
        </p:nvSpPr>
        <p:spPr>
          <a:xfrm>
            <a:off x="598038" y="1296021"/>
            <a:ext cx="11303910" cy="4832092"/>
          </a:xfrm>
          <a:prstGeom prst="rect">
            <a:avLst/>
          </a:prstGeom>
        </p:spPr>
        <p:txBody>
          <a:bodyPr wrap="square" numCol="2">
            <a:spAutoFit/>
          </a:bodyPr>
          <a:lstStyle/>
          <a:p>
            <a:r>
              <a:rPr lang="en-US" sz="1400" dirty="0" err="1"/>
              <a:t>ModelInfo</a:t>
            </a:r>
            <a:r>
              <a:rPr lang="en-US" sz="1400" dirty="0"/>
              <a:t> : {</a:t>
            </a:r>
          </a:p>
          <a:p>
            <a:r>
              <a:rPr lang="en-US" sz="1400" dirty="0"/>
              <a:t>  File: ./</a:t>
            </a:r>
            <a:r>
              <a:rPr lang="en-US" sz="1400" dirty="0" err="1"/>
              <a:t>pillbox+recWG+load.ncdf</a:t>
            </a:r>
            <a:endParaRPr lang="en-US" sz="1400" dirty="0"/>
          </a:p>
          <a:p>
            <a:endParaRPr lang="en-US" sz="1400" dirty="0"/>
          </a:p>
          <a:p>
            <a:r>
              <a:rPr lang="en-US" sz="1400" dirty="0"/>
              <a:t>  </a:t>
            </a:r>
            <a:r>
              <a:rPr lang="en-US" sz="1400" dirty="0" err="1"/>
              <a:t>BoundaryCondition</a:t>
            </a:r>
            <a:r>
              <a:rPr lang="en-US" sz="1400" dirty="0"/>
              <a:t> : {</a:t>
            </a:r>
          </a:p>
          <a:p>
            <a:r>
              <a:rPr lang="en-US" sz="1400" dirty="0"/>
              <a:t>    Magnetic:  1, 2</a:t>
            </a:r>
          </a:p>
          <a:p>
            <a:r>
              <a:rPr lang="en-US" sz="1400" dirty="0"/>
              <a:t>    Exterior:  6</a:t>
            </a:r>
          </a:p>
          <a:p>
            <a:r>
              <a:rPr lang="en-US" sz="1400" dirty="0"/>
              <a:t>  }</a:t>
            </a:r>
          </a:p>
          <a:p>
            <a:endParaRPr lang="en-US" sz="1400" dirty="0"/>
          </a:p>
          <a:p>
            <a:r>
              <a:rPr lang="en-US" sz="1400" dirty="0"/>
              <a:t>  Material : {</a:t>
            </a:r>
          </a:p>
          <a:p>
            <a:r>
              <a:rPr lang="en-US" sz="1400" dirty="0"/>
              <a:t>    Attribute: 1</a:t>
            </a:r>
          </a:p>
          <a:p>
            <a:r>
              <a:rPr lang="en-US" sz="1400" dirty="0"/>
              <a:t>    Epsilon:   1.0</a:t>
            </a:r>
          </a:p>
          <a:p>
            <a:r>
              <a:rPr lang="en-US" sz="1400" dirty="0"/>
              <a:t>    Mu:        1.0</a:t>
            </a:r>
          </a:p>
          <a:p>
            <a:r>
              <a:rPr lang="en-US" sz="1400" dirty="0"/>
              <a:t>  }</a:t>
            </a:r>
          </a:p>
          <a:p>
            <a:endParaRPr lang="en-US" sz="1400" dirty="0"/>
          </a:p>
          <a:p>
            <a:r>
              <a:rPr lang="en-US" sz="1400" dirty="0"/>
              <a:t>  Material : {</a:t>
            </a:r>
          </a:p>
          <a:p>
            <a:r>
              <a:rPr lang="en-US" sz="1400" dirty="0"/>
              <a:t>    Attribute: 2</a:t>
            </a:r>
          </a:p>
          <a:p>
            <a:r>
              <a:rPr lang="en-US" sz="1400" dirty="0"/>
              <a:t>    Epsilon:   10.0</a:t>
            </a:r>
          </a:p>
          <a:p>
            <a:r>
              <a:rPr lang="en-US" sz="1400" dirty="0"/>
              <a:t>    </a:t>
            </a:r>
            <a:r>
              <a:rPr lang="en-US" sz="1400" dirty="0" err="1"/>
              <a:t>EpsilonImag</a:t>
            </a:r>
            <a:r>
              <a:rPr lang="en-US" sz="1400" dirty="0"/>
              <a:t>: -1.52</a:t>
            </a:r>
          </a:p>
          <a:p>
            <a:r>
              <a:rPr lang="en-US" sz="1400" dirty="0"/>
              <a:t>    Mu:        1.0</a:t>
            </a:r>
          </a:p>
          <a:p>
            <a:r>
              <a:rPr lang="en-US" sz="1400" dirty="0"/>
              <a:t>  }</a:t>
            </a:r>
          </a:p>
          <a:p>
            <a:endParaRPr lang="en-US" sz="1400" dirty="0"/>
          </a:p>
          <a:p>
            <a:endParaRPr lang="en-US" sz="1400" dirty="0"/>
          </a:p>
          <a:p>
            <a:r>
              <a:rPr lang="en-US" sz="1400" dirty="0"/>
              <a:t>  </a:t>
            </a:r>
            <a:r>
              <a:rPr lang="en-US" sz="1400" dirty="0" err="1"/>
              <a:t>SurfaceMaterial</a:t>
            </a:r>
            <a:r>
              <a:rPr lang="en-US" sz="1400" dirty="0"/>
              <a:t> : {</a:t>
            </a:r>
          </a:p>
          <a:p>
            <a:r>
              <a:rPr lang="en-US" sz="1400" dirty="0"/>
              <a:t>    </a:t>
            </a:r>
            <a:r>
              <a:rPr lang="en-US" sz="1400" dirty="0" err="1"/>
              <a:t>ReferenceNumber</a:t>
            </a:r>
            <a:r>
              <a:rPr lang="en-US" sz="1400" dirty="0"/>
              <a:t>: 6</a:t>
            </a:r>
          </a:p>
          <a:p>
            <a:r>
              <a:rPr lang="en-US" sz="1400" dirty="0"/>
              <a:t>    Sigma: 5.8e7</a:t>
            </a:r>
          </a:p>
          <a:p>
            <a:r>
              <a:rPr lang="en-US" sz="1400" dirty="0"/>
              <a:t>  }</a:t>
            </a:r>
          </a:p>
          <a:p>
            <a:r>
              <a:rPr lang="en-US" sz="1400" dirty="0"/>
              <a:t>}</a:t>
            </a:r>
          </a:p>
          <a:p>
            <a:endParaRPr lang="en-US" sz="1400" dirty="0"/>
          </a:p>
          <a:p>
            <a:r>
              <a:rPr lang="en-US" sz="1400" dirty="0" err="1"/>
              <a:t>FiniteElement</a:t>
            </a:r>
            <a:r>
              <a:rPr lang="en-US" sz="1400" dirty="0"/>
              <a:t>: {</a:t>
            </a:r>
          </a:p>
          <a:p>
            <a:r>
              <a:rPr lang="en-US" sz="1400" dirty="0"/>
              <a:t>  Order:           1</a:t>
            </a:r>
          </a:p>
          <a:p>
            <a:r>
              <a:rPr lang="en-US" sz="1400" dirty="0"/>
              <a:t>  </a:t>
            </a:r>
            <a:r>
              <a:rPr lang="en-US" sz="1400" dirty="0" err="1"/>
              <a:t>CurvedSurfaces</a:t>
            </a:r>
            <a:r>
              <a:rPr lang="en-US" sz="1400" dirty="0"/>
              <a:t>: on</a:t>
            </a:r>
          </a:p>
          <a:p>
            <a:r>
              <a:rPr lang="en-US" sz="1400" dirty="0"/>
              <a:t>}</a:t>
            </a:r>
          </a:p>
          <a:p>
            <a:r>
              <a:rPr lang="en-US" sz="1400" dirty="0" err="1"/>
              <a:t>EigenSolver</a:t>
            </a:r>
            <a:r>
              <a:rPr lang="en-US" sz="1400" dirty="0"/>
              <a:t> : {</a:t>
            </a:r>
          </a:p>
          <a:p>
            <a:r>
              <a:rPr lang="en-US" sz="1400" dirty="0"/>
              <a:t>  </a:t>
            </a:r>
            <a:r>
              <a:rPr lang="en-US" sz="1400" dirty="0" err="1"/>
              <a:t>NumEigenvalues</a:t>
            </a:r>
            <a:r>
              <a:rPr lang="en-US" sz="1400" dirty="0"/>
              <a:t>: 2</a:t>
            </a:r>
          </a:p>
          <a:p>
            <a:r>
              <a:rPr lang="en-US" sz="1400" dirty="0"/>
              <a:t>  </a:t>
            </a:r>
            <a:r>
              <a:rPr lang="en-US" sz="1400" dirty="0" err="1"/>
              <a:t>FrequencyShift</a:t>
            </a:r>
            <a:r>
              <a:rPr lang="en-US" sz="1400" dirty="0"/>
              <a:t>:  1.1e9</a:t>
            </a:r>
          </a:p>
          <a:p>
            <a:r>
              <a:rPr lang="en-US" sz="1400" dirty="0"/>
              <a:t>}</a:t>
            </a:r>
          </a:p>
          <a:p>
            <a:r>
              <a:rPr lang="en-US" sz="1400" dirty="0"/>
              <a:t>/*</a:t>
            </a:r>
          </a:p>
          <a:p>
            <a:r>
              <a:rPr lang="en-US" sz="1400" dirty="0" err="1"/>
              <a:t>PostProcess</a:t>
            </a:r>
            <a:r>
              <a:rPr lang="en-US" sz="1400" dirty="0"/>
              <a:t> : {</a:t>
            </a:r>
          </a:p>
          <a:p>
            <a:r>
              <a:rPr lang="en-US" sz="1400" dirty="0"/>
              <a:t> Toggle: on</a:t>
            </a:r>
          </a:p>
          <a:p>
            <a:r>
              <a:rPr lang="en-US" sz="1400" dirty="0"/>
              <a:t> Compute Total Energy: 1</a:t>
            </a:r>
          </a:p>
          <a:p>
            <a:r>
              <a:rPr lang="en-US" sz="1400" dirty="0"/>
              <a:t> </a:t>
            </a:r>
            <a:r>
              <a:rPr lang="en-US" sz="1400" dirty="0" err="1"/>
              <a:t>ModeFile</a:t>
            </a:r>
            <a:r>
              <a:rPr lang="en-US" sz="1400" dirty="0"/>
              <a:t>: mode</a:t>
            </a:r>
          </a:p>
          <a:p>
            <a:r>
              <a:rPr lang="en-US" sz="1400" dirty="0"/>
              <a:t>}</a:t>
            </a:r>
          </a:p>
          <a:p>
            <a:r>
              <a:rPr lang="en-US" sz="1400" dirty="0"/>
              <a:t>*/</a:t>
            </a:r>
          </a:p>
        </p:txBody>
      </p:sp>
      <p:sp>
        <p:nvSpPr>
          <p:cNvPr id="4" name="Slide Number Placeholder 3">
            <a:extLst>
              <a:ext uri="{FF2B5EF4-FFF2-40B4-BE49-F238E27FC236}">
                <a16:creationId xmlns:a16="http://schemas.microsoft.com/office/drawing/2014/main" id="{BCB06C36-E965-AD42-9D9C-570CDD3133A1}"/>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70</a:t>
            </a:fld>
            <a:endParaRPr lang="en-US" dirty="0"/>
          </a:p>
        </p:txBody>
      </p:sp>
    </p:spTree>
    <p:extLst>
      <p:ext uri="{BB962C8B-B14F-4D97-AF65-F5344CB8AC3E}">
        <p14:creationId xmlns:p14="http://schemas.microsoft.com/office/powerpoint/2010/main" val="1192745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45" y="57151"/>
            <a:ext cx="8229600" cy="792163"/>
          </a:xfrm>
        </p:spPr>
        <p:txBody>
          <a:bodyPr/>
          <a:lstStyle/>
          <a:p>
            <a:r>
              <a:rPr lang="en-US" dirty="0">
                <a:solidFill>
                  <a:srgbClr val="FF6600"/>
                </a:solidFill>
              </a:rPr>
              <a:t>Omega3P – with load - result</a:t>
            </a:r>
          </a:p>
        </p:txBody>
      </p:sp>
      <p:sp>
        <p:nvSpPr>
          <p:cNvPr id="21" name="Rectangle 20"/>
          <p:cNvSpPr/>
          <p:nvPr/>
        </p:nvSpPr>
        <p:spPr>
          <a:xfrm>
            <a:off x="1850350" y="1147155"/>
            <a:ext cx="7777061" cy="5262979"/>
          </a:xfrm>
          <a:prstGeom prst="rect">
            <a:avLst/>
          </a:prstGeom>
        </p:spPr>
        <p:txBody>
          <a:bodyPr wrap="square" numCol="1">
            <a:spAutoFit/>
          </a:bodyPr>
          <a:lstStyle/>
          <a:p>
            <a:r>
              <a:rPr lang="en-US" sz="1400" dirty="0"/>
              <a:t>Number of converged </a:t>
            </a:r>
            <a:r>
              <a:rPr lang="en-US" sz="1400" dirty="0" err="1"/>
              <a:t>eigenpairs</a:t>
            </a:r>
            <a:r>
              <a:rPr lang="en-US" sz="1400" dirty="0"/>
              <a:t> = 2</a:t>
            </a:r>
          </a:p>
          <a:p>
            <a:endParaRPr lang="en-US" sz="1400" dirty="0"/>
          </a:p>
          <a:p>
            <a:r>
              <a:rPr lang="en-US" sz="1400" dirty="0" err="1"/>
              <a:t>Eigenvalue</a:t>
            </a:r>
            <a:r>
              <a:rPr lang="en-US" sz="1400" dirty="0"/>
              <a:t>: (591.2395988707802,0.1200579050951992)</a:t>
            </a:r>
          </a:p>
          <a:p>
            <a:r>
              <a:rPr lang="en-US" sz="1400" dirty="0"/>
              <a:t>        Frequency: (1160172571.152617,117793.09714004)</a:t>
            </a:r>
          </a:p>
          <a:p>
            <a:r>
              <a:rPr lang="en-US" sz="1400" dirty="0"/>
              <a:t>        Residual: 9.072339764288597e-12</a:t>
            </a:r>
          </a:p>
          <a:p>
            <a:endParaRPr lang="en-US" sz="1400" dirty="0"/>
          </a:p>
          <a:p>
            <a:r>
              <a:rPr lang="en-US" sz="1400" dirty="0"/>
              <a:t>**********************************************************</a:t>
            </a:r>
          </a:p>
          <a:p>
            <a:r>
              <a:rPr lang="en-US" sz="1400" dirty="0"/>
              <a:t>Total number of OP*x operations: 93</a:t>
            </a:r>
          </a:p>
          <a:p>
            <a:r>
              <a:rPr lang="en-US" sz="1400" dirty="0"/>
              <a:t>Total number of B*x operations if BMAT='G': 273</a:t>
            </a:r>
          </a:p>
          <a:p>
            <a:r>
              <a:rPr lang="en-US" sz="1400" dirty="0"/>
              <a:t>Total number of steps of re-</a:t>
            </a:r>
            <a:r>
              <a:rPr lang="en-US" sz="1400" dirty="0" err="1"/>
              <a:t>orthogonalization</a:t>
            </a:r>
            <a:r>
              <a:rPr lang="en-US" sz="1400" dirty="0"/>
              <a:t>: 61</a:t>
            </a:r>
          </a:p>
          <a:p>
            <a:r>
              <a:rPr lang="en-US" sz="1400" dirty="0"/>
              <a:t>**********************************************************</a:t>
            </a:r>
          </a:p>
          <a:p>
            <a:r>
              <a:rPr lang="en-US" sz="1400" dirty="0" err="1"/>
              <a:t>Eigenvalue</a:t>
            </a:r>
            <a:r>
              <a:rPr lang="en-US" sz="1400" dirty="0"/>
              <a:t>: (600.8495902547749,90.41431550096833)</a:t>
            </a:r>
          </a:p>
          <a:p>
            <a:r>
              <a:rPr lang="en-US" sz="1400" dirty="0"/>
              <a:t>        Frequency: (1172850486.101091,87749817.12126675)</a:t>
            </a:r>
          </a:p>
          <a:p>
            <a:r>
              <a:rPr lang="en-US" sz="1400" dirty="0"/>
              <a:t>        Residual: 2.109758200395918e-10</a:t>
            </a:r>
          </a:p>
          <a:p>
            <a:endParaRPr lang="en-US" sz="1400" dirty="0"/>
          </a:p>
          <a:p>
            <a:r>
              <a:rPr lang="en-US" sz="1400" dirty="0"/>
              <a:t>**********************************************************</a:t>
            </a:r>
          </a:p>
          <a:p>
            <a:r>
              <a:rPr lang="en-US" sz="1400" dirty="0"/>
              <a:t>Total number of OP*x operations: 93</a:t>
            </a:r>
          </a:p>
          <a:p>
            <a:r>
              <a:rPr lang="en-US" sz="1400" dirty="0"/>
              <a:t>Total number of B*x operations if BMAT='G': 273</a:t>
            </a:r>
          </a:p>
          <a:p>
            <a:r>
              <a:rPr lang="en-US" sz="1400" dirty="0"/>
              <a:t>Total number of steps of re-</a:t>
            </a:r>
            <a:r>
              <a:rPr lang="en-US" sz="1400" dirty="0" err="1"/>
              <a:t>orthogonalization</a:t>
            </a:r>
            <a:r>
              <a:rPr lang="en-US" sz="1400" dirty="0"/>
              <a:t>: 61</a:t>
            </a:r>
          </a:p>
          <a:p>
            <a:r>
              <a:rPr lang="en-US" sz="1400" dirty="0"/>
              <a:t>**********************************************************</a:t>
            </a:r>
          </a:p>
          <a:p>
            <a:r>
              <a:rPr lang="en-US" sz="1400" dirty="0"/>
              <a:t>COMMIT MODE: 0 FREQ = (1160172571.152617,117793.09714004)        k = (24.31541907855096,0.002468760762612236)    Q = 4924.620369618644</a:t>
            </a:r>
          </a:p>
          <a:p>
            <a:r>
              <a:rPr lang="en-US" sz="1400" dirty="0"/>
              <a:t>COMMIT MODE: 1 FREQ = (1172850486.101091,87749817.12126675)      k = (24.58112852788583,1.839100173907774)       Q = 6.682922680512592</a:t>
            </a:r>
          </a:p>
        </p:txBody>
      </p:sp>
      <p:sp>
        <p:nvSpPr>
          <p:cNvPr id="4" name="Slide Number Placeholder 3">
            <a:extLst>
              <a:ext uri="{FF2B5EF4-FFF2-40B4-BE49-F238E27FC236}">
                <a16:creationId xmlns:a16="http://schemas.microsoft.com/office/drawing/2014/main" id="{BAFD489A-5030-5846-B7DE-E0F39E74A0D3}"/>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71</a:t>
            </a:fld>
            <a:endParaRPr lang="en-US" dirty="0"/>
          </a:p>
        </p:txBody>
      </p:sp>
    </p:spTree>
    <p:extLst>
      <p:ext uri="{BB962C8B-B14F-4D97-AF65-F5344CB8AC3E}">
        <p14:creationId xmlns:p14="http://schemas.microsoft.com/office/powerpoint/2010/main" val="30735276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45" y="57151"/>
            <a:ext cx="8229600" cy="792163"/>
          </a:xfrm>
        </p:spPr>
        <p:txBody>
          <a:bodyPr/>
          <a:lstStyle/>
          <a:p>
            <a:r>
              <a:rPr lang="en-US" dirty="0">
                <a:solidFill>
                  <a:srgbClr val="FF6600"/>
                </a:solidFill>
              </a:rPr>
              <a:t>Omega3P – practice 5: PBC</a:t>
            </a:r>
          </a:p>
        </p:txBody>
      </p:sp>
      <p:pic>
        <p:nvPicPr>
          <p:cNvPr id="4099" name="Picture 3"/>
          <p:cNvPicPr>
            <a:picLocks noChangeAspect="1" noChangeArrowheads="1"/>
          </p:cNvPicPr>
          <p:nvPr/>
        </p:nvPicPr>
        <p:blipFill>
          <a:blip r:embed="rId2" cstate="print"/>
          <a:srcRect/>
          <a:stretch>
            <a:fillRect/>
          </a:stretch>
        </p:blipFill>
        <p:spPr bwMode="auto">
          <a:xfrm>
            <a:off x="5172661" y="3547881"/>
            <a:ext cx="2204518" cy="218559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8499785" y="3569773"/>
            <a:ext cx="1920275" cy="2215015"/>
          </a:xfrm>
          <a:prstGeom prst="rect">
            <a:avLst/>
          </a:prstGeom>
          <a:noFill/>
          <a:ln w="9525">
            <a:noFill/>
            <a:miter lim="800000"/>
            <a:headEnd/>
            <a:tailEnd/>
          </a:ln>
        </p:spPr>
      </p:pic>
      <p:sp>
        <p:nvSpPr>
          <p:cNvPr id="8" name="TextBox 7"/>
          <p:cNvSpPr txBox="1"/>
          <p:nvPr/>
        </p:nvSpPr>
        <p:spPr>
          <a:xfrm>
            <a:off x="6025445" y="3109674"/>
            <a:ext cx="3839513" cy="369332"/>
          </a:xfrm>
          <a:prstGeom prst="rect">
            <a:avLst/>
          </a:prstGeom>
          <a:noFill/>
        </p:spPr>
        <p:txBody>
          <a:bodyPr wrap="none" rtlCol="0">
            <a:spAutoFit/>
          </a:bodyPr>
          <a:lstStyle/>
          <a:p>
            <a:r>
              <a:rPr lang="en-US" dirty="0"/>
              <a:t>1/4                                               1/8</a:t>
            </a:r>
          </a:p>
        </p:txBody>
      </p:sp>
      <p:grpSp>
        <p:nvGrpSpPr>
          <p:cNvPr id="3" name="Group 22"/>
          <p:cNvGrpSpPr/>
          <p:nvPr/>
        </p:nvGrpSpPr>
        <p:grpSpPr>
          <a:xfrm>
            <a:off x="806446" y="3387720"/>
            <a:ext cx="3257284" cy="2820314"/>
            <a:chOff x="430635" y="1929469"/>
            <a:chExt cx="3257284" cy="2820314"/>
          </a:xfrm>
        </p:grpSpPr>
        <p:pic>
          <p:nvPicPr>
            <p:cNvPr id="4098" name="Picture 2"/>
            <p:cNvPicPr>
              <a:picLocks noChangeAspect="1" noChangeArrowheads="1"/>
            </p:cNvPicPr>
            <p:nvPr/>
          </p:nvPicPr>
          <p:blipFill>
            <a:blip r:embed="rId4" cstate="print"/>
            <a:srcRect/>
            <a:stretch>
              <a:fillRect/>
            </a:stretch>
          </p:blipFill>
          <p:spPr bwMode="auto">
            <a:xfrm>
              <a:off x="1468467" y="1929469"/>
              <a:ext cx="2219452" cy="2239861"/>
            </a:xfrm>
            <a:prstGeom prst="rect">
              <a:avLst/>
            </a:prstGeom>
            <a:noFill/>
            <a:ln w="9525">
              <a:noFill/>
              <a:miter lim="800000"/>
              <a:headEnd/>
              <a:tailEnd/>
            </a:ln>
          </p:spPr>
        </p:pic>
        <p:cxnSp>
          <p:nvCxnSpPr>
            <p:cNvPr id="10" name="Straight Arrow Connector 9"/>
            <p:cNvCxnSpPr/>
            <p:nvPr/>
          </p:nvCxnSpPr>
          <p:spPr>
            <a:xfrm flipV="1">
              <a:off x="1484851" y="4320330"/>
              <a:ext cx="2197916" cy="1"/>
            </a:xfrm>
            <a:prstGeom prst="straightConnector1">
              <a:avLst/>
            </a:prstGeom>
            <a:ln w="952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098" idx="2"/>
              <a:endCxn id="4098" idx="0"/>
            </p:cNvCxnSpPr>
            <p:nvPr/>
          </p:nvCxnSpPr>
          <p:spPr>
            <a:xfrm rot="5400000" flipH="1">
              <a:off x="1458262" y="3049400"/>
              <a:ext cx="2239861" cy="1588"/>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H="1">
              <a:off x="1447101" y="2839673"/>
              <a:ext cx="310393" cy="302004"/>
            </a:xfrm>
            <a:prstGeom prst="straightConnector1">
              <a:avLst/>
            </a:prstGeom>
            <a:ln w="9525">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rot="16200000">
              <a:off x="2265028" y="2491530"/>
              <a:ext cx="1129348" cy="369332"/>
            </a:xfrm>
            <a:prstGeom prst="rect">
              <a:avLst/>
            </a:prstGeom>
            <a:noFill/>
          </p:spPr>
          <p:txBody>
            <a:bodyPr wrap="none" rtlCol="0">
              <a:spAutoFit/>
            </a:bodyPr>
            <a:lstStyle/>
            <a:p>
              <a:r>
                <a:rPr lang="en-US" dirty="0"/>
                <a:t>11.10551</a:t>
              </a:r>
            </a:p>
          </p:txBody>
        </p:sp>
        <p:sp>
          <p:nvSpPr>
            <p:cNvPr id="17" name="TextBox 16"/>
            <p:cNvSpPr txBox="1"/>
            <p:nvPr/>
          </p:nvSpPr>
          <p:spPr>
            <a:xfrm>
              <a:off x="1997979" y="4380451"/>
              <a:ext cx="1146468" cy="369332"/>
            </a:xfrm>
            <a:prstGeom prst="rect">
              <a:avLst/>
            </a:prstGeom>
            <a:noFill/>
          </p:spPr>
          <p:txBody>
            <a:bodyPr wrap="none" rtlCol="0">
              <a:spAutoFit/>
            </a:bodyPr>
            <a:lstStyle/>
            <a:p>
              <a:r>
                <a:rPr lang="en-US" dirty="0"/>
                <a:t>10.93431</a:t>
              </a:r>
            </a:p>
          </p:txBody>
        </p:sp>
        <p:sp>
          <p:nvSpPr>
            <p:cNvPr id="18" name="TextBox 17"/>
            <p:cNvSpPr txBox="1"/>
            <p:nvPr/>
          </p:nvSpPr>
          <p:spPr>
            <a:xfrm>
              <a:off x="430635" y="2402046"/>
              <a:ext cx="1409360" cy="369332"/>
            </a:xfrm>
            <a:prstGeom prst="rect">
              <a:avLst/>
            </a:prstGeom>
            <a:noFill/>
          </p:spPr>
          <p:txBody>
            <a:bodyPr wrap="none" rtlCol="0">
              <a:spAutoFit/>
            </a:bodyPr>
            <a:lstStyle/>
            <a:p>
              <a:r>
                <a:rPr lang="en-US" dirty="0"/>
                <a:t>t/2=1.95062</a:t>
              </a:r>
            </a:p>
          </p:txBody>
        </p:sp>
        <p:cxnSp>
          <p:nvCxnSpPr>
            <p:cNvPr id="19" name="Straight Arrow Connector 18"/>
            <p:cNvCxnSpPr/>
            <p:nvPr/>
          </p:nvCxnSpPr>
          <p:spPr>
            <a:xfrm rot="16200000" flipV="1">
              <a:off x="893429" y="3686963"/>
              <a:ext cx="906015" cy="8390"/>
            </a:xfrm>
            <a:prstGeom prst="straightConnector1">
              <a:avLst/>
            </a:prstGeom>
            <a:ln w="9525">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16200000">
              <a:off x="749418" y="3534561"/>
              <a:ext cx="761747" cy="369332"/>
            </a:xfrm>
            <a:prstGeom prst="rect">
              <a:avLst/>
            </a:prstGeom>
            <a:noFill/>
          </p:spPr>
          <p:txBody>
            <a:bodyPr wrap="none" rtlCol="0">
              <a:spAutoFit/>
            </a:bodyPr>
            <a:lstStyle/>
            <a:p>
              <a:r>
                <a:rPr lang="en-US" dirty="0"/>
                <a:t>4.547</a:t>
              </a:r>
            </a:p>
          </p:txBody>
        </p:sp>
      </p:grpSp>
      <p:sp>
        <p:nvSpPr>
          <p:cNvPr id="21" name="Rectangle 20"/>
          <p:cNvSpPr/>
          <p:nvPr/>
        </p:nvSpPr>
        <p:spPr>
          <a:xfrm>
            <a:off x="516195" y="1101807"/>
            <a:ext cx="9813140" cy="1938992"/>
          </a:xfrm>
          <a:prstGeom prst="rect">
            <a:avLst/>
          </a:prstGeom>
        </p:spPr>
        <p:txBody>
          <a:bodyPr wrap="square">
            <a:spAutoFit/>
          </a:bodyPr>
          <a:lstStyle/>
          <a:p>
            <a:r>
              <a:rPr lang="en-US" sz="2400" dirty="0">
                <a:solidFill>
                  <a:srgbClr val="0000FF"/>
                </a:solidFill>
              </a:rPr>
              <a:t>Disk loaded waveguide structure</a:t>
            </a:r>
          </a:p>
          <a:p>
            <a:endParaRPr lang="en-US" sz="2400" dirty="0">
              <a:solidFill>
                <a:srgbClr val="0000FF"/>
              </a:solidFill>
            </a:endParaRPr>
          </a:p>
          <a:p>
            <a:r>
              <a:rPr lang="en-US" sz="2400" dirty="0">
                <a:solidFill>
                  <a:srgbClr val="008000"/>
                </a:solidFill>
              </a:rPr>
              <a:t>Build ¼ and 1/8 model of a disk loaded cell as shown bellow</a:t>
            </a:r>
          </a:p>
          <a:p>
            <a:endParaRPr lang="en-US" sz="2400" dirty="0">
              <a:solidFill>
                <a:srgbClr val="008000"/>
              </a:solidFill>
            </a:endParaRPr>
          </a:p>
          <a:p>
            <a:r>
              <a:rPr lang="en-US" sz="2400" dirty="0">
                <a:solidFill>
                  <a:srgbClr val="008000"/>
                </a:solidFill>
              </a:rPr>
              <a:t>File dir: </a:t>
            </a:r>
            <a:r>
              <a:rPr lang="en-US" sz="2400" dirty="0" err="1">
                <a:solidFill>
                  <a:srgbClr val="008000"/>
                </a:solidFill>
              </a:rPr>
              <a:t>dlwg-pbc</a:t>
            </a:r>
            <a:endParaRPr lang="en-US" sz="2400" dirty="0">
              <a:solidFill>
                <a:srgbClr val="008000"/>
              </a:solidFill>
            </a:endParaRPr>
          </a:p>
        </p:txBody>
      </p:sp>
      <p:sp>
        <p:nvSpPr>
          <p:cNvPr id="5" name="Slide Number Placeholder 4">
            <a:extLst>
              <a:ext uri="{FF2B5EF4-FFF2-40B4-BE49-F238E27FC236}">
                <a16:creationId xmlns:a16="http://schemas.microsoft.com/office/drawing/2014/main" id="{E8F41ADB-D10B-0E4C-B7A4-27E9C332A6A1}"/>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72</a:t>
            </a:fld>
            <a:endParaRPr lang="en-US" dirty="0"/>
          </a:p>
        </p:txBody>
      </p:sp>
    </p:spTree>
    <p:extLst>
      <p:ext uri="{BB962C8B-B14F-4D97-AF65-F5344CB8AC3E}">
        <p14:creationId xmlns:p14="http://schemas.microsoft.com/office/powerpoint/2010/main" val="1041422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Omega3P – PBC - MESH</a:t>
            </a:r>
          </a:p>
        </p:txBody>
      </p:sp>
      <p:pic>
        <p:nvPicPr>
          <p:cNvPr id="5122" name="Picture 2"/>
          <p:cNvPicPr>
            <a:picLocks noChangeAspect="1" noChangeArrowheads="1"/>
          </p:cNvPicPr>
          <p:nvPr/>
        </p:nvPicPr>
        <p:blipFill>
          <a:blip r:embed="rId2" cstate="print"/>
          <a:srcRect/>
          <a:stretch>
            <a:fillRect/>
          </a:stretch>
        </p:blipFill>
        <p:spPr bwMode="auto">
          <a:xfrm>
            <a:off x="4179524" y="1856950"/>
            <a:ext cx="3051286" cy="3044667"/>
          </a:xfrm>
          <a:prstGeom prst="rect">
            <a:avLst/>
          </a:prstGeom>
          <a:noFill/>
          <a:ln w="9525">
            <a:noFill/>
            <a:miter lim="800000"/>
            <a:headEnd/>
            <a:tailEnd/>
          </a:ln>
        </p:spPr>
      </p:pic>
      <p:sp>
        <p:nvSpPr>
          <p:cNvPr id="7" name="TextBox 6"/>
          <p:cNvSpPr txBox="1"/>
          <p:nvPr/>
        </p:nvSpPr>
        <p:spPr>
          <a:xfrm>
            <a:off x="3993326" y="4613538"/>
            <a:ext cx="889987" cy="369332"/>
          </a:xfrm>
          <a:prstGeom prst="rect">
            <a:avLst/>
          </a:prstGeom>
          <a:noFill/>
        </p:spPr>
        <p:txBody>
          <a:bodyPr wrap="none" rtlCol="0">
            <a:spAutoFit/>
          </a:bodyPr>
          <a:lstStyle/>
          <a:p>
            <a:r>
              <a:rPr lang="en-US" dirty="0"/>
              <a:t>master</a:t>
            </a:r>
          </a:p>
        </p:txBody>
      </p:sp>
      <p:sp>
        <p:nvSpPr>
          <p:cNvPr id="8" name="TextBox 7"/>
          <p:cNvSpPr txBox="1"/>
          <p:nvPr/>
        </p:nvSpPr>
        <p:spPr>
          <a:xfrm>
            <a:off x="7176005" y="3936599"/>
            <a:ext cx="723275" cy="369332"/>
          </a:xfrm>
          <a:prstGeom prst="rect">
            <a:avLst/>
          </a:prstGeom>
          <a:noFill/>
        </p:spPr>
        <p:txBody>
          <a:bodyPr wrap="none" rtlCol="0">
            <a:spAutoFit/>
          </a:bodyPr>
          <a:lstStyle/>
          <a:p>
            <a:r>
              <a:rPr lang="en-US" dirty="0"/>
              <a:t>slave</a:t>
            </a:r>
          </a:p>
        </p:txBody>
      </p:sp>
      <p:sp>
        <p:nvSpPr>
          <p:cNvPr id="9" name="TextBox 8"/>
          <p:cNvSpPr txBox="1"/>
          <p:nvPr/>
        </p:nvSpPr>
        <p:spPr>
          <a:xfrm>
            <a:off x="3075040" y="5411629"/>
            <a:ext cx="5401256" cy="646331"/>
          </a:xfrm>
          <a:prstGeom prst="rect">
            <a:avLst/>
          </a:prstGeom>
          <a:noFill/>
        </p:spPr>
        <p:txBody>
          <a:bodyPr wrap="square" rtlCol="0">
            <a:spAutoFit/>
          </a:bodyPr>
          <a:lstStyle/>
          <a:p>
            <a:r>
              <a:rPr lang="en-US" dirty="0"/>
              <a:t>Mesh “master” first, then copy mesh to “slave”</a:t>
            </a:r>
          </a:p>
          <a:p>
            <a:r>
              <a:rPr lang="en-US" dirty="0"/>
              <a:t>(1 surface, 1 or 2 curves, 1 vertex)</a:t>
            </a:r>
          </a:p>
        </p:txBody>
      </p:sp>
      <p:sp>
        <p:nvSpPr>
          <p:cNvPr id="11" name="TextBox 10"/>
          <p:cNvSpPr txBox="1"/>
          <p:nvPr/>
        </p:nvSpPr>
        <p:spPr>
          <a:xfrm>
            <a:off x="783551" y="1181724"/>
            <a:ext cx="5073061" cy="369332"/>
          </a:xfrm>
          <a:prstGeom prst="rect">
            <a:avLst/>
          </a:prstGeom>
          <a:noFill/>
        </p:spPr>
        <p:txBody>
          <a:bodyPr wrap="none" rtlCol="0">
            <a:spAutoFit/>
          </a:bodyPr>
          <a:lstStyle/>
          <a:p>
            <a:r>
              <a:rPr lang="en-US" dirty="0"/>
              <a:t>The PBC boundary must have </a:t>
            </a:r>
            <a:r>
              <a:rPr lang="en-US" dirty="0">
                <a:solidFill>
                  <a:srgbClr val="FF0000"/>
                </a:solidFill>
              </a:rPr>
              <a:t>identical </a:t>
            </a:r>
            <a:r>
              <a:rPr lang="en-US" dirty="0"/>
              <a:t>mesh !!!</a:t>
            </a:r>
          </a:p>
        </p:txBody>
      </p:sp>
      <p:sp>
        <p:nvSpPr>
          <p:cNvPr id="4" name="Slide Number Placeholder 3">
            <a:extLst>
              <a:ext uri="{FF2B5EF4-FFF2-40B4-BE49-F238E27FC236}">
                <a16:creationId xmlns:a16="http://schemas.microsoft.com/office/drawing/2014/main" id="{A1DB0190-02DC-5744-B801-2224F7148677}"/>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73</a:t>
            </a:fld>
            <a:endParaRPr lang="en-US" dirty="0"/>
          </a:p>
        </p:txBody>
      </p:sp>
    </p:spTree>
    <p:extLst>
      <p:ext uri="{BB962C8B-B14F-4D97-AF65-F5344CB8AC3E}">
        <p14:creationId xmlns:p14="http://schemas.microsoft.com/office/powerpoint/2010/main" val="22615425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Omega3P – PBC - MESH</a:t>
            </a:r>
          </a:p>
        </p:txBody>
      </p:sp>
      <p:sp>
        <p:nvSpPr>
          <p:cNvPr id="3" name="Content Placeholder 2"/>
          <p:cNvSpPr>
            <a:spLocks noGrp="1"/>
          </p:cNvSpPr>
          <p:nvPr>
            <p:ph idx="1"/>
          </p:nvPr>
        </p:nvSpPr>
        <p:spPr>
          <a:xfrm>
            <a:off x="1421097" y="1216886"/>
            <a:ext cx="8229600" cy="4893156"/>
          </a:xfrm>
        </p:spPr>
        <p:txBody>
          <a:bodyPr/>
          <a:lstStyle/>
          <a:p>
            <a:pPr>
              <a:spcBef>
                <a:spcPts val="0"/>
              </a:spcBef>
              <a:buNone/>
            </a:pPr>
            <a:r>
              <a:rPr lang="en-US" sz="2000" dirty="0"/>
              <a:t>reset</a:t>
            </a:r>
          </a:p>
          <a:p>
            <a:pPr>
              <a:spcBef>
                <a:spcPts val="0"/>
              </a:spcBef>
              <a:buNone/>
            </a:pPr>
            <a:r>
              <a:rPr lang="en-US" sz="2000" dirty="0"/>
              <a:t>import </a:t>
            </a:r>
            <a:r>
              <a:rPr lang="en-US" sz="2000" dirty="0" err="1"/>
              <a:t>acis</a:t>
            </a:r>
            <a:r>
              <a:rPr lang="en-US" sz="2000" dirty="0"/>
              <a:t> "ds-cell-1fourth.sat"</a:t>
            </a:r>
          </a:p>
          <a:p>
            <a:pPr>
              <a:spcBef>
                <a:spcPts val="0"/>
              </a:spcBef>
              <a:buNone/>
            </a:pPr>
            <a:r>
              <a:rPr lang="en-US" sz="2000" dirty="0"/>
              <a:t>volume 1 scheme </a:t>
            </a:r>
            <a:r>
              <a:rPr lang="en-US" sz="2000" dirty="0" err="1"/>
              <a:t>tetmesh</a:t>
            </a:r>
            <a:r>
              <a:rPr lang="en-US" sz="2000" dirty="0"/>
              <a:t> </a:t>
            </a:r>
          </a:p>
          <a:p>
            <a:pPr>
              <a:spcBef>
                <a:spcPts val="0"/>
              </a:spcBef>
              <a:buNone/>
            </a:pPr>
            <a:r>
              <a:rPr lang="en-US" sz="2000" dirty="0"/>
              <a:t>volume 1 size 2.0 </a:t>
            </a:r>
          </a:p>
          <a:p>
            <a:pPr>
              <a:spcBef>
                <a:spcPts val="0"/>
              </a:spcBef>
              <a:buNone/>
            </a:pPr>
            <a:r>
              <a:rPr lang="en-US" sz="2000" dirty="0"/>
              <a:t>surface 5 6 size 1.</a:t>
            </a:r>
          </a:p>
          <a:p>
            <a:pPr>
              <a:spcBef>
                <a:spcPts val="0"/>
              </a:spcBef>
              <a:buNone/>
            </a:pPr>
            <a:r>
              <a:rPr lang="en-US" sz="2000" dirty="0"/>
              <a:t>surface 9   size 1. </a:t>
            </a:r>
          </a:p>
          <a:p>
            <a:pPr>
              <a:spcBef>
                <a:spcPts val="0"/>
              </a:spcBef>
              <a:buNone/>
            </a:pPr>
            <a:endParaRPr lang="en-US" sz="2000" dirty="0"/>
          </a:p>
          <a:p>
            <a:pPr>
              <a:spcBef>
                <a:spcPts val="0"/>
              </a:spcBef>
              <a:buNone/>
            </a:pPr>
            <a:r>
              <a:rPr lang="en-US" sz="2000" dirty="0">
                <a:solidFill>
                  <a:srgbClr val="FF0000"/>
                </a:solidFill>
              </a:rPr>
              <a:t>mesh surface 2 </a:t>
            </a:r>
          </a:p>
          <a:p>
            <a:pPr>
              <a:spcBef>
                <a:spcPts val="0"/>
              </a:spcBef>
              <a:buNone/>
            </a:pPr>
            <a:r>
              <a:rPr lang="en-US" sz="2000" dirty="0">
                <a:solidFill>
                  <a:srgbClr val="FF0000"/>
                </a:solidFill>
              </a:rPr>
              <a:t>copy Mesh Surface 2 Onto Surface 4 source curve 10 target curve 17 source vertex 9 target vertex 10 </a:t>
            </a:r>
            <a:r>
              <a:rPr lang="en-US" sz="2000" dirty="0" err="1">
                <a:solidFill>
                  <a:srgbClr val="FF0000"/>
                </a:solidFill>
              </a:rPr>
              <a:t>Nosmoothing</a:t>
            </a:r>
            <a:endParaRPr lang="en-US" sz="2000" dirty="0">
              <a:solidFill>
                <a:srgbClr val="FF0000"/>
              </a:solidFill>
            </a:endParaRPr>
          </a:p>
          <a:p>
            <a:pPr>
              <a:spcBef>
                <a:spcPts val="0"/>
              </a:spcBef>
              <a:buNone/>
            </a:pPr>
            <a:endParaRPr lang="en-US" sz="2000" dirty="0"/>
          </a:p>
          <a:p>
            <a:pPr>
              <a:spcBef>
                <a:spcPts val="0"/>
              </a:spcBef>
              <a:buNone/>
            </a:pPr>
            <a:r>
              <a:rPr lang="en-US" sz="2000" dirty="0"/>
              <a:t>mesh volume 1 </a:t>
            </a:r>
          </a:p>
          <a:p>
            <a:pPr>
              <a:spcBef>
                <a:spcPts val="0"/>
              </a:spcBef>
              <a:buNone/>
            </a:pPr>
            <a:r>
              <a:rPr lang="en-US" sz="2000" dirty="0">
                <a:solidFill>
                  <a:srgbClr val="FF0000"/>
                </a:solidFill>
              </a:rPr>
              <a:t>##smooth </a:t>
            </a:r>
            <a:r>
              <a:rPr lang="en-US" sz="2000" dirty="0" err="1">
                <a:solidFill>
                  <a:srgbClr val="FF0000"/>
                </a:solidFill>
              </a:rPr>
              <a:t>vol</a:t>
            </a:r>
            <a:r>
              <a:rPr lang="en-US" sz="2000" dirty="0">
                <a:solidFill>
                  <a:srgbClr val="FF0000"/>
                </a:solidFill>
              </a:rPr>
              <a:t> 1</a:t>
            </a:r>
          </a:p>
          <a:p>
            <a:pPr>
              <a:spcBef>
                <a:spcPts val="0"/>
              </a:spcBef>
              <a:buNone/>
            </a:pPr>
            <a:r>
              <a:rPr lang="en-US" sz="2000" dirty="0">
                <a:solidFill>
                  <a:srgbClr val="FF0000"/>
                </a:solidFill>
              </a:rPr>
              <a:t>##smooth surface all except 5 7</a:t>
            </a:r>
            <a:endParaRPr lang="en-US" sz="2000" dirty="0"/>
          </a:p>
          <a:p>
            <a:pPr>
              <a:spcBef>
                <a:spcPts val="0"/>
              </a:spcBef>
              <a:buNone/>
            </a:pPr>
            <a:r>
              <a:rPr lang="en-US" sz="2000" dirty="0"/>
              <a:t>……..</a:t>
            </a:r>
          </a:p>
          <a:p>
            <a:pPr>
              <a:buNone/>
            </a:pPr>
            <a:endParaRPr lang="en-US" sz="2000" dirty="0"/>
          </a:p>
        </p:txBody>
      </p:sp>
      <p:sp>
        <p:nvSpPr>
          <p:cNvPr id="5" name="Slide Number Placeholder 4">
            <a:extLst>
              <a:ext uri="{FF2B5EF4-FFF2-40B4-BE49-F238E27FC236}">
                <a16:creationId xmlns:a16="http://schemas.microsoft.com/office/drawing/2014/main" id="{BC083908-361F-9344-A06C-692E9CBCEFBB}"/>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74</a:t>
            </a:fld>
            <a:endParaRPr lang="en-US" dirty="0"/>
          </a:p>
        </p:txBody>
      </p:sp>
    </p:spTree>
    <p:extLst>
      <p:ext uri="{BB962C8B-B14F-4D97-AF65-F5344CB8AC3E}">
        <p14:creationId xmlns:p14="http://schemas.microsoft.com/office/powerpoint/2010/main" val="424717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Omega3P – PBC - input</a:t>
            </a:r>
          </a:p>
        </p:txBody>
      </p:sp>
      <p:sp>
        <p:nvSpPr>
          <p:cNvPr id="3" name="Content Placeholder 2"/>
          <p:cNvSpPr>
            <a:spLocks noGrp="1"/>
          </p:cNvSpPr>
          <p:nvPr>
            <p:ph idx="1"/>
          </p:nvPr>
        </p:nvSpPr>
        <p:spPr>
          <a:xfrm>
            <a:off x="884904" y="1100379"/>
            <a:ext cx="10220632" cy="5057073"/>
          </a:xfrm>
        </p:spPr>
        <p:txBody>
          <a:bodyPr numCol="2"/>
          <a:lstStyle/>
          <a:p>
            <a:pPr>
              <a:buNone/>
            </a:pPr>
            <a:r>
              <a:rPr lang="en-US" sz="1600" dirty="0" err="1"/>
              <a:t>ModelInfo</a:t>
            </a:r>
            <a:r>
              <a:rPr lang="en-US" sz="1600" dirty="0"/>
              <a:t> : {</a:t>
            </a:r>
          </a:p>
          <a:p>
            <a:pPr>
              <a:buNone/>
            </a:pPr>
            <a:r>
              <a:rPr lang="en-US" sz="1600" dirty="0"/>
              <a:t> File: ./pbc-4.ncdf</a:t>
            </a:r>
          </a:p>
          <a:p>
            <a:pPr>
              <a:buNone/>
            </a:pPr>
            <a:r>
              <a:rPr lang="en-US" sz="1600" dirty="0"/>
              <a:t> </a:t>
            </a:r>
            <a:r>
              <a:rPr lang="en-US" sz="1600" dirty="0" err="1"/>
              <a:t>BoundaryCondition</a:t>
            </a:r>
            <a:r>
              <a:rPr lang="en-US" sz="1600" dirty="0"/>
              <a:t> : {</a:t>
            </a:r>
          </a:p>
          <a:p>
            <a:pPr>
              <a:buNone/>
            </a:pPr>
            <a:r>
              <a:rPr lang="en-US" sz="1600" dirty="0"/>
              <a:t>   </a:t>
            </a:r>
            <a:r>
              <a:rPr lang="en-US" sz="1600" dirty="0" err="1"/>
              <a:t>HFormulation</a:t>
            </a:r>
            <a:r>
              <a:rPr lang="en-US" sz="1600" dirty="0"/>
              <a:t>: 0</a:t>
            </a:r>
          </a:p>
          <a:p>
            <a:pPr>
              <a:buNone/>
            </a:pPr>
            <a:r>
              <a:rPr lang="en-US" sz="1600" dirty="0"/>
              <a:t>   Exterior: 6</a:t>
            </a:r>
          </a:p>
          <a:p>
            <a:pPr>
              <a:buNone/>
            </a:pPr>
            <a:r>
              <a:rPr lang="en-US" sz="1600" dirty="0"/>
              <a:t>   Magnetic: 2,1</a:t>
            </a:r>
          </a:p>
          <a:p>
            <a:pPr>
              <a:buNone/>
            </a:pPr>
            <a:r>
              <a:rPr lang="en-US" sz="1600" dirty="0">
                <a:solidFill>
                  <a:srgbClr val="FF0000"/>
                </a:solidFill>
              </a:rPr>
              <a:t>   </a:t>
            </a:r>
            <a:r>
              <a:rPr lang="en-US" sz="1600" dirty="0" err="1">
                <a:solidFill>
                  <a:srgbClr val="FF0000"/>
                </a:solidFill>
              </a:rPr>
              <a:t>Periodic_M</a:t>
            </a:r>
            <a:r>
              <a:rPr lang="en-US" sz="1600" dirty="0">
                <a:solidFill>
                  <a:srgbClr val="FF0000"/>
                </a:solidFill>
              </a:rPr>
              <a:t>: 3</a:t>
            </a:r>
          </a:p>
          <a:p>
            <a:pPr>
              <a:buNone/>
            </a:pPr>
            <a:r>
              <a:rPr lang="en-US" sz="1600" dirty="0">
                <a:solidFill>
                  <a:srgbClr val="FF0000"/>
                </a:solidFill>
              </a:rPr>
              <a:t>   </a:t>
            </a:r>
            <a:r>
              <a:rPr lang="en-US" sz="1600" dirty="0" err="1">
                <a:solidFill>
                  <a:srgbClr val="FF0000"/>
                </a:solidFill>
              </a:rPr>
              <a:t>Periodic_S</a:t>
            </a:r>
            <a:r>
              <a:rPr lang="en-US" sz="1600" dirty="0">
                <a:solidFill>
                  <a:srgbClr val="FF0000"/>
                </a:solidFill>
              </a:rPr>
              <a:t>: 4</a:t>
            </a:r>
          </a:p>
          <a:p>
            <a:pPr>
              <a:buNone/>
            </a:pPr>
            <a:r>
              <a:rPr lang="en-US" sz="1600" dirty="0">
                <a:solidFill>
                  <a:srgbClr val="FF0000"/>
                </a:solidFill>
              </a:rPr>
              <a:t>   Theta: -150</a:t>
            </a:r>
            <a:endParaRPr lang="en-US" sz="1600" dirty="0"/>
          </a:p>
          <a:p>
            <a:pPr>
              <a:buNone/>
            </a:pPr>
            <a:r>
              <a:rPr lang="en-US" sz="1600" dirty="0"/>
              <a:t>  }</a:t>
            </a:r>
          </a:p>
          <a:p>
            <a:pPr>
              <a:buNone/>
            </a:pPr>
            <a:r>
              <a:rPr lang="en-US" sz="1600" dirty="0"/>
              <a:t>  </a:t>
            </a:r>
            <a:r>
              <a:rPr lang="en-US" sz="1600" dirty="0" err="1"/>
              <a:t>SurfaceMaterial</a:t>
            </a:r>
            <a:r>
              <a:rPr lang="en-US" sz="1600" dirty="0"/>
              <a:t>: {</a:t>
            </a:r>
          </a:p>
          <a:p>
            <a:pPr>
              <a:buNone/>
            </a:pPr>
            <a:r>
              <a:rPr lang="en-US" sz="1600" dirty="0"/>
              <a:t>    </a:t>
            </a:r>
            <a:r>
              <a:rPr lang="en-US" sz="1600" dirty="0" err="1"/>
              <a:t>ReferenceNumber</a:t>
            </a:r>
            <a:r>
              <a:rPr lang="en-US" sz="1600" dirty="0"/>
              <a:t>: 6</a:t>
            </a:r>
          </a:p>
          <a:p>
            <a:pPr>
              <a:buNone/>
            </a:pPr>
            <a:r>
              <a:rPr lang="en-US" sz="1600" dirty="0"/>
              <a:t>    Sigma: 5.8e7</a:t>
            </a:r>
          </a:p>
          <a:p>
            <a:pPr>
              <a:buNone/>
            </a:pPr>
            <a:r>
              <a:rPr lang="en-US" sz="1600" dirty="0"/>
              <a:t>  }</a:t>
            </a:r>
          </a:p>
          <a:p>
            <a:pPr>
              <a:buNone/>
            </a:pPr>
            <a:r>
              <a:rPr lang="en-US" sz="1600" dirty="0"/>
              <a:t>}</a:t>
            </a:r>
          </a:p>
          <a:p>
            <a:pPr>
              <a:buNone/>
            </a:pPr>
            <a:endParaRPr lang="en-US" sz="1600" dirty="0"/>
          </a:p>
          <a:p>
            <a:pPr>
              <a:buNone/>
            </a:pPr>
            <a:endParaRPr lang="en-US" sz="1600" dirty="0"/>
          </a:p>
          <a:p>
            <a:pPr>
              <a:buNone/>
            </a:pPr>
            <a:r>
              <a:rPr lang="en-US" sz="1600" dirty="0" err="1"/>
              <a:t>FiniteElement</a:t>
            </a:r>
            <a:r>
              <a:rPr lang="en-US" sz="1600" dirty="0"/>
              <a:t>: {</a:t>
            </a:r>
          </a:p>
          <a:p>
            <a:pPr>
              <a:buNone/>
            </a:pPr>
            <a:r>
              <a:rPr lang="en-US" sz="1600" dirty="0"/>
              <a:t> Order:           2</a:t>
            </a:r>
          </a:p>
          <a:p>
            <a:pPr>
              <a:buNone/>
            </a:pPr>
            <a:r>
              <a:rPr lang="en-US" sz="1600" dirty="0"/>
              <a:t> </a:t>
            </a:r>
            <a:r>
              <a:rPr lang="en-US" sz="1600" dirty="0" err="1"/>
              <a:t>CurvedSurfaces</a:t>
            </a:r>
            <a:r>
              <a:rPr lang="en-US" sz="1600" dirty="0"/>
              <a:t>: on</a:t>
            </a:r>
          </a:p>
          <a:p>
            <a:pPr>
              <a:buNone/>
            </a:pPr>
            <a:r>
              <a:rPr lang="en-US" sz="1600" dirty="0"/>
              <a:t>}</a:t>
            </a:r>
          </a:p>
          <a:p>
            <a:pPr>
              <a:buNone/>
            </a:pPr>
            <a:endParaRPr lang="en-US" sz="1600" dirty="0"/>
          </a:p>
          <a:p>
            <a:pPr>
              <a:buNone/>
            </a:pPr>
            <a:r>
              <a:rPr lang="en-US" sz="1600" dirty="0" err="1"/>
              <a:t>EigenSolver</a:t>
            </a:r>
            <a:r>
              <a:rPr lang="en-US" sz="1600" dirty="0"/>
              <a:t> : {</a:t>
            </a:r>
          </a:p>
          <a:p>
            <a:pPr>
              <a:buNone/>
            </a:pPr>
            <a:r>
              <a:rPr lang="en-US" sz="1600" dirty="0"/>
              <a:t> </a:t>
            </a:r>
            <a:r>
              <a:rPr lang="en-US" sz="1600" dirty="0" err="1"/>
              <a:t>NumEigenvalues</a:t>
            </a:r>
            <a:r>
              <a:rPr lang="en-US" sz="1600" dirty="0"/>
              <a:t>: 1</a:t>
            </a:r>
          </a:p>
          <a:p>
            <a:pPr>
              <a:buNone/>
            </a:pPr>
            <a:r>
              <a:rPr lang="en-US" sz="1600" dirty="0"/>
              <a:t> </a:t>
            </a:r>
            <a:r>
              <a:rPr lang="en-US" sz="1600" dirty="0" err="1"/>
              <a:t>FrequencyShift</a:t>
            </a:r>
            <a:r>
              <a:rPr lang="en-US" sz="1600" dirty="0"/>
              <a:t>:  1.10e9</a:t>
            </a:r>
          </a:p>
          <a:p>
            <a:pPr>
              <a:buNone/>
            </a:pPr>
            <a:r>
              <a:rPr lang="en-US" sz="1600" dirty="0"/>
              <a:t>}</a:t>
            </a:r>
          </a:p>
          <a:p>
            <a:pPr>
              <a:buNone/>
            </a:pPr>
            <a:endParaRPr lang="en-US" sz="1600" dirty="0"/>
          </a:p>
          <a:p>
            <a:pPr>
              <a:buNone/>
            </a:pPr>
            <a:r>
              <a:rPr lang="en-US" sz="1600" dirty="0"/>
              <a:t>/*</a:t>
            </a:r>
          </a:p>
          <a:p>
            <a:pPr>
              <a:buNone/>
            </a:pPr>
            <a:r>
              <a:rPr lang="en-US" sz="1600" dirty="0" err="1"/>
              <a:t>PostProcess</a:t>
            </a:r>
            <a:r>
              <a:rPr lang="en-US" sz="1600" dirty="0"/>
              <a:t> : {</a:t>
            </a:r>
          </a:p>
          <a:p>
            <a:pPr>
              <a:buNone/>
            </a:pPr>
            <a:r>
              <a:rPr lang="en-US" sz="1600" dirty="0"/>
              <a:t> Toggle: on</a:t>
            </a:r>
          </a:p>
          <a:p>
            <a:pPr>
              <a:buNone/>
            </a:pPr>
            <a:r>
              <a:rPr lang="en-US" sz="1600" dirty="0"/>
              <a:t> Compute Total Energy: 1</a:t>
            </a:r>
          </a:p>
          <a:p>
            <a:pPr>
              <a:buNone/>
            </a:pPr>
            <a:r>
              <a:rPr lang="en-US" sz="1600" dirty="0"/>
              <a:t> </a:t>
            </a:r>
            <a:r>
              <a:rPr lang="en-US" sz="1600" dirty="0" err="1"/>
              <a:t>ModeFile</a:t>
            </a:r>
            <a:r>
              <a:rPr lang="en-US" sz="1600" dirty="0"/>
              <a:t>: mode</a:t>
            </a:r>
          </a:p>
          <a:p>
            <a:pPr>
              <a:buNone/>
            </a:pPr>
            <a:r>
              <a:rPr lang="en-US" sz="1600" dirty="0"/>
              <a:t>}</a:t>
            </a:r>
          </a:p>
          <a:p>
            <a:pPr>
              <a:buNone/>
            </a:pPr>
            <a:r>
              <a:rPr lang="en-US" sz="1600" dirty="0"/>
              <a:t>*/</a:t>
            </a:r>
          </a:p>
        </p:txBody>
      </p:sp>
      <p:sp>
        <p:nvSpPr>
          <p:cNvPr id="5" name="Slide Number Placeholder 4">
            <a:extLst>
              <a:ext uri="{FF2B5EF4-FFF2-40B4-BE49-F238E27FC236}">
                <a16:creationId xmlns:a16="http://schemas.microsoft.com/office/drawing/2014/main" id="{3F7875E1-5909-A74E-8BD6-58BE6B9DC72C}"/>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75</a:t>
            </a:fld>
            <a:endParaRPr lang="en-US" dirty="0"/>
          </a:p>
        </p:txBody>
      </p:sp>
    </p:spTree>
    <p:extLst>
      <p:ext uri="{BB962C8B-B14F-4D97-AF65-F5344CB8AC3E}">
        <p14:creationId xmlns:p14="http://schemas.microsoft.com/office/powerpoint/2010/main" val="15361752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run all examples</a:t>
            </a:r>
          </a:p>
        </p:txBody>
      </p:sp>
      <p:sp>
        <p:nvSpPr>
          <p:cNvPr id="3" name="Content Placeholder 2"/>
          <p:cNvSpPr>
            <a:spLocks noGrp="1"/>
          </p:cNvSpPr>
          <p:nvPr>
            <p:ph idx="1"/>
          </p:nvPr>
        </p:nvSpPr>
        <p:spPr>
          <a:xfrm>
            <a:off x="1454266" y="1799304"/>
            <a:ext cx="7011105" cy="3592689"/>
          </a:xfrm>
        </p:spPr>
        <p:txBody>
          <a:bodyPr/>
          <a:lstStyle/>
          <a:p>
            <a:pPr>
              <a:buNone/>
            </a:pPr>
            <a:r>
              <a:rPr lang="en-US" dirty="0">
                <a:solidFill>
                  <a:srgbClr val="A50021"/>
                </a:solidFill>
              </a:rPr>
              <a:t>Run omega3P practice examples</a:t>
            </a:r>
          </a:p>
          <a:p>
            <a:pPr>
              <a:buNone/>
            </a:pPr>
            <a:endParaRPr lang="en-US" dirty="0">
              <a:solidFill>
                <a:srgbClr val="A50021"/>
              </a:solidFill>
            </a:endParaRPr>
          </a:p>
          <a:p>
            <a:pPr>
              <a:buNone/>
            </a:pPr>
            <a:r>
              <a:rPr lang="en-US" dirty="0">
                <a:solidFill>
                  <a:srgbClr val="A50021"/>
                </a:solidFill>
              </a:rPr>
              <a:t>Mesh convergence</a:t>
            </a:r>
          </a:p>
          <a:p>
            <a:pPr>
              <a:buNone/>
            </a:pPr>
            <a:endParaRPr lang="en-US" dirty="0">
              <a:solidFill>
                <a:srgbClr val="A50021"/>
              </a:solidFill>
            </a:endParaRPr>
          </a:p>
          <a:p>
            <a:pPr>
              <a:buNone/>
            </a:pPr>
            <a:r>
              <a:rPr lang="en-US" dirty="0" err="1">
                <a:solidFill>
                  <a:srgbClr val="A50021"/>
                </a:solidFill>
              </a:rPr>
              <a:t>Paraview</a:t>
            </a:r>
            <a:r>
              <a:rPr lang="en-US" dirty="0">
                <a:solidFill>
                  <a:srgbClr val="A50021"/>
                </a:solidFill>
              </a:rPr>
              <a:t> visualization</a:t>
            </a:r>
          </a:p>
          <a:p>
            <a:pPr>
              <a:buNone/>
            </a:pPr>
            <a:endParaRPr lang="en-US" dirty="0">
              <a:solidFill>
                <a:srgbClr val="A50021"/>
              </a:solidFill>
            </a:endParaRPr>
          </a:p>
          <a:p>
            <a:pPr>
              <a:buNone/>
            </a:pPr>
            <a:r>
              <a:rPr lang="en-US" dirty="0" err="1">
                <a:solidFill>
                  <a:srgbClr val="A50021"/>
                </a:solidFill>
              </a:rPr>
              <a:t>Acdtool</a:t>
            </a:r>
            <a:r>
              <a:rPr lang="en-US" dirty="0">
                <a:solidFill>
                  <a:srgbClr val="A50021"/>
                </a:solidFill>
              </a:rPr>
              <a:t> </a:t>
            </a:r>
            <a:r>
              <a:rPr lang="en-US" dirty="0" err="1">
                <a:solidFill>
                  <a:srgbClr val="A50021"/>
                </a:solidFill>
              </a:rPr>
              <a:t>postprocessing</a:t>
            </a:r>
            <a:endParaRPr lang="en-US" dirty="0">
              <a:solidFill>
                <a:srgbClr val="A50021"/>
              </a:solidFill>
            </a:endParaRPr>
          </a:p>
          <a:p>
            <a:pPr>
              <a:buNone/>
            </a:pPr>
            <a:endParaRPr lang="en-US" dirty="0">
              <a:solidFill>
                <a:srgbClr val="A50021"/>
              </a:solidFill>
            </a:endParaRPr>
          </a:p>
        </p:txBody>
      </p:sp>
      <p:sp>
        <p:nvSpPr>
          <p:cNvPr id="5" name="Slide Number Placeholder 4">
            <a:extLst>
              <a:ext uri="{FF2B5EF4-FFF2-40B4-BE49-F238E27FC236}">
                <a16:creationId xmlns:a16="http://schemas.microsoft.com/office/drawing/2014/main" id="{D87756A4-E791-6140-AA8C-1350811BBAEA}"/>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76</a:t>
            </a:fld>
            <a:endParaRPr lang="en-US" dirty="0"/>
          </a:p>
        </p:txBody>
      </p:sp>
    </p:spTree>
    <p:extLst>
      <p:ext uri="{BB962C8B-B14F-4D97-AF65-F5344CB8AC3E}">
        <p14:creationId xmlns:p14="http://schemas.microsoft.com/office/powerpoint/2010/main" val="373621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93875" y="171450"/>
            <a:ext cx="8616950" cy="846138"/>
          </a:xfrm>
        </p:spPr>
        <p:txBody>
          <a:bodyPr/>
          <a:lstStyle/>
          <a:p>
            <a:r>
              <a:rPr lang="en-US" dirty="0"/>
              <a:t>Pillbox RTOP</a:t>
            </a:r>
          </a:p>
        </p:txBody>
      </p:sp>
      <p:grpSp>
        <p:nvGrpSpPr>
          <p:cNvPr id="2" name="Group 18"/>
          <p:cNvGrpSpPr>
            <a:grpSpLocks/>
          </p:cNvGrpSpPr>
          <p:nvPr/>
        </p:nvGrpSpPr>
        <p:grpSpPr bwMode="auto">
          <a:xfrm>
            <a:off x="2592106" y="4234528"/>
            <a:ext cx="1773237" cy="1066800"/>
            <a:chOff x="1512511" y="4077266"/>
            <a:chExt cx="1773130" cy="1068171"/>
          </a:xfrm>
        </p:grpSpPr>
        <p:sp>
          <p:nvSpPr>
            <p:cNvPr id="18" name="Rectangle 17"/>
            <p:cNvSpPr/>
            <p:nvPr/>
          </p:nvSpPr>
          <p:spPr>
            <a:xfrm>
              <a:off x="1550609" y="4107468"/>
              <a:ext cx="1735032" cy="103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376" name="TextBox 7"/>
            <p:cNvSpPr txBox="1">
              <a:spLocks noChangeArrowheads="1"/>
            </p:cNvSpPr>
            <p:nvPr/>
          </p:nvSpPr>
          <p:spPr bwMode="auto">
            <a:xfrm>
              <a:off x="1512511" y="4077266"/>
              <a:ext cx="1709737" cy="369887"/>
            </a:xfrm>
            <a:prstGeom prst="rect">
              <a:avLst/>
            </a:prstGeom>
            <a:noFill/>
            <a:ln w="9525">
              <a:noFill/>
              <a:miter lim="800000"/>
              <a:headEnd/>
              <a:tailEnd/>
            </a:ln>
          </p:spPr>
          <p:txBody>
            <a:bodyPr wrap="none">
              <a:spAutoFit/>
            </a:bodyPr>
            <a:lstStyle/>
            <a:p>
              <a:r>
                <a:rPr lang="en-US">
                  <a:solidFill>
                    <a:srgbClr val="FF0000"/>
                  </a:solidFill>
                </a:rPr>
                <a:t>Run Omega3P</a:t>
              </a:r>
            </a:p>
          </p:txBody>
        </p:sp>
        <p:pic>
          <p:nvPicPr>
            <p:cNvPr id="15377" name="Picture 7"/>
            <p:cNvPicPr>
              <a:picLocks noChangeAspect="1" noChangeArrowheads="1"/>
            </p:cNvPicPr>
            <p:nvPr/>
          </p:nvPicPr>
          <p:blipFill>
            <a:blip r:embed="rId2" cstate="print"/>
            <a:srcRect/>
            <a:stretch>
              <a:fillRect/>
            </a:stretch>
          </p:blipFill>
          <p:spPr bwMode="auto">
            <a:xfrm>
              <a:off x="1573213" y="4426784"/>
              <a:ext cx="1690687" cy="687387"/>
            </a:xfrm>
            <a:prstGeom prst="rect">
              <a:avLst/>
            </a:prstGeom>
            <a:noFill/>
            <a:ln w="9525">
              <a:noFill/>
              <a:miter lim="800000"/>
              <a:headEnd/>
              <a:tailEnd/>
            </a:ln>
          </p:spPr>
        </p:pic>
      </p:grpSp>
      <p:sp>
        <p:nvSpPr>
          <p:cNvPr id="11" name="Right Arrow 10"/>
          <p:cNvSpPr/>
          <p:nvPr/>
        </p:nvSpPr>
        <p:spPr>
          <a:xfrm>
            <a:off x="1450692" y="2232691"/>
            <a:ext cx="388938"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ight Arrow 12"/>
          <p:cNvSpPr/>
          <p:nvPr/>
        </p:nvSpPr>
        <p:spPr>
          <a:xfrm>
            <a:off x="5182905" y="4459953"/>
            <a:ext cx="387350" cy="20320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ight Arrow 13"/>
          <p:cNvSpPr/>
          <p:nvPr/>
        </p:nvSpPr>
        <p:spPr>
          <a:xfrm>
            <a:off x="2076167" y="4472653"/>
            <a:ext cx="387350" cy="20320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ight Arrow 14"/>
          <p:cNvSpPr/>
          <p:nvPr/>
        </p:nvSpPr>
        <p:spPr>
          <a:xfrm>
            <a:off x="7233955" y="2232691"/>
            <a:ext cx="38735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Right Arrow 15"/>
          <p:cNvSpPr/>
          <p:nvPr/>
        </p:nvSpPr>
        <p:spPr>
          <a:xfrm>
            <a:off x="4135155" y="2273966"/>
            <a:ext cx="38735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373" name="TextBox 17"/>
          <p:cNvSpPr txBox="1">
            <a:spLocks noChangeArrowheads="1"/>
          </p:cNvSpPr>
          <p:nvPr/>
        </p:nvSpPr>
        <p:spPr bwMode="auto">
          <a:xfrm>
            <a:off x="2328581" y="2953416"/>
            <a:ext cx="7019925" cy="368300"/>
          </a:xfrm>
          <a:prstGeom prst="rect">
            <a:avLst/>
          </a:prstGeom>
          <a:noFill/>
          <a:ln w="9525">
            <a:noFill/>
            <a:miter lim="800000"/>
            <a:headEnd/>
            <a:tailEnd/>
          </a:ln>
        </p:spPr>
        <p:txBody>
          <a:bodyPr wrap="none">
            <a:spAutoFit/>
          </a:bodyPr>
          <a:lstStyle/>
          <a:p>
            <a:r>
              <a:rPr lang="en-US" dirty="0">
                <a:solidFill>
                  <a:srgbClr val="000000"/>
                </a:solidFill>
              </a:rPr>
              <a:t>1) model                             2) symmetry cut                         3) mesh</a:t>
            </a:r>
          </a:p>
        </p:txBody>
      </p:sp>
      <p:sp>
        <p:nvSpPr>
          <p:cNvPr id="15374" name="TextBox 18"/>
          <p:cNvSpPr txBox="1">
            <a:spLocks noChangeArrowheads="1"/>
          </p:cNvSpPr>
          <p:nvPr/>
        </p:nvSpPr>
        <p:spPr bwMode="auto">
          <a:xfrm>
            <a:off x="2769804" y="5479684"/>
            <a:ext cx="5441950" cy="368300"/>
          </a:xfrm>
          <a:prstGeom prst="rect">
            <a:avLst/>
          </a:prstGeom>
          <a:noFill/>
          <a:ln w="9525">
            <a:noFill/>
            <a:miter lim="800000"/>
            <a:headEnd/>
            <a:tailEnd/>
          </a:ln>
        </p:spPr>
        <p:txBody>
          <a:bodyPr wrap="none">
            <a:spAutoFit/>
          </a:bodyPr>
          <a:lstStyle/>
          <a:p>
            <a:r>
              <a:rPr lang="en-US" dirty="0">
                <a:solidFill>
                  <a:srgbClr val="000000"/>
                </a:solidFill>
              </a:rPr>
              <a:t>4) Solver                                            5) </a:t>
            </a:r>
            <a:r>
              <a:rPr lang="en-US" dirty="0" err="1">
                <a:solidFill>
                  <a:srgbClr val="000000"/>
                </a:solidFill>
              </a:rPr>
              <a:t>postprocess</a:t>
            </a:r>
            <a:endParaRPr lang="en-US" dirty="0">
              <a:solidFill>
                <a:srgbClr val="000000"/>
              </a:solidFill>
            </a:endParaRPr>
          </a:p>
        </p:txBody>
      </p:sp>
      <p:sp>
        <p:nvSpPr>
          <p:cNvPr id="20" name="TextBox 19"/>
          <p:cNvSpPr txBox="1"/>
          <p:nvPr/>
        </p:nvSpPr>
        <p:spPr>
          <a:xfrm>
            <a:off x="7880024" y="3300988"/>
            <a:ext cx="2166003" cy="400110"/>
          </a:xfrm>
          <a:prstGeom prst="rect">
            <a:avLst/>
          </a:prstGeom>
          <a:noFill/>
        </p:spPr>
        <p:txBody>
          <a:bodyPr wrap="none" rtlCol="0">
            <a:spAutoFit/>
          </a:bodyPr>
          <a:lstStyle/>
          <a:p>
            <a:r>
              <a:rPr lang="en-US" sz="2000" dirty="0"/>
              <a:t>“pillbox-</a:t>
            </a:r>
            <a:r>
              <a:rPr lang="en-US" sz="2000" dirty="0" err="1"/>
              <a:t>rtop.ncdf</a:t>
            </a:r>
            <a:r>
              <a:rPr lang="en-US" sz="2000" dirty="0"/>
              <a:t>”</a:t>
            </a:r>
          </a:p>
        </p:txBody>
      </p:sp>
      <p:pic>
        <p:nvPicPr>
          <p:cNvPr id="21" name="Picture 20"/>
          <p:cNvPicPr>
            <a:picLocks noChangeAspect="1"/>
          </p:cNvPicPr>
          <p:nvPr/>
        </p:nvPicPr>
        <p:blipFill>
          <a:blip r:embed="rId3"/>
          <a:stretch>
            <a:fillRect/>
          </a:stretch>
        </p:blipFill>
        <p:spPr>
          <a:xfrm>
            <a:off x="2097745" y="1649966"/>
            <a:ext cx="1861690" cy="1327145"/>
          </a:xfrm>
          <a:prstGeom prst="rect">
            <a:avLst/>
          </a:prstGeom>
        </p:spPr>
      </p:pic>
      <p:pic>
        <p:nvPicPr>
          <p:cNvPr id="22" name="Picture 21"/>
          <p:cNvPicPr>
            <a:picLocks noChangeAspect="1"/>
          </p:cNvPicPr>
          <p:nvPr/>
        </p:nvPicPr>
        <p:blipFill>
          <a:blip r:embed="rId4"/>
          <a:stretch>
            <a:fillRect/>
          </a:stretch>
        </p:blipFill>
        <p:spPr>
          <a:xfrm>
            <a:off x="4775582" y="1832172"/>
            <a:ext cx="2374246" cy="1010449"/>
          </a:xfrm>
          <a:prstGeom prst="rect">
            <a:avLst/>
          </a:prstGeom>
        </p:spPr>
      </p:pic>
      <p:pic>
        <p:nvPicPr>
          <p:cNvPr id="3" name="Picture 2"/>
          <p:cNvPicPr>
            <a:picLocks noChangeAspect="1"/>
          </p:cNvPicPr>
          <p:nvPr/>
        </p:nvPicPr>
        <p:blipFill>
          <a:blip r:embed="rId5"/>
          <a:stretch>
            <a:fillRect/>
          </a:stretch>
        </p:blipFill>
        <p:spPr>
          <a:xfrm>
            <a:off x="7907015" y="1700460"/>
            <a:ext cx="1957115" cy="1261581"/>
          </a:xfrm>
          <a:prstGeom prst="rect">
            <a:avLst/>
          </a:prstGeom>
        </p:spPr>
      </p:pic>
      <p:pic>
        <p:nvPicPr>
          <p:cNvPr id="4" name="Picture 3"/>
          <p:cNvPicPr>
            <a:picLocks noChangeAspect="1"/>
          </p:cNvPicPr>
          <p:nvPr/>
        </p:nvPicPr>
        <p:blipFill>
          <a:blip r:embed="rId6"/>
          <a:stretch>
            <a:fillRect/>
          </a:stretch>
        </p:blipFill>
        <p:spPr>
          <a:xfrm>
            <a:off x="6096000" y="3831720"/>
            <a:ext cx="2618862" cy="1617850"/>
          </a:xfrm>
          <a:prstGeom prst="rect">
            <a:avLst/>
          </a:prstGeom>
        </p:spPr>
      </p:pic>
      <p:sp>
        <p:nvSpPr>
          <p:cNvPr id="6" name="Slide Number Placeholder 5">
            <a:extLst>
              <a:ext uri="{FF2B5EF4-FFF2-40B4-BE49-F238E27FC236}">
                <a16:creationId xmlns:a16="http://schemas.microsoft.com/office/drawing/2014/main" id="{9FBF9880-BB2E-E34F-8DDE-1685097A49C7}"/>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8</a:t>
            </a:fld>
            <a:endParaRPr lang="en-US" dirty="0"/>
          </a:p>
        </p:txBody>
      </p:sp>
    </p:spTree>
    <p:extLst>
      <p:ext uri="{BB962C8B-B14F-4D97-AF65-F5344CB8AC3E}">
        <p14:creationId xmlns:p14="http://schemas.microsoft.com/office/powerpoint/2010/main" val="393668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Model and Meshing with Journal Files</a:t>
            </a:r>
          </a:p>
        </p:txBody>
      </p:sp>
      <p:sp>
        <p:nvSpPr>
          <p:cNvPr id="3" name="Content Placeholder 2"/>
          <p:cNvSpPr>
            <a:spLocks noGrp="1"/>
          </p:cNvSpPr>
          <p:nvPr>
            <p:ph idx="1"/>
          </p:nvPr>
        </p:nvSpPr>
        <p:spPr>
          <a:xfrm>
            <a:off x="938357" y="1100434"/>
            <a:ext cx="8229600" cy="4851155"/>
          </a:xfrm>
        </p:spPr>
        <p:txBody>
          <a:bodyPr/>
          <a:lstStyle/>
          <a:p>
            <a:r>
              <a:rPr lang="en-US" dirty="0"/>
              <a:t>File directory: pillbox-</a:t>
            </a:r>
            <a:r>
              <a:rPr lang="en-US" dirty="0" err="1"/>
              <a:t>rtop</a:t>
            </a:r>
            <a:endParaRPr lang="en-US" dirty="0"/>
          </a:p>
          <a:p>
            <a:pPr lvl="1">
              <a:buNone/>
            </a:pPr>
            <a:r>
              <a:rPr lang="en-US" sz="2400" dirty="0"/>
              <a:t>step1-Make-pillbox-rtop.jou</a:t>
            </a:r>
          </a:p>
          <a:p>
            <a:pPr lvl="1">
              <a:buNone/>
            </a:pPr>
            <a:r>
              <a:rPr lang="en-US" sz="2400" dirty="0"/>
              <a:t>step2-Mesh-pillbox-rtop.jou</a:t>
            </a:r>
          </a:p>
          <a:p>
            <a:pPr lvl="1">
              <a:buNone/>
            </a:pPr>
            <a:r>
              <a:rPr lang="en-US" sz="2400" dirty="0"/>
              <a:t>Pillbox-rtop.omega3p</a:t>
            </a:r>
          </a:p>
          <a:p>
            <a:pPr lvl="1">
              <a:buNone/>
            </a:pPr>
            <a:r>
              <a:rPr lang="en-US" sz="2400" dirty="0"/>
              <a:t>Pillbox-</a:t>
            </a:r>
            <a:r>
              <a:rPr lang="en-US" sz="2400" dirty="0" err="1"/>
              <a:t>rtop.rfpost</a:t>
            </a:r>
            <a:endParaRPr lang="en-US" sz="2400" dirty="0"/>
          </a:p>
          <a:p>
            <a:r>
              <a:rPr lang="en-US" dirty="0"/>
              <a:t>In CUBIT, run “step1” and “step2” journal files to make and mesh the pillbox-</a:t>
            </a:r>
            <a:r>
              <a:rPr lang="en-US" dirty="0" err="1"/>
              <a:t>rtop</a:t>
            </a:r>
            <a:r>
              <a:rPr lang="en-US" dirty="0"/>
              <a:t> model</a:t>
            </a:r>
          </a:p>
          <a:p>
            <a:r>
              <a:rPr lang="en-US" dirty="0">
                <a:solidFill>
                  <a:srgbClr val="008000"/>
                </a:solidFill>
              </a:rPr>
              <a:t>Copy files to NERSC</a:t>
            </a:r>
          </a:p>
          <a:p>
            <a:r>
              <a:rPr lang="en-US" dirty="0">
                <a:solidFill>
                  <a:srgbClr val="008000"/>
                </a:solidFill>
              </a:rPr>
              <a:t>Convert CUBIT mesh to ACE3P format</a:t>
            </a:r>
          </a:p>
          <a:p>
            <a:r>
              <a:rPr lang="en-US" dirty="0">
                <a:solidFill>
                  <a:srgbClr val="008000"/>
                </a:solidFill>
              </a:rPr>
              <a:t>Run solvers</a:t>
            </a:r>
          </a:p>
          <a:p>
            <a:r>
              <a:rPr lang="en-US" dirty="0" err="1">
                <a:solidFill>
                  <a:srgbClr val="008000"/>
                </a:solidFill>
              </a:rPr>
              <a:t>Postprocessing</a:t>
            </a:r>
            <a:r>
              <a:rPr lang="en-US" dirty="0">
                <a:solidFill>
                  <a:srgbClr val="008000"/>
                </a:solidFill>
              </a:rPr>
              <a:t> (</a:t>
            </a:r>
            <a:r>
              <a:rPr lang="en-US" dirty="0" err="1">
                <a:solidFill>
                  <a:srgbClr val="008000"/>
                </a:solidFill>
              </a:rPr>
              <a:t>acdtool</a:t>
            </a:r>
            <a:r>
              <a:rPr lang="en-US" dirty="0">
                <a:solidFill>
                  <a:srgbClr val="008000"/>
                </a:solidFill>
              </a:rPr>
              <a:t> on NERSC, </a:t>
            </a:r>
            <a:r>
              <a:rPr lang="en-US" dirty="0" err="1">
                <a:solidFill>
                  <a:srgbClr val="008000"/>
                </a:solidFill>
              </a:rPr>
              <a:t>Paraview</a:t>
            </a:r>
            <a:r>
              <a:rPr lang="en-US" dirty="0">
                <a:solidFill>
                  <a:srgbClr val="008000"/>
                </a:solidFill>
              </a:rPr>
              <a:t> on local)</a:t>
            </a:r>
          </a:p>
        </p:txBody>
      </p:sp>
      <p:sp>
        <p:nvSpPr>
          <p:cNvPr id="5" name="Slide Number Placeholder 4">
            <a:extLst>
              <a:ext uri="{FF2B5EF4-FFF2-40B4-BE49-F238E27FC236}">
                <a16:creationId xmlns:a16="http://schemas.microsoft.com/office/drawing/2014/main" id="{8B19B411-94C3-5E46-AD2D-61353DFAEBE3}"/>
              </a:ext>
            </a:extLst>
          </p:cNvPr>
          <p:cNvSpPr>
            <a:spLocks noGrp="1"/>
          </p:cNvSpPr>
          <p:nvPr>
            <p:ph type="sldNum" sz="quarter" idx="10"/>
          </p:nvPr>
        </p:nvSpPr>
        <p:spPr/>
        <p:txBody>
          <a:bodyPr/>
          <a:lstStyle/>
          <a:p>
            <a:pPr>
              <a:defRPr/>
            </a:pPr>
            <a:r>
              <a:rPr lang="en-US"/>
              <a:t> </a:t>
            </a:r>
            <a:fld id="{9EB8A15C-5530-49EE-85A8-555B1D3845EB}" type="slidenum">
              <a:rPr lang="en-US" smtClean="0"/>
              <a:pPr>
                <a:defRPr/>
              </a:pPr>
              <a:t>9</a:t>
            </a:fld>
            <a:endParaRPr lang="en-US" dirty="0"/>
          </a:p>
        </p:txBody>
      </p:sp>
    </p:spTree>
    <p:extLst>
      <p:ext uri="{BB962C8B-B14F-4D97-AF65-F5344CB8AC3E}">
        <p14:creationId xmlns:p14="http://schemas.microsoft.com/office/powerpoint/2010/main" val="28283192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mathbf{Kx} = k^2 \mathbf{Mx}$&#10;\end{document}&#10;"/>
  <p:tag name="EXTERNALNAME" val="TP_tmp"/>
  <p:tag name="BLEND" val="0"/>
  <p:tag name="TRANSPARENT" val="1"/>
  <p:tag name="KEEPFILES" val="0"/>
  <p:tag name="DEBUGPAUSE" val="0"/>
  <p:tag name="RESOLUTION" val="300"/>
  <p:tag name="WORKAROUNDTRANSPARENCYBUG" val="0"/>
  <p:tag name="ALLOWFONTSUBSTITUTION" val="0"/>
  <p:tag name="BITMAPFORMAT" val="pngmono"/>
  <p:tag name="BOXWIDTH" val="354"/>
  <p:tag name="BOXHEIGHT" val="412"/>
  <p:tag name="BOXFONT" val="10"/>
  <p:tag name="BOXWRAP" val="0"/>
  <p:tag name="ORIGWIDTH" val="118"/>
  <p:tag name="PICTUREFILESIZE" val="1103"/>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1}&#10;$(\mathbf{W}_{j})_{ik}  = \int_\Gamma ( n \times \mathbf{N}_i ) \cdot (n \times \mathbf{N}_k ) \, d\Gamma$&#10;\end{document}&#10;"/>
  <p:tag name="EXTERNALNAME" val="TP_tmp"/>
  <p:tag name="BLEND" val="0"/>
  <p:tag name="TRANSPARENT" val="1"/>
  <p:tag name="KEEPFILES" val="0"/>
  <p:tag name="DEBUGPAUSE" val="0"/>
  <p:tag name="RESOLUTION" val="300"/>
  <p:tag name="WORKAROUNDTRANSPARENCYBUG" val="0"/>
  <p:tag name="ALLOWFONTSUBSTITUTION" val="0"/>
  <p:tag name="BITMAPFORMAT" val="png256"/>
  <p:tag name="BOXWIDTH" val="354"/>
  <p:tag name="BOXHEIGHT" val="412"/>
  <p:tag name="BOXFONT" val="12"/>
  <p:tag name="BOXWRAP" val="0"/>
  <p:tag name="ORIGWIDTH" val="329"/>
  <p:tag name="PICTUREFILESIZE" val="4753"/>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mathbf{K}_{ij} = \int_\Omega (\nabla \times \mathbf{N}_i) \cdot \frac{1}{\mu} (\nabla \times \mathbf{N}_j) \, d\Omega$&#10;\end{document}&#10;"/>
  <p:tag name="EXTERNALNAME" val="TP_tmp"/>
  <p:tag name="BLEND" val="0"/>
  <p:tag name="TRANSPARENT" val="1"/>
  <p:tag name="KEEPFILES" val="0"/>
  <p:tag name="DEBUGPAUSE" val="0"/>
  <p:tag name="RESOLUTION" val="300"/>
  <p:tag name="WORKAROUNDTRANSPARENCYBUG" val="0"/>
  <p:tag name="ALLOWFONTSUBSTITUTION" val="0"/>
  <p:tag name="BITMAPFORMAT" val="pngmono"/>
  <p:tag name="ORIGWIDTH" val="323"/>
  <p:tag name="PICTUREFILESIZE" val="3329"/>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mathbf{M}_{ij} = \int_\Omega \mathbf{N}_i \cdot \epsilon \mathbf{N}_j \, d\Omega$&#10;\end{document}&#10;"/>
  <p:tag name="EXTERNALNAME" val="TP_tmp"/>
  <p:tag name="BLEND" val="0"/>
  <p:tag name="TRANSPARENT" val="1"/>
  <p:tag name="KEEPFILES" val="0"/>
  <p:tag name="DEBUGPAUSE" val="0"/>
  <p:tag name="RESOLUTION" val="300"/>
  <p:tag name="WORKAROUNDTRANSPARENCYBUG" val="0"/>
  <p:tag name="ALLOWFONTSUBSTITUTION" val="0"/>
  <p:tag name="BITMAPFORMAT" val="pngmono"/>
  <p:tag name="ORIGWIDTH" val="201"/>
  <p:tag name="PICTUREFILESIZE" val="1909"/>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10;\newcommand{\mE}{\vec{\mathbf{E}}}&#10;\newcommand{\mn}{\vec{\mathbf{n}}}&#10;&#10;\begin{document}&#10;&#10;\color[rgb]{0,0,0}&#10;$\nabla \times \left( \frac{1}{\mu} \nabla \times \mE \right) - k^2 \epsilon \mE=0 \ on \ \Omega$&#10;\end{document}&#10;"/>
  <p:tag name="EXTERNALNAME" val="TP_tmp"/>
  <p:tag name="BLEND" val="0"/>
  <p:tag name="TRANSPARENT" val="1"/>
  <p:tag name="KEEPFILES" val="0"/>
  <p:tag name="DEBUGPAUSE" val="0"/>
  <p:tag name="RESOLUTION" val="300"/>
  <p:tag name="WORKAROUNDTRANSPARENCYBUG" val="0"/>
  <p:tag name="ALLOWFONTSUBSTITUTION" val="0"/>
  <p:tag name="BITMAPFORMAT" val="pngmono"/>
  <p:tag name="ORIGWIDTH" val="307"/>
  <p:tag name="PICTUREFILESIZE" val="3029"/>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10;\newcommand{\mE}{\vec{\mathbf{E}}}&#10;\newcommand{\mn}{\vec{\mathbf{n}}}&#10;&#10;&#10;\begin{document}&#10;&#10;\color[rgb]{0,0,0}&#10;$\mn \times \frac{1}{\mu} \nabla \times \mE = 0 \ on \ \Gamma_M$&#10;\end{document}&#10;"/>
  <p:tag name="EXTERNALNAME" val="TP_tmp"/>
  <p:tag name="BLEND" val="0"/>
  <p:tag name="TRANSPARENT" val="1"/>
  <p:tag name="KEEPFILES" val="0"/>
  <p:tag name="DEBUGPAUSE" val="0"/>
  <p:tag name="RESOLUTION" val="300"/>
  <p:tag name="WORKAROUNDTRANSPARENCYBUG" val="0"/>
  <p:tag name="ALLOWFONTSUBSTITUTION" val="0"/>
  <p:tag name="BITMAPFORMAT" val="pngmono"/>
  <p:tag name="ORIGWIDTH" val="225"/>
  <p:tag name="PICTUREFILESIZE" val="187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10;&#10;\newcommand{\mE}{\vec{\mathbf{E}}}&#10;\newcommand{\mn}{\vec{\mathbf{n}}}&#10;&#10;\begin{document}&#10;&#10;\color[rgb]{0,0,0}&#10;$\mn \times \mE = 0 \  on \  \Gamma_{E}$&#10;\end{document}&#10;"/>
  <p:tag name="EXTERNALNAME" val="TP_tmp"/>
  <p:tag name="BLEND" val="0"/>
  <p:tag name="TRANSPARENT" val="1"/>
  <p:tag name="KEEPFILES" val="0"/>
  <p:tag name="DEBUGPAUSE" val="0"/>
  <p:tag name="RESOLUTION" val="300"/>
  <p:tag name="WORKAROUNDTRANSPARENCYBUG" val="0"/>
  <p:tag name="ALLOWFONTSUBSTITUTION" val="0"/>
  <p:tag name="BITMAPFORMAT" val="pngmono"/>
  <p:tag name="ORIGWIDTH" val="164"/>
  <p:tag name="PICTUREFILESIZE" val="1198"/>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mathbf{E} = \sum_i x_i \mathbf{N}_i$&#10;\end{document}&#10;"/>
  <p:tag name="EXTERNALNAME" val="TP_tmp"/>
  <p:tag name="BLEND" val="0"/>
  <p:tag name="TRANSPARENT" val="1"/>
  <p:tag name="KEEPFILES" val="0"/>
  <p:tag name="DEBUGPAUSE" val="0"/>
  <p:tag name="RESOLUTION" val="300"/>
  <p:tag name="WORKAROUNDTRANSPARENCYBUG" val="0"/>
  <p:tag name="ALLOWFONTSUBSTITUTION" val="0"/>
  <p:tag name="BITMAPFORMAT" val="pngmono"/>
  <p:tag name="BOXWIDTH" val="354"/>
  <p:tag name="BOXHEIGHT" val="412"/>
  <p:tag name="BOXFONT" val="10"/>
  <p:tag name="BOXWRAP" val="0"/>
  <p:tag name="ORIGWIDTH" val="116"/>
  <p:tag name="PICTUREFILESIZE" val="1084"/>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10;\newcommand{\mE}{\vec{\mathbf{E}}}&#10;\newcommand{\mn}{\vec{\mathbf{n}}}&#10;&#10;\begin{document}&#10;&#10;\color[rgb]{0,0,0}&#10;$\mn \times \frac{1}{\mu} \nabla \times \mE + i \sqrt{k^2-k_{c_1}^2} \mn \times \mn \times \mE = 0$&#10;\end{document}&#10;"/>
  <p:tag name="EXTERNALNAME" val="TP_tmp"/>
  <p:tag name="BLEND" val="0"/>
  <p:tag name="TRANSPARENT" val="1"/>
  <p:tag name="KEEPFILES" val="0"/>
  <p:tag name="DEBUGPAUSE" val="0"/>
  <p:tag name="RESOLUTION" val="300"/>
  <p:tag name="WORKAROUNDTRANSPARENCYBUG" val="0"/>
  <p:tag name="ALLOWFONTSUBSTITUTION" val="0"/>
  <p:tag name="BITMAPFORMAT" val="pngmono"/>
  <p:tag name="ORIGWIDTH" val="374"/>
  <p:tag name="PICTUREFILESIZE" val="3302"/>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1}&#10;$\mathbf{K}x+i \sum_j \sqrt{k^2-k_{cj}^2}\mathbf{W}_jx = k^2 \mathbf{M}x$&#10;\end{document}&#10;"/>
  <p:tag name="EXTERNALNAME" val="TP_tmp"/>
  <p:tag name="BLEND" val="0"/>
  <p:tag name="TRANSPARENT" val="1"/>
  <p:tag name="KEEPFILES" val="0"/>
  <p:tag name="DEBUGPAUSE" val="0"/>
  <p:tag name="RESOLUTION" val="300"/>
  <p:tag name="WORKAROUNDTRANSPARENCYBUG" val="0"/>
  <p:tag name="ALLOWFONTSUBSTITUTION" val="0"/>
  <p:tag name="BITMAPFORMAT" val="png16m"/>
  <p:tag name="BOXWIDTH" val="354"/>
  <p:tag name="BOXHEIGHT" val="412"/>
  <p:tag name="BOXFONT" val="10"/>
  <p:tag name="BOXWRAP" val="0"/>
  <p:tag name="ORIGWIDTH" val="323"/>
  <p:tag name="PICTUREFILESIZE" val="485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72104</TotalTime>
  <Words>7594</Words>
  <Application>Microsoft Macintosh PowerPoint</Application>
  <PresentationFormat>Widescreen</PresentationFormat>
  <Paragraphs>1589</Paragraphs>
  <Slides>76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American Typewriter</vt:lpstr>
      <vt:lpstr>Arial</vt:lpstr>
      <vt:lpstr>Calibri</vt:lpstr>
      <vt:lpstr>Cambria</vt:lpstr>
      <vt:lpstr>Comic Sans MS</vt:lpstr>
      <vt:lpstr>Symbol</vt:lpstr>
      <vt:lpstr>Wingdings</vt:lpstr>
      <vt:lpstr>Default Design</vt:lpstr>
      <vt:lpstr>PowerPoint Presentation</vt:lpstr>
      <vt:lpstr>Omega3P Capability</vt:lpstr>
      <vt:lpstr>RF Cavity Eigenvalue System</vt:lpstr>
      <vt:lpstr>Cavity with Open Ports</vt:lpstr>
      <vt:lpstr>Workflow For ACE3P Codes</vt:lpstr>
      <vt:lpstr>Omega3P Examples</vt:lpstr>
      <vt:lpstr>Omega3P – example 1</vt:lpstr>
      <vt:lpstr>Pillbox RTOP</vt:lpstr>
      <vt:lpstr>Model and Meshing with Journal Files</vt:lpstr>
      <vt:lpstr>Omega3P Practice – 1: pillbox-rtop</vt:lpstr>
      <vt:lpstr>Generate pillbox-rtop model using .jou file</vt:lpstr>
      <vt:lpstr>“play” step1-Make-pillbox-rtop.jou </vt:lpstr>
      <vt:lpstr>OR open step1-Make-pillbox-rtop.jou in JOURNAL Editor</vt:lpstr>
      <vt:lpstr>PowerPoint Presentation</vt:lpstr>
      <vt:lpstr>Copy mesh “pillbox-rtop4.gen” to edison and Convert “.gen” to “netcdf” format</vt:lpstr>
      <vt:lpstr>Mesh Convert output file: my_job.***.out</vt:lpstr>
      <vt:lpstr>Eigensolver Omega3P input</vt:lpstr>
      <vt:lpstr>Eigensolver Omega3P input (Postprocess)</vt:lpstr>
      <vt:lpstr>Run Eigensolver Omega3P</vt:lpstr>
      <vt:lpstr>After Submitting Jobs</vt:lpstr>
      <vt:lpstr>Files In “omega3p_results” Directory </vt:lpstr>
      <vt:lpstr>Omega3p_results/omega3p.log and on Screen Output (1)</vt:lpstr>
      <vt:lpstr>Omega3p_results/omega3p.log and on Screen Output (2)</vt:lpstr>
      <vt:lpstr>Omega3p_results/omega3p.out - more info on modes</vt:lpstr>
      <vt:lpstr>Visualization Using Paraview</vt:lpstr>
      <vt:lpstr>Load Mesh and Field Files Using SLAC Toolbar</vt:lpstr>
      <vt:lpstr>Field Plot – Electric field Contour</vt:lpstr>
      <vt:lpstr>Arrow Plot</vt:lpstr>
      <vt:lpstr>PowerPoint Presentation</vt:lpstr>
      <vt:lpstr>Line Plot</vt:lpstr>
      <vt:lpstr>Postprocessing Using ACDTOOL</vt:lpstr>
      <vt:lpstr>Postprocess Using ACDTool</vt:lpstr>
      <vt:lpstr>ACDTOOL usage</vt:lpstr>
      <vt:lpstr>Sample.rfpost  (see details next)</vt:lpstr>
      <vt:lpstr>ACDTOOL Postprocess RF Functions</vt:lpstr>
      <vt:lpstr>Sample.rfpost in detail</vt:lpstr>
      <vt:lpstr>Shunt Impedance &amp; Kickfactor</vt:lpstr>
      <vt:lpstr>Field Map</vt:lpstr>
      <vt:lpstr>Field on a line</vt:lpstr>
      <vt:lpstr>Field on a Surface</vt:lpstr>
      <vt:lpstr>Postprocess Output</vt:lpstr>
      <vt:lpstr>Output – R/Q &amp; surface field</vt:lpstr>
      <vt:lpstr>Omega3P Practice – 1 : Convergence Study</vt:lpstr>
      <vt:lpstr>Omega3P – exercise 1</vt:lpstr>
      <vt:lpstr>PowerPoint Presentation</vt:lpstr>
      <vt:lpstr>Omega3P example - 2</vt:lpstr>
      <vt:lpstr>Omega3P Practice – 2: File dir: pillbox-rtop+coax</vt:lpstr>
      <vt:lpstr>Step1-Make-pillbox-rtop.jou</vt:lpstr>
      <vt:lpstr>step2-ADD-coax.jou</vt:lpstr>
      <vt:lpstr>step3-Mesh-pillbox-rtop+coax.jou</vt:lpstr>
      <vt:lpstr>Omega3P Input with Port</vt:lpstr>
      <vt:lpstr>Omega3P Practice – 2: Solve and postprocess</vt:lpstr>
      <vt:lpstr>Paraview: Visualize 2D port mode</vt:lpstr>
      <vt:lpstr>Display 2D Port Mode on 3D model</vt:lpstr>
      <vt:lpstr>Omega3P – Practice – 3</vt:lpstr>
      <vt:lpstr>Model Steps</vt:lpstr>
      <vt:lpstr>Practice 3 – step1-Make-pillbox.jou</vt:lpstr>
      <vt:lpstr>Practice 3 – step2-ADD-recWG-to-pillbox.jou (1)</vt:lpstr>
      <vt:lpstr>Practice 3 – step2-ADD-recWG-to-pillbox.jou (2)</vt:lpstr>
      <vt:lpstr>Practice 3 – step3-Mesh-pillbox+recWG4.jou</vt:lpstr>
      <vt:lpstr>Practice 3 – pillbox-recWG4.omega3p (1)</vt:lpstr>
      <vt:lpstr>Practice 3 – More on Open port specification</vt:lpstr>
      <vt:lpstr>Practice 3 – Omega3p Results</vt:lpstr>
      <vt:lpstr>Important TIPs !!!</vt:lpstr>
      <vt:lpstr>Non-linear Eigensolver Parameters</vt:lpstr>
      <vt:lpstr>Omega3P – Practice 3 – Hands on </vt:lpstr>
      <vt:lpstr>Omega3P – practice 4 - with load</vt:lpstr>
      <vt:lpstr>Omega3P – with load – Mesh (1)</vt:lpstr>
      <vt:lpstr>Omega3P – with load – Mesh (2)</vt:lpstr>
      <vt:lpstr>Omega3P – with load - Input</vt:lpstr>
      <vt:lpstr>Omega3P – with load - result</vt:lpstr>
      <vt:lpstr>Omega3P – practice 5: PBC</vt:lpstr>
      <vt:lpstr>Omega3P – PBC - MESH</vt:lpstr>
      <vt:lpstr>Omega3P – PBC - MESH</vt:lpstr>
      <vt:lpstr>Omega3P – PBC - input</vt:lpstr>
      <vt:lpstr>Time to run all examples</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ncrow</dc:creator>
  <cp:lastModifiedBy>Li, Zenghai</cp:lastModifiedBy>
  <cp:revision>2725</cp:revision>
  <cp:lastPrinted>2007-12-07T15:34:11Z</cp:lastPrinted>
  <dcterms:created xsi:type="dcterms:W3CDTF">2010-09-14T09:41:34Z</dcterms:created>
  <dcterms:modified xsi:type="dcterms:W3CDTF">2023-03-22T16:20:01Z</dcterms:modified>
</cp:coreProperties>
</file>