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95" r:id="rId2"/>
    <p:sldId id="299" r:id="rId3"/>
    <p:sldId id="300" r:id="rId4"/>
  </p:sldIdLst>
  <p:sldSz cx="9144000" cy="6858000" type="screen4x3"/>
  <p:notesSz cx="9283700" cy="6997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1">
          <p15:clr>
            <a:srgbClr val="A4A3A4"/>
          </p15:clr>
        </p15:guide>
        <p15:guide id="2" pos="28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AB0000"/>
    <a:srgbClr val="F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70"/>
    <p:restoredTop sz="93776"/>
  </p:normalViewPr>
  <p:slideViewPr>
    <p:cSldViewPr>
      <p:cViewPr varScale="1">
        <p:scale>
          <a:sx n="113" d="100"/>
          <a:sy n="113" d="100"/>
        </p:scale>
        <p:origin x="640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1"/>
        <p:guide pos="286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939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31425A-BC38-BE47-8045-18A9D07B70A7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939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796D37-E519-EA49-A2A8-8C60BB92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4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283700" cy="69977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2425" y="525463"/>
            <a:ext cx="3495675" cy="26225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8792" y="3324147"/>
            <a:ext cx="7424011" cy="3147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58939" y="6647098"/>
            <a:ext cx="4020549" cy="34820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MS PGothic" charset="0"/>
              </a:defRPr>
            </a:lvl1pPr>
          </a:lstStyle>
          <a:p>
            <a:pPr>
              <a:defRPr/>
            </a:pPr>
            <a:fld id="{EE219C86-9EAE-2049-BA36-CD59A2AF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0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1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55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07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32657" y="6509657"/>
            <a:ext cx="4126528" cy="314326"/>
          </a:xfrm>
          <a:prstGeom prst="rect">
            <a:avLst/>
          </a:prstGeom>
        </p:spPr>
        <p:txBody>
          <a:bodyPr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377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EC1CD-45D7-BA45-A61E-FC363BF6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8A7E7-A584-7744-AF44-C7DCB0016BF4}" type="datetimeFigureOut">
              <a:rPr lang="en-US" smtClean="0"/>
              <a:t>4/12/22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BCFA-6978-B14E-AC18-65B8D58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66DE51-EB76-1542-AFED-71F0A73113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49A77-E03B-5848-B4ED-5B93B6EC4F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90E6E498-07BC-1B4F-B1A8-54D05FF12D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6160" y="6559296"/>
            <a:ext cx="643995" cy="2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4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7F2C682-C6CD-2640-9F69-9AC11D1E6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5272" y="6559296"/>
            <a:ext cx="643995" cy="293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8B4E7DB5-B261-574E-8FAD-351E712524D3}"/>
              </a:ext>
            </a:extLst>
          </p:cNvPr>
          <p:cNvSpPr txBox="1">
            <a:spLocks/>
          </p:cNvSpPr>
          <p:nvPr userDrawn="1"/>
        </p:nvSpPr>
        <p:spPr>
          <a:xfrm>
            <a:off x="8685271" y="6594764"/>
            <a:ext cx="643995" cy="263236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9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5BD36294-2849-48A8-8531-5354CF3095D2}" type="slidenum">
              <a:rPr lang="en-US" sz="1000" baseline="0" smtClean="0">
                <a:solidFill>
                  <a:srgbClr val="000000"/>
                </a:solidFill>
              </a:rPr>
              <a:pPr/>
              <a:t>‹#›</a:t>
            </a:fld>
            <a:endParaRPr lang="en-US" sz="1000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3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*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b-ace3p.readthedocs.io/en/lates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onfluence.slac.stanford.edu/display/AdvComp/Materials+for+CW1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AB0000"/>
                </a:solidFill>
                <a:latin typeface="Calibri" charset="0"/>
              </a:rPr>
              <a:t>ACE3P Updates (4/12/2022)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43552" y="1295400"/>
            <a:ext cx="8229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en-US" sz="2000" b="1" dirty="0">
                <a:solidFill>
                  <a:srgbClr val="0432FF"/>
                </a:solidFill>
              </a:rPr>
              <a:t>Pic3P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/>
              <a:t>Added </a:t>
            </a:r>
            <a:r>
              <a:rPr lang="en-US" sz="2000" dirty="0">
                <a:solidFill>
                  <a:srgbClr val="0432FF"/>
                </a:solidFill>
              </a:rPr>
              <a:t>thermionic emission </a:t>
            </a:r>
            <a:r>
              <a:rPr lang="en-US" sz="2000" dirty="0">
                <a:solidFill>
                  <a:schemeClr val="tx1"/>
                </a:solidFill>
              </a:rPr>
              <a:t>using the following container (see Pic3P command syntax for description).</a:t>
            </a:r>
            <a:endParaRPr lang="en-US" sz="2000" dirty="0">
              <a:solidFill>
                <a:srgbClr val="0432FF"/>
              </a:solidFill>
            </a:endParaRPr>
          </a:p>
          <a:p>
            <a:pPr marL="0" indent="0">
              <a:spcAft>
                <a:spcPts val="0"/>
              </a:spcAft>
            </a:pPr>
            <a:r>
              <a:rPr lang="en-US" sz="2000" dirty="0">
                <a:solidFill>
                  <a:srgbClr val="0432FF"/>
                </a:solidFill>
              </a:rPr>
              <a:t> 	</a:t>
            </a:r>
            <a:br>
              <a:rPr lang="en-US" sz="2000" dirty="0"/>
            </a:br>
            <a:r>
              <a:rPr lang="en-US" sz="2000" b="1" dirty="0">
                <a:solidFill>
                  <a:srgbClr val="0432FF"/>
                </a:solidFill>
              </a:rPr>
              <a:t>TEM3P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Added surface heat flux map defined in an input file (see TEM3P command syntax for description).</a:t>
            </a:r>
          </a:p>
          <a:p>
            <a:pPr marL="0" indent="0"/>
            <a:endParaRPr lang="en-US" sz="2000" dirty="0"/>
          </a:p>
          <a:p>
            <a:pPr marL="0" indent="0">
              <a:spcAft>
                <a:spcPts val="0"/>
              </a:spcAft>
            </a:pPr>
            <a:r>
              <a:rPr lang="en-US" sz="2000" b="1" dirty="0">
                <a:solidFill>
                  <a:srgbClr val="0432FF"/>
                </a:solidFill>
              </a:rPr>
              <a:t>Track3P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Enabled the use of symmetry planes to reduce computation domain for geometry with symmetry.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ACE3P GUI (in Collaboration with </a:t>
            </a:r>
            <a:r>
              <a:rPr lang="en-US" b="1" dirty="0" err="1">
                <a:solidFill>
                  <a:srgbClr val="C00000"/>
                </a:solidFill>
                <a:latin typeface="Calibri" charset="0"/>
              </a:rPr>
              <a:t>Kitware</a:t>
            </a:r>
            <a:r>
              <a:rPr lang="en-US" b="1" dirty="0">
                <a:solidFill>
                  <a:srgbClr val="C00000"/>
                </a:solidFill>
                <a:latin typeface="Calibri" charset="0"/>
              </a:rPr>
              <a:t>, Inc.)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1295401"/>
            <a:ext cx="8153400" cy="518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en-US" sz="2000" dirty="0">
                <a:latin typeface="+mn-lt"/>
              </a:rPr>
              <a:t>See details at this link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defRPr/>
            </a:pPr>
            <a:r>
              <a:rPr lang="en-US" sz="2000" dirty="0">
                <a:hlinkClick r:id="rId3"/>
              </a:rPr>
              <a:t>https://mb-ace3p.readthedocs.io/en/latest/</a:t>
            </a:r>
            <a:endParaRPr lang="en-US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CC0000"/>
              </a:buClr>
              <a:defRPr/>
            </a:pPr>
            <a:r>
              <a:rPr lang="en-US" sz="2000" dirty="0"/>
              <a:t>The most recent released version of  </a:t>
            </a:r>
            <a:r>
              <a:rPr lang="en-US" sz="2000"/>
              <a:t>ModelBuilder </a:t>
            </a:r>
            <a:r>
              <a:rPr lang="en-US" sz="2000" dirty="0"/>
              <a:t>includes the following new features.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2000" dirty="0"/>
              <a:t>There is now a menu item to request starting a </a:t>
            </a:r>
            <a:r>
              <a:rPr lang="en-US" sz="2000" dirty="0" err="1"/>
              <a:t>ParaView</a:t>
            </a:r>
            <a:r>
              <a:rPr lang="en-US" sz="2000" dirty="0"/>
              <a:t> server instance on NERSC for </a:t>
            </a:r>
            <a:r>
              <a:rPr lang="en-US" sz="2000" dirty="0">
                <a:solidFill>
                  <a:srgbClr val="C00000"/>
                </a:solidFill>
              </a:rPr>
              <a:t>remote visualization </a:t>
            </a:r>
            <a:r>
              <a:rPr lang="en-US" sz="2000" dirty="0"/>
              <a:t>without the need to transfer data back to local machine.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2000" dirty="0"/>
              <a:t>There is now an option to preview and edit an ACE3P command file before submitting job to NERSC.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2000" dirty="0"/>
              <a:t>The job-details widget now includes a button to cancel a running job.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en-US" sz="1600" dirty="0">
                <a:solidFill>
                  <a:srgbClr val="0432FF"/>
                </a:solidFill>
              </a:rPr>
              <a:t>The above link also appears as an item under ACE3P in the “ACE3P tutorials and documentation” webpage: </a:t>
            </a:r>
            <a:r>
              <a:rPr lang="en-US" sz="1600" dirty="0">
                <a:solidFill>
                  <a:srgbClr val="0432FF"/>
                </a:solidFill>
                <a:hlinkClick r:id="rId4"/>
              </a:rPr>
              <a:t>https://confluence.slac.stanford.edu/display/AdvComp/Materials+for+CW18</a:t>
            </a:r>
            <a:endParaRPr lang="en-US" sz="1600" dirty="0">
              <a:solidFill>
                <a:srgbClr val="0432FF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defRPr/>
            </a:pPr>
            <a:endParaRPr lang="en-US" sz="16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476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4758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NERSC Allocation for 2022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6215" y="1219200"/>
            <a:ext cx="83967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m349 and m1779 allocations</a:t>
            </a:r>
          </a:p>
          <a:p>
            <a:pPr marL="350838" indent="0">
              <a:buClr>
                <a:srgbClr val="AB0000"/>
              </a:buClr>
            </a:pPr>
            <a:r>
              <a:rPr lang="en-US" sz="2400" dirty="0"/>
              <a:t>Make sure you use the correct repo, with m349 for High Energy Physics (HEP) applications and m1779 for Basic Energy Sciences (BES), Nuclear Physics (NP) and other.</a:t>
            </a:r>
          </a:p>
          <a:p>
            <a:pPr marL="350838" indent="0">
              <a:buClr>
                <a:srgbClr val="AB0000"/>
              </a:buClr>
            </a:pPr>
            <a:endParaRPr lang="en-US" sz="2400" dirty="0"/>
          </a:p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Acknowledgement</a:t>
            </a:r>
          </a:p>
          <a:p>
            <a:pPr>
              <a:spcAft>
                <a:spcPts val="600"/>
              </a:spcAft>
              <a:buClr>
                <a:srgbClr val="AB0000"/>
              </a:buClr>
            </a:pPr>
            <a:r>
              <a:rPr lang="en-US" sz="2400" dirty="0"/>
              <a:t>    Include the following in your publications for using NERSC resources.</a:t>
            </a:r>
          </a:p>
          <a:p>
            <a:r>
              <a:rPr lang="en-US" sz="2400" dirty="0"/>
              <a:t>	</a:t>
            </a:r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U.S. Department of Energy Office of Science User Facility operated under Contract No. DE-AC02-05CH11231.</a:t>
            </a:r>
          </a:p>
        </p:txBody>
      </p:sp>
    </p:spTree>
    <p:extLst>
      <p:ext uri="{BB962C8B-B14F-4D97-AF65-F5344CB8AC3E}">
        <p14:creationId xmlns:p14="http://schemas.microsoft.com/office/powerpoint/2010/main" val="210987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25754</TotalTime>
  <Words>295</Words>
  <Application>Microsoft Macintosh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ncrow</dc:creator>
  <cp:lastModifiedBy>Ng, Cho-Kuen</cp:lastModifiedBy>
  <cp:revision>2579</cp:revision>
  <cp:lastPrinted>2022-04-12T22:16:33Z</cp:lastPrinted>
  <dcterms:created xsi:type="dcterms:W3CDTF">2010-09-19T19:52:47Z</dcterms:created>
  <dcterms:modified xsi:type="dcterms:W3CDTF">2022-04-12T22:17:56Z</dcterms:modified>
</cp:coreProperties>
</file>