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3648" r:id="rId1"/>
    <p:sldMasterId id="2147484334" r:id="rId2"/>
  </p:sldMasterIdLst>
  <p:notesMasterIdLst>
    <p:notesMasterId r:id="rId63"/>
  </p:notesMasterIdLst>
  <p:handoutMasterIdLst>
    <p:handoutMasterId r:id="rId64"/>
  </p:handoutMasterIdLst>
  <p:sldIdLst>
    <p:sldId id="259" r:id="rId3"/>
    <p:sldId id="260" r:id="rId4"/>
    <p:sldId id="261" r:id="rId5"/>
    <p:sldId id="263" r:id="rId6"/>
    <p:sldId id="264" r:id="rId7"/>
    <p:sldId id="265" r:id="rId8"/>
    <p:sldId id="267" r:id="rId9"/>
    <p:sldId id="268" r:id="rId10"/>
    <p:sldId id="269" r:id="rId11"/>
    <p:sldId id="270" r:id="rId12"/>
    <p:sldId id="271" r:id="rId13"/>
    <p:sldId id="321" r:id="rId14"/>
    <p:sldId id="272" r:id="rId15"/>
    <p:sldId id="273" r:id="rId16"/>
    <p:sldId id="274" r:id="rId17"/>
    <p:sldId id="275" r:id="rId18"/>
    <p:sldId id="276" r:id="rId19"/>
    <p:sldId id="277" r:id="rId20"/>
    <p:sldId id="278" r:id="rId21"/>
    <p:sldId id="279" r:id="rId22"/>
    <p:sldId id="280" r:id="rId23"/>
    <p:sldId id="319" r:id="rId24"/>
    <p:sldId id="320" r:id="rId25"/>
    <p:sldId id="325" r:id="rId26"/>
    <p:sldId id="323" r:id="rId27"/>
    <p:sldId id="324" r:id="rId28"/>
    <p:sldId id="281" r:id="rId29"/>
    <p:sldId id="282" r:id="rId30"/>
    <p:sldId id="283" r:id="rId31"/>
    <p:sldId id="285" r:id="rId32"/>
    <p:sldId id="286" r:id="rId33"/>
    <p:sldId id="287" r:id="rId34"/>
    <p:sldId id="288" r:id="rId35"/>
    <p:sldId id="289" r:id="rId36"/>
    <p:sldId id="290" r:id="rId37"/>
    <p:sldId id="284" r:id="rId38"/>
    <p:sldId id="291" r:id="rId39"/>
    <p:sldId id="292" r:id="rId40"/>
    <p:sldId id="293" r:id="rId41"/>
    <p:sldId id="294" r:id="rId42"/>
    <p:sldId id="295" r:id="rId43"/>
    <p:sldId id="296" r:id="rId44"/>
    <p:sldId id="297" r:id="rId45"/>
    <p:sldId id="298"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 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CC"/>
    <a:srgbClr val="333399"/>
    <a:srgbClr val="A00202"/>
    <a:srgbClr val="800000"/>
    <a:srgbClr val="B80000"/>
    <a:srgbClr val="C01C00"/>
    <a:srgbClr val="000066"/>
    <a:srgbClr val="0099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53" autoAdjust="0"/>
    <p:restoredTop sz="96310" autoAdjust="0"/>
  </p:normalViewPr>
  <p:slideViewPr>
    <p:cSldViewPr snapToGrid="0">
      <p:cViewPr varScale="1">
        <p:scale>
          <a:sx n="137" d="100"/>
          <a:sy n="137" d="100"/>
        </p:scale>
        <p:origin x="872" y="200"/>
      </p:cViewPr>
      <p:guideLst>
        <p:guide orient="horz" pos="2160"/>
        <p:guide pos="3840"/>
      </p:guideLst>
    </p:cSldViewPr>
  </p:slideViewPr>
  <p:outlineViewPr>
    <p:cViewPr>
      <p:scale>
        <a:sx n="33" d="100"/>
        <a:sy n="33" d="100"/>
      </p:scale>
      <p:origin x="0" y="-1512"/>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9" cy="461172"/>
          </a:xfrm>
          <a:prstGeom prst="rect">
            <a:avLst/>
          </a:prstGeom>
        </p:spPr>
        <p:txBody>
          <a:bodyPr vert="horz" lIns="90903" tIns="45451" rIns="90903" bIns="45451" rtlCol="0"/>
          <a:lstStyle>
            <a:lvl1pPr algn="l">
              <a:defRPr sz="1200"/>
            </a:lvl1pPr>
          </a:lstStyle>
          <a:p>
            <a:endParaRPr lang="en-US"/>
          </a:p>
        </p:txBody>
      </p:sp>
      <p:sp>
        <p:nvSpPr>
          <p:cNvPr id="3" name="Date Placeholder 2"/>
          <p:cNvSpPr>
            <a:spLocks noGrp="1"/>
          </p:cNvSpPr>
          <p:nvPr>
            <p:ph type="dt" sz="quarter" idx="1"/>
          </p:nvPr>
        </p:nvSpPr>
        <p:spPr>
          <a:xfrm>
            <a:off x="3937011" y="1"/>
            <a:ext cx="3011489" cy="461172"/>
          </a:xfrm>
          <a:prstGeom prst="rect">
            <a:avLst/>
          </a:prstGeom>
        </p:spPr>
        <p:txBody>
          <a:bodyPr vert="horz" lIns="90903" tIns="45451" rIns="90903" bIns="45451" rtlCol="0"/>
          <a:lstStyle>
            <a:lvl1pPr algn="r">
              <a:defRPr sz="1200"/>
            </a:lvl1pPr>
          </a:lstStyle>
          <a:p>
            <a:fld id="{F0577FF0-A13E-7A40-B98E-3A620A6ED210}" type="datetimeFigureOut">
              <a:rPr lang="en-US" smtClean="0"/>
              <a:pPr/>
              <a:t>3/29/23</a:t>
            </a:fld>
            <a:endParaRPr lang="en-US"/>
          </a:p>
        </p:txBody>
      </p:sp>
      <p:sp>
        <p:nvSpPr>
          <p:cNvPr id="4" name="Footer Placeholder 3"/>
          <p:cNvSpPr>
            <a:spLocks noGrp="1"/>
          </p:cNvSpPr>
          <p:nvPr>
            <p:ph type="ftr" sz="quarter" idx="2"/>
          </p:nvPr>
        </p:nvSpPr>
        <p:spPr>
          <a:xfrm>
            <a:off x="0" y="8773325"/>
            <a:ext cx="3011489" cy="461172"/>
          </a:xfrm>
          <a:prstGeom prst="rect">
            <a:avLst/>
          </a:prstGeom>
        </p:spPr>
        <p:txBody>
          <a:bodyPr vert="horz" lIns="90903" tIns="45451" rIns="90903" bIns="45451" rtlCol="0" anchor="b"/>
          <a:lstStyle>
            <a:lvl1pPr algn="l">
              <a:defRPr sz="1200"/>
            </a:lvl1pPr>
          </a:lstStyle>
          <a:p>
            <a:endParaRPr lang="en-US"/>
          </a:p>
        </p:txBody>
      </p:sp>
      <p:sp>
        <p:nvSpPr>
          <p:cNvPr id="5" name="Slide Number Placeholder 4"/>
          <p:cNvSpPr>
            <a:spLocks noGrp="1"/>
          </p:cNvSpPr>
          <p:nvPr>
            <p:ph type="sldNum" sz="quarter" idx="3"/>
          </p:nvPr>
        </p:nvSpPr>
        <p:spPr>
          <a:xfrm>
            <a:off x="3937011" y="8773325"/>
            <a:ext cx="3011489" cy="461172"/>
          </a:xfrm>
          <a:prstGeom prst="rect">
            <a:avLst/>
          </a:prstGeom>
        </p:spPr>
        <p:txBody>
          <a:bodyPr vert="horz" lIns="90903" tIns="45451" rIns="90903" bIns="45451" rtlCol="0" anchor="b"/>
          <a:lstStyle>
            <a:lvl1pPr algn="r">
              <a:defRPr sz="1200"/>
            </a:lvl1pPr>
          </a:lstStyle>
          <a:p>
            <a:fld id="{2843C4E3-546E-8B41-8ED1-D42745815A13}" type="slidenum">
              <a:rPr lang="en-US" smtClean="0"/>
              <a:pPr/>
              <a:t>‹#›</a:t>
            </a:fld>
            <a:endParaRPr lang="en-US"/>
          </a:p>
        </p:txBody>
      </p:sp>
    </p:spTree>
    <p:extLst>
      <p:ext uri="{BB962C8B-B14F-4D97-AF65-F5344CB8AC3E}">
        <p14:creationId xmlns:p14="http://schemas.microsoft.com/office/powerpoint/2010/main" val="38297547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11489" cy="461172"/>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lvl1pPr defTabSz="924804">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37011" y="1"/>
            <a:ext cx="3011489" cy="461172"/>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lvl1pPr algn="r" defTabSz="924804">
              <a:defRPr sz="120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398463" y="693738"/>
            <a:ext cx="6153150" cy="34623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325" y="4387452"/>
            <a:ext cx="5559429" cy="4155287"/>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73325"/>
            <a:ext cx="3011489" cy="461172"/>
          </a:xfrm>
          <a:prstGeom prst="rect">
            <a:avLst/>
          </a:prstGeom>
          <a:noFill/>
          <a:ln w="9525">
            <a:noFill/>
            <a:miter lim="800000"/>
            <a:headEnd/>
            <a:tailEnd/>
          </a:ln>
          <a:effectLst/>
        </p:spPr>
        <p:txBody>
          <a:bodyPr vert="horz" wrap="square" lIns="92484" tIns="46242" rIns="92484" bIns="46242" numCol="1" anchor="b" anchorCtr="0" compatLnSpc="1">
            <a:prstTxWarp prst="textNoShape">
              <a:avLst/>
            </a:prstTxWarp>
          </a:bodyPr>
          <a:lstStyle>
            <a:lvl1pPr defTabSz="924804">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37011" y="8773325"/>
            <a:ext cx="3011489" cy="461172"/>
          </a:xfrm>
          <a:prstGeom prst="rect">
            <a:avLst/>
          </a:prstGeom>
          <a:noFill/>
          <a:ln w="9525">
            <a:noFill/>
            <a:miter lim="800000"/>
            <a:headEnd/>
            <a:tailEnd/>
          </a:ln>
          <a:effectLst/>
        </p:spPr>
        <p:txBody>
          <a:bodyPr vert="horz" wrap="square" lIns="92484" tIns="46242" rIns="92484" bIns="46242" numCol="1" anchor="b" anchorCtr="0" compatLnSpc="1">
            <a:prstTxWarp prst="textNoShape">
              <a:avLst/>
            </a:prstTxWarp>
          </a:bodyPr>
          <a:lstStyle>
            <a:lvl1pPr algn="r" defTabSz="924804">
              <a:defRPr sz="1200"/>
            </a:lvl1pPr>
          </a:lstStyle>
          <a:p>
            <a:fld id="{8D08588E-3513-E54B-99E2-26E10138530C}" type="slidenum">
              <a:rPr lang="en-US"/>
              <a:pPr/>
              <a:t>‹#›</a:t>
            </a:fld>
            <a:endParaRPr lang="en-US"/>
          </a:p>
        </p:txBody>
      </p:sp>
    </p:spTree>
    <p:extLst>
      <p:ext uri="{BB962C8B-B14F-4D97-AF65-F5344CB8AC3E}">
        <p14:creationId xmlns:p14="http://schemas.microsoft.com/office/powerpoint/2010/main" val="20150117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9C6BA12-6061-0746-A5BE-EA24F89CD22E}" type="slidenum">
              <a:rPr lang="en-US"/>
              <a:pPr/>
              <a:t>1</a:t>
            </a:fld>
            <a:endParaRPr lang="en-US"/>
          </a:p>
        </p:txBody>
      </p:sp>
      <p:sp>
        <p:nvSpPr>
          <p:cNvPr id="43011" name="Rectangle 2"/>
          <p:cNvSpPr>
            <a:spLocks noGrp="1" noRot="1" noChangeAspect="1" noChangeArrowheads="1" noTextEdit="1"/>
          </p:cNvSpPr>
          <p:nvPr>
            <p:ph type="sldImg"/>
          </p:nvPr>
        </p:nvSpPr>
        <p:spPr>
          <a:xfrm>
            <a:off x="398463" y="693738"/>
            <a:ext cx="6153150" cy="3462337"/>
          </a:xfrm>
          <a:ln/>
        </p:spPr>
      </p:sp>
      <p:sp>
        <p:nvSpPr>
          <p:cNvPr id="43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0617" indent="-28100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4026" indent="-22480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3637" indent="-22480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3247" indent="-22480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285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246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207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168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7BB6D2E-511D-476B-9727-ECD8939494CF}" type="slidenum">
              <a:rPr lang="en-US" altLang="en-US" smtClean="0">
                <a:latin typeface="Arial" panose="020B0604020202020204" pitchFamily="34" charset="0"/>
                <a:cs typeface="Arial" panose="020B0604020202020204" pitchFamily="34" charset="0"/>
              </a:rPr>
              <a:pPr>
                <a:spcBef>
                  <a:spcPct val="0"/>
                </a:spcBef>
              </a:pPr>
              <a:t>13</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42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0617" indent="-28100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4026" indent="-22480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3637" indent="-22480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3247" indent="-22480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285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246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207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168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DB364B3-8DB8-4409-A252-02584FE3262F}" type="slidenum">
              <a:rPr lang="en-US" altLang="en-US" smtClean="0">
                <a:latin typeface="Arial" panose="020B0604020202020204" pitchFamily="34" charset="0"/>
                <a:cs typeface="Arial" panose="020B0604020202020204" pitchFamily="34" charset="0"/>
              </a:rPr>
              <a:pPr>
                <a:spcBef>
                  <a:spcPct val="0"/>
                </a:spcBef>
              </a:pPr>
              <a:t>14</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0665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0617" indent="-28100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4026" indent="-22480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3637" indent="-22480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3247" indent="-22480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285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246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207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168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5C42A9C-E683-47D9-9CA1-394428992358}" type="slidenum">
              <a:rPr lang="en-US" altLang="en-US" smtClean="0">
                <a:latin typeface="Arial" panose="020B0604020202020204" pitchFamily="34" charset="0"/>
                <a:cs typeface="Arial" panose="020B0604020202020204" pitchFamily="34" charset="0"/>
              </a:rPr>
              <a:pPr>
                <a:spcBef>
                  <a:spcPct val="0"/>
                </a:spcBef>
              </a:pPr>
              <a:t>15</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724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0617" indent="-28100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4026" indent="-22480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3637" indent="-22480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3247" indent="-22480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285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246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207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168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E1F0006-F020-4790-9308-83DAB7DB5DFB}" type="slidenum">
              <a:rPr lang="en-US" altLang="en-US" smtClean="0">
                <a:latin typeface="Arial" panose="020B0604020202020204" pitchFamily="34" charset="0"/>
                <a:cs typeface="Arial" panose="020B0604020202020204" pitchFamily="34" charset="0"/>
              </a:rPr>
              <a:pPr>
                <a:spcBef>
                  <a:spcPct val="0"/>
                </a:spcBef>
              </a:pPr>
              <a:t>17</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01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7495" indent="-279446">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2466" indent="-22324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2076" indent="-22324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1687" indent="-22324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1297"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0907"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0518"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0128"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D8663F-4BE3-46FC-93C7-88AA46A2F70A}" type="slidenum">
              <a:rPr lang="en-US" altLang="en-US" smtClean="0">
                <a:latin typeface="Arial" panose="020B0604020202020204" pitchFamily="34" charset="0"/>
                <a:cs typeface="Arial" panose="020B0604020202020204" pitchFamily="34" charset="0"/>
              </a:rPr>
              <a:pPr>
                <a:spcBef>
                  <a:spcPct val="0"/>
                </a:spcBef>
              </a:pPr>
              <a:t>29</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416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7495" indent="-279446">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2466" indent="-22324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2076" indent="-22324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1687" indent="-22324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1297"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0907"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0518"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0128"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91549BE-D77B-4A07-81D4-E93178B7E3E0}" type="slidenum">
              <a:rPr lang="en-US" altLang="en-US" smtClean="0">
                <a:latin typeface="Arial" panose="020B0604020202020204" pitchFamily="34" charset="0"/>
                <a:cs typeface="Arial" panose="020B0604020202020204" pitchFamily="34" charset="0"/>
              </a:rPr>
              <a:pPr>
                <a:spcBef>
                  <a:spcPct val="0"/>
                </a:spcBef>
              </a:pPr>
              <a:t>30</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15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7495" indent="-279446">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2466" indent="-22324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2076" indent="-22324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1687" indent="-22324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1297"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0907"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0518"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0128"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14E05F9-03C7-4E39-9B20-3DEA9E7773D0}" type="slidenum">
              <a:rPr lang="en-US" altLang="en-US" smtClean="0">
                <a:latin typeface="Arial" panose="020B0604020202020204" pitchFamily="34" charset="0"/>
                <a:cs typeface="Arial" panose="020B0604020202020204" pitchFamily="34" charset="0"/>
              </a:rPr>
              <a:pPr>
                <a:spcBef>
                  <a:spcPct val="0"/>
                </a:spcBef>
              </a:pPr>
              <a:t>31</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95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7495" indent="-279446">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2466" indent="-22324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2076" indent="-22324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1687" indent="-22324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1297"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0907"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0518"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0128"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407917A-1FD4-45C4-B7C4-EE8808C30BEE}" type="slidenum">
              <a:rPr lang="en-US" altLang="en-US" smtClean="0">
                <a:latin typeface="Arial" panose="020B0604020202020204" pitchFamily="34" charset="0"/>
                <a:cs typeface="Arial" panose="020B0604020202020204" pitchFamily="34" charset="0"/>
              </a:rPr>
              <a:pPr>
                <a:spcBef>
                  <a:spcPct val="0"/>
                </a:spcBef>
              </a:pPr>
              <a:t>32</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692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7495" indent="-279446">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2466" indent="-22324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2076" indent="-22324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1687" indent="-22324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1297"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0907"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0518"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0128"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15A7B00-03AA-4085-B1A1-A72452BE29C3}" type="slidenum">
              <a:rPr lang="en-US" altLang="en-US" smtClean="0">
                <a:latin typeface="Arial" panose="020B0604020202020204" pitchFamily="34" charset="0"/>
                <a:cs typeface="Arial" panose="020B0604020202020204" pitchFamily="34" charset="0"/>
              </a:rPr>
              <a:pPr>
                <a:spcBef>
                  <a:spcPct val="0"/>
                </a:spcBef>
              </a:pPr>
              <a:t>34</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95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7495" indent="-279446">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2466" indent="-22324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2076" indent="-22324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1687" indent="-22324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1297"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0907"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0518"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0128" indent="-22324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EBC6D2-2470-4A6F-B27F-9A34B897EF66}" type="slidenum">
              <a:rPr lang="en-US" altLang="en-US" smtClean="0">
                <a:latin typeface="Arial" panose="020B0604020202020204" pitchFamily="34" charset="0"/>
                <a:cs typeface="Arial" panose="020B0604020202020204" pitchFamily="34" charset="0"/>
              </a:rPr>
              <a:pPr>
                <a:spcBef>
                  <a:spcPct val="0"/>
                </a:spcBef>
              </a:pPr>
              <a:t>36</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18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0617" indent="-28100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4026" indent="-22480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3637" indent="-22480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3247" indent="-22480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285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246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207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168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A25C1FB-5224-455D-9F5D-14C1FEC186D5}" type="slidenum">
              <a:rPr lang="en-US" altLang="en-US" smtClean="0">
                <a:latin typeface="Arial" panose="020B0604020202020204" pitchFamily="34" charset="0"/>
                <a:cs typeface="Arial" panose="020B0604020202020204" pitchFamily="34" charset="0"/>
              </a:rPr>
              <a:pPr>
                <a:spcBef>
                  <a:spcPct val="0"/>
                </a:spcBef>
              </a:pPr>
              <a:t>2</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341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608C99-BB26-44F0-B996-099EFD6DD962}" type="slidenum">
              <a:rPr lang="en-US" altLang="en-US" smtClean="0"/>
              <a:pPr>
                <a:defRPr/>
              </a:pPr>
              <a:t>54</a:t>
            </a:fld>
            <a:endParaRPr lang="en-US" altLang="en-US"/>
          </a:p>
        </p:txBody>
      </p:sp>
    </p:spTree>
    <p:extLst>
      <p:ext uri="{BB962C8B-B14F-4D97-AF65-F5344CB8AC3E}">
        <p14:creationId xmlns:p14="http://schemas.microsoft.com/office/powerpoint/2010/main" val="30457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0617" indent="-28100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4026" indent="-22480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3637" indent="-22480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3247" indent="-22480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285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246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207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168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7036FD4-7AA3-4CC1-95E3-730EA02D90C3}" type="slidenum">
              <a:rPr lang="en-US" altLang="en-US" smtClean="0">
                <a:latin typeface="Arial" panose="020B0604020202020204" pitchFamily="34" charset="0"/>
                <a:cs typeface="Arial" panose="020B0604020202020204" pitchFamily="34" charset="0"/>
              </a:rPr>
              <a:pPr>
                <a:spcBef>
                  <a:spcPct val="0"/>
                </a:spcBef>
              </a:pPr>
              <a:t>4</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88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0617" indent="-28100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4026" indent="-22480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3637" indent="-22480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3247" indent="-22480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285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246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207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168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00BAED-7FA2-448A-824D-0D2150F6DF8B}" type="slidenum">
              <a:rPr lang="en-US" altLang="en-US" smtClean="0">
                <a:latin typeface="Arial" panose="020B0604020202020204" pitchFamily="34" charset="0"/>
                <a:cs typeface="Arial" panose="020B0604020202020204" pitchFamily="34" charset="0"/>
              </a:rPr>
              <a:pPr>
                <a:spcBef>
                  <a:spcPct val="0"/>
                </a:spcBef>
              </a:pPr>
              <a:t>5</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271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0617" indent="-28100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4026" indent="-22480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3637" indent="-22480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3247" indent="-22480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285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246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207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168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7FB52B1-A782-451B-8A03-54CB8B6842F0}" type="slidenum">
              <a:rPr lang="en-US" altLang="en-US" smtClean="0">
                <a:latin typeface="Arial" panose="020B0604020202020204" pitchFamily="34" charset="0"/>
                <a:cs typeface="Arial" panose="020B0604020202020204" pitchFamily="34" charset="0"/>
              </a:rPr>
              <a:pPr>
                <a:spcBef>
                  <a:spcPct val="0"/>
                </a:spcBef>
              </a:pPr>
              <a:t>7</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34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0617" indent="-28100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4026" indent="-22480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3637" indent="-22480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3247" indent="-22480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285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246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207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168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D9070E0-5A13-43AF-A9C6-0FF11EB1616C}" type="slidenum">
              <a:rPr lang="en-US" altLang="en-US" smtClean="0">
                <a:latin typeface="Arial" panose="020B0604020202020204" pitchFamily="34" charset="0"/>
                <a:cs typeface="Arial" panose="020B0604020202020204" pitchFamily="34" charset="0"/>
              </a:rPr>
              <a:pPr>
                <a:spcBef>
                  <a:spcPct val="0"/>
                </a:spcBef>
              </a:pPr>
              <a:t>8</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26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0617" indent="-28100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4026" indent="-22480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3637" indent="-22480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3247" indent="-22480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285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246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207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168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566CCA4-EE94-4948-B965-6FABFFFEEB96}" type="slidenum">
              <a:rPr lang="en-US" altLang="en-US" smtClean="0">
                <a:latin typeface="Arial" panose="020B0604020202020204" pitchFamily="34" charset="0"/>
                <a:cs typeface="Arial" panose="020B0604020202020204" pitchFamily="34" charset="0"/>
              </a:rPr>
              <a:pPr>
                <a:spcBef>
                  <a:spcPct val="0"/>
                </a:spcBef>
              </a:pPr>
              <a:t>9</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1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0617" indent="-28100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4026" indent="-22480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3637" indent="-22480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3247" indent="-22480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285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246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207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168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2E81951-7EC0-4EA8-BDB3-7D0B1486BF35}" type="slidenum">
              <a:rPr lang="en-US" altLang="en-US" smtClean="0">
                <a:latin typeface="Arial" panose="020B0604020202020204" pitchFamily="34" charset="0"/>
                <a:cs typeface="Arial" panose="020B0604020202020204" pitchFamily="34" charset="0"/>
              </a:rPr>
              <a:pPr>
                <a:spcBef>
                  <a:spcPct val="0"/>
                </a:spcBef>
              </a:pPr>
              <a:t>10</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141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0617" indent="-28100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4026" indent="-22480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3637" indent="-22480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23247" indent="-22480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7285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22468"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207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21689" indent="-22480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27335E-AC41-4E87-9BE9-870B60FA845A}" type="slidenum">
              <a:rPr lang="en-US" altLang="en-US" smtClean="0">
                <a:latin typeface="Arial" panose="020B0604020202020204" pitchFamily="34" charset="0"/>
                <a:cs typeface="Arial" panose="020B0604020202020204" pitchFamily="34" charset="0"/>
              </a:rPr>
              <a:pPr>
                <a:spcBef>
                  <a:spcPct val="0"/>
                </a:spcBef>
              </a:pPr>
              <a:t>11</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651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a:xfrm>
            <a:off x="11120743" y="6470732"/>
            <a:ext cx="858660" cy="263236"/>
          </a:xfrm>
        </p:spPr>
        <p:txBody>
          <a:bodyPr/>
          <a:lstStyle/>
          <a:p>
            <a:r>
              <a:rPr lang="en-US" dirty="0"/>
              <a:t> </a:t>
            </a:r>
            <a:endParaRPr lang="en-US" sz="1600" dirty="0"/>
          </a:p>
        </p:txBody>
      </p:sp>
      <p:sp>
        <p:nvSpPr>
          <p:cNvPr id="6" name="Rectangle 6"/>
          <p:cNvSpPr txBox="1">
            <a:spLocks noChangeArrowheads="1"/>
          </p:cNvSpPr>
          <p:nvPr userDrawn="1"/>
        </p:nvSpPr>
        <p:spPr bwMode="auto">
          <a:xfrm>
            <a:off x="11120742" y="6479809"/>
            <a:ext cx="858660" cy="2632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r>
              <a:rPr lang="en-US" sz="1400" dirty="0"/>
              <a:t> </a:t>
            </a:r>
            <a:fld id="{FD4094E2-49D1-FA40-BA8E-1072E18B6E4B}" type="slidenum">
              <a:rPr lang="en-US" sz="1600" smtClean="0"/>
              <a:pPr/>
              <a:t>‹#›</a:t>
            </a:fld>
            <a:endParaRPr lang="en-US" sz="16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E55F5F-3025-1D2D-36A9-B8C22CB38AF7}"/>
              </a:ext>
            </a:extLst>
          </p:cNvPr>
          <p:cNvSpPr>
            <a:spLocks noGrp="1"/>
          </p:cNvSpPr>
          <p:nvPr>
            <p:ph type="dt" sz="half" idx="10"/>
          </p:nvPr>
        </p:nvSpPr>
        <p:spPr/>
        <p:txBody>
          <a:bodyPr/>
          <a:lstStyle/>
          <a:p>
            <a:fld id="{025E182F-4E84-B347-8BB0-1406C9048C8E}" type="datetimeFigureOut">
              <a:rPr lang="en-US" smtClean="0"/>
              <a:t>3/29/23</a:t>
            </a:fld>
            <a:endParaRPr lang="en-US"/>
          </a:p>
        </p:txBody>
      </p:sp>
      <p:sp>
        <p:nvSpPr>
          <p:cNvPr id="3" name="Footer Placeholder 2">
            <a:extLst>
              <a:ext uri="{FF2B5EF4-FFF2-40B4-BE49-F238E27FC236}">
                <a16:creationId xmlns:a16="http://schemas.microsoft.com/office/drawing/2014/main" id="{C1D85DF9-0902-5E1B-B70A-74CD9918DA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E06447-780A-CCC8-FBE9-50E6DFC35CD6}"/>
              </a:ext>
            </a:extLst>
          </p:cNvPr>
          <p:cNvSpPr>
            <a:spLocks noGrp="1"/>
          </p:cNvSpPr>
          <p:nvPr>
            <p:ph type="sldNum" sz="quarter" idx="12"/>
          </p:nvPr>
        </p:nvSpPr>
        <p:spPr/>
        <p:txBody>
          <a:bodyPr/>
          <a:lstStyle/>
          <a:p>
            <a:fld id="{04C11E35-1FED-F240-A7DB-0277BFA22B32}" type="slidenum">
              <a:rPr lang="en-US" smtClean="0"/>
              <a:t>‹#›</a:t>
            </a:fld>
            <a:endParaRPr lang="en-US"/>
          </a:p>
        </p:txBody>
      </p:sp>
    </p:spTree>
    <p:extLst>
      <p:ext uri="{BB962C8B-B14F-4D97-AF65-F5344CB8AC3E}">
        <p14:creationId xmlns:p14="http://schemas.microsoft.com/office/powerpoint/2010/main" val="134178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E8FF-37A4-054E-DB0A-E68E06283F8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70951D-8482-0180-3BD8-F58299BB7F2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486E1D-1BB5-CE4C-8C94-6CF577CC6C9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7FD194-8141-16A9-B2A8-C16385A7BEE8}"/>
              </a:ext>
            </a:extLst>
          </p:cNvPr>
          <p:cNvSpPr>
            <a:spLocks noGrp="1"/>
          </p:cNvSpPr>
          <p:nvPr>
            <p:ph type="dt" sz="half" idx="10"/>
          </p:nvPr>
        </p:nvSpPr>
        <p:spPr/>
        <p:txBody>
          <a:bodyPr/>
          <a:lstStyle/>
          <a:p>
            <a:fld id="{025E182F-4E84-B347-8BB0-1406C9048C8E}" type="datetimeFigureOut">
              <a:rPr lang="en-US" smtClean="0"/>
              <a:t>3/29/23</a:t>
            </a:fld>
            <a:endParaRPr lang="en-US"/>
          </a:p>
        </p:txBody>
      </p:sp>
      <p:sp>
        <p:nvSpPr>
          <p:cNvPr id="6" name="Footer Placeholder 5">
            <a:extLst>
              <a:ext uri="{FF2B5EF4-FFF2-40B4-BE49-F238E27FC236}">
                <a16:creationId xmlns:a16="http://schemas.microsoft.com/office/drawing/2014/main" id="{8DF57BD8-6F65-CB70-00F0-1DA031BC3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BE1461-9598-91DB-109A-038B0E640300}"/>
              </a:ext>
            </a:extLst>
          </p:cNvPr>
          <p:cNvSpPr>
            <a:spLocks noGrp="1"/>
          </p:cNvSpPr>
          <p:nvPr>
            <p:ph type="sldNum" sz="quarter" idx="12"/>
          </p:nvPr>
        </p:nvSpPr>
        <p:spPr/>
        <p:txBody>
          <a:bodyPr/>
          <a:lstStyle/>
          <a:p>
            <a:fld id="{04C11E35-1FED-F240-A7DB-0277BFA22B32}" type="slidenum">
              <a:rPr lang="en-US" smtClean="0"/>
              <a:t>‹#›</a:t>
            </a:fld>
            <a:endParaRPr lang="en-US"/>
          </a:p>
        </p:txBody>
      </p:sp>
    </p:spTree>
    <p:extLst>
      <p:ext uri="{BB962C8B-B14F-4D97-AF65-F5344CB8AC3E}">
        <p14:creationId xmlns:p14="http://schemas.microsoft.com/office/powerpoint/2010/main" val="2984684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EF86-8D44-226B-3F43-152EA52932E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CD9EF3-DF6A-BEB1-C72E-B8ACC1319B4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C357EF-FA94-CEA9-A195-F6E615A288C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BD9AE-3B72-05DC-CBB5-7E22A95FC087}"/>
              </a:ext>
            </a:extLst>
          </p:cNvPr>
          <p:cNvSpPr>
            <a:spLocks noGrp="1"/>
          </p:cNvSpPr>
          <p:nvPr>
            <p:ph type="dt" sz="half" idx="10"/>
          </p:nvPr>
        </p:nvSpPr>
        <p:spPr/>
        <p:txBody>
          <a:bodyPr/>
          <a:lstStyle/>
          <a:p>
            <a:fld id="{025E182F-4E84-B347-8BB0-1406C9048C8E}" type="datetimeFigureOut">
              <a:rPr lang="en-US" smtClean="0"/>
              <a:t>3/29/23</a:t>
            </a:fld>
            <a:endParaRPr lang="en-US"/>
          </a:p>
        </p:txBody>
      </p:sp>
      <p:sp>
        <p:nvSpPr>
          <p:cNvPr id="6" name="Footer Placeholder 5">
            <a:extLst>
              <a:ext uri="{FF2B5EF4-FFF2-40B4-BE49-F238E27FC236}">
                <a16:creationId xmlns:a16="http://schemas.microsoft.com/office/drawing/2014/main" id="{29D64362-00DD-6EEF-BC76-EBDD489A77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60A36C-A0E1-81F4-90C8-9A7A6DCE9A1C}"/>
              </a:ext>
            </a:extLst>
          </p:cNvPr>
          <p:cNvSpPr>
            <a:spLocks noGrp="1"/>
          </p:cNvSpPr>
          <p:nvPr>
            <p:ph type="sldNum" sz="quarter" idx="12"/>
          </p:nvPr>
        </p:nvSpPr>
        <p:spPr/>
        <p:txBody>
          <a:bodyPr/>
          <a:lstStyle/>
          <a:p>
            <a:fld id="{04C11E35-1FED-F240-A7DB-0277BFA22B32}" type="slidenum">
              <a:rPr lang="en-US" smtClean="0"/>
              <a:t>‹#›</a:t>
            </a:fld>
            <a:endParaRPr lang="en-US"/>
          </a:p>
        </p:txBody>
      </p:sp>
    </p:spTree>
    <p:extLst>
      <p:ext uri="{BB962C8B-B14F-4D97-AF65-F5344CB8AC3E}">
        <p14:creationId xmlns:p14="http://schemas.microsoft.com/office/powerpoint/2010/main" val="338992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18D6-28C4-71BB-CD02-74FEA3A9DE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F33D9-41DA-4537-51FA-906A3676ED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1F67CC-6E14-EFA4-C910-53CD7C2192B0}"/>
              </a:ext>
            </a:extLst>
          </p:cNvPr>
          <p:cNvSpPr>
            <a:spLocks noGrp="1"/>
          </p:cNvSpPr>
          <p:nvPr>
            <p:ph type="dt" sz="half" idx="10"/>
          </p:nvPr>
        </p:nvSpPr>
        <p:spPr/>
        <p:txBody>
          <a:bodyPr/>
          <a:lstStyle/>
          <a:p>
            <a:fld id="{025E182F-4E84-B347-8BB0-1406C9048C8E}" type="datetimeFigureOut">
              <a:rPr lang="en-US" smtClean="0"/>
              <a:t>3/29/23</a:t>
            </a:fld>
            <a:endParaRPr lang="en-US"/>
          </a:p>
        </p:txBody>
      </p:sp>
      <p:sp>
        <p:nvSpPr>
          <p:cNvPr id="5" name="Footer Placeholder 4">
            <a:extLst>
              <a:ext uri="{FF2B5EF4-FFF2-40B4-BE49-F238E27FC236}">
                <a16:creationId xmlns:a16="http://schemas.microsoft.com/office/drawing/2014/main" id="{26D14680-F904-CC57-4EED-56439ADF6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51822-0F12-16C9-6F1E-1530B4887EBE}"/>
              </a:ext>
            </a:extLst>
          </p:cNvPr>
          <p:cNvSpPr>
            <a:spLocks noGrp="1"/>
          </p:cNvSpPr>
          <p:nvPr>
            <p:ph type="sldNum" sz="quarter" idx="12"/>
          </p:nvPr>
        </p:nvSpPr>
        <p:spPr/>
        <p:txBody>
          <a:bodyPr/>
          <a:lstStyle/>
          <a:p>
            <a:fld id="{04C11E35-1FED-F240-A7DB-0277BFA22B32}" type="slidenum">
              <a:rPr lang="en-US" smtClean="0"/>
              <a:t>‹#›</a:t>
            </a:fld>
            <a:endParaRPr lang="en-US"/>
          </a:p>
        </p:txBody>
      </p:sp>
    </p:spTree>
    <p:extLst>
      <p:ext uri="{BB962C8B-B14F-4D97-AF65-F5344CB8AC3E}">
        <p14:creationId xmlns:p14="http://schemas.microsoft.com/office/powerpoint/2010/main" val="289618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10FA2A-66DE-10CD-6638-1B93B1D2FADC}"/>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8F1231-A1EB-B1C0-144E-F65D07B649E9}"/>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8FAA0-9B7C-CCA7-FD6D-7E4B1817BA27}"/>
              </a:ext>
            </a:extLst>
          </p:cNvPr>
          <p:cNvSpPr>
            <a:spLocks noGrp="1"/>
          </p:cNvSpPr>
          <p:nvPr>
            <p:ph type="dt" sz="half" idx="10"/>
          </p:nvPr>
        </p:nvSpPr>
        <p:spPr/>
        <p:txBody>
          <a:bodyPr/>
          <a:lstStyle/>
          <a:p>
            <a:fld id="{025E182F-4E84-B347-8BB0-1406C9048C8E}" type="datetimeFigureOut">
              <a:rPr lang="en-US" smtClean="0"/>
              <a:t>3/29/23</a:t>
            </a:fld>
            <a:endParaRPr lang="en-US"/>
          </a:p>
        </p:txBody>
      </p:sp>
      <p:sp>
        <p:nvSpPr>
          <p:cNvPr id="5" name="Footer Placeholder 4">
            <a:extLst>
              <a:ext uri="{FF2B5EF4-FFF2-40B4-BE49-F238E27FC236}">
                <a16:creationId xmlns:a16="http://schemas.microsoft.com/office/drawing/2014/main" id="{32399326-C01B-2B03-1043-6714C11E8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78718-F5E2-5CEB-DF44-6617213DF550}"/>
              </a:ext>
            </a:extLst>
          </p:cNvPr>
          <p:cNvSpPr>
            <a:spLocks noGrp="1"/>
          </p:cNvSpPr>
          <p:nvPr>
            <p:ph type="sldNum" sz="quarter" idx="12"/>
          </p:nvPr>
        </p:nvSpPr>
        <p:spPr/>
        <p:txBody>
          <a:bodyPr/>
          <a:lstStyle/>
          <a:p>
            <a:fld id="{04C11E35-1FED-F240-A7DB-0277BFA22B32}" type="slidenum">
              <a:rPr lang="en-US" smtClean="0"/>
              <a:t>‹#›</a:t>
            </a:fld>
            <a:endParaRPr lang="en-US"/>
          </a:p>
        </p:txBody>
      </p:sp>
    </p:spTree>
    <p:extLst>
      <p:ext uri="{BB962C8B-B14F-4D97-AF65-F5344CB8AC3E}">
        <p14:creationId xmlns:p14="http://schemas.microsoft.com/office/powerpoint/2010/main" val="229376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654" y="-170853"/>
            <a:ext cx="11793031" cy="5731388"/>
          </a:xfrm>
        </p:spPr>
        <p:txBody>
          <a:bodyPr/>
          <a:lstStyle>
            <a:lvl1pPr>
              <a:defRPr>
                <a:solidFill>
                  <a:srgbClr val="0000C3"/>
                </a:solidFill>
              </a:defRPr>
            </a:lvl1pPr>
            <a:lvl2pPr>
              <a:defRPr>
                <a:solidFill>
                  <a:srgbClr val="A50021"/>
                </a:solidFill>
              </a:defRPr>
            </a:lvl2pPr>
            <a:lvl3pPr>
              <a:defRPr>
                <a:solidFill>
                  <a:srgbClr val="317530"/>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4"/>
          </p:nvPr>
        </p:nvSpPr>
        <p:spPr bwMode="auto">
          <a:xfrm>
            <a:off x="11402789" y="6594764"/>
            <a:ext cx="858660" cy="2632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r>
              <a:rPr lang="en-US" dirty="0"/>
              <a:t> </a:t>
            </a:r>
            <a:fld id="{FD4094E2-49D1-FA40-BA8E-1072E18B6E4B}" type="slidenum">
              <a:rPr lang="en-US" sz="1600" smtClean="0"/>
              <a:pPr/>
              <a:t>‹#›</a:t>
            </a:fld>
            <a:endParaRPr lang="en-US" sz="1600" dirty="0"/>
          </a:p>
        </p:txBody>
      </p:sp>
    </p:spTree>
    <p:extLst>
      <p:ext uri="{BB962C8B-B14F-4D97-AF65-F5344CB8AC3E}">
        <p14:creationId xmlns:p14="http://schemas.microsoft.com/office/powerpoint/2010/main" val="423436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4"/>
          </p:nvPr>
        </p:nvSpPr>
        <p:spPr bwMode="auto">
          <a:xfrm>
            <a:off x="11346874" y="6589569"/>
            <a:ext cx="858660" cy="2632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r>
              <a:rPr lang="en-US" dirty="0"/>
              <a:t> </a:t>
            </a:r>
            <a:fld id="{FD4094E2-49D1-FA40-BA8E-1072E18B6E4B}" type="slidenum">
              <a:rPr lang="en-US" sz="1600" smtClean="0"/>
              <a:pPr/>
              <a:t>‹#›</a:t>
            </a:fld>
            <a:endParaRPr lang="en-US" sz="1600" dirty="0"/>
          </a:p>
        </p:txBody>
      </p:sp>
    </p:spTree>
    <p:extLst>
      <p:ext uri="{BB962C8B-B14F-4D97-AF65-F5344CB8AC3E}">
        <p14:creationId xmlns:p14="http://schemas.microsoft.com/office/powerpoint/2010/main" val="263306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EF84-CB70-7990-A9ED-45219CE7EF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343BBB-06AF-721A-8D7A-BB3877A68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B0896C-D565-E465-387C-2FF25A682AE1}"/>
              </a:ext>
            </a:extLst>
          </p:cNvPr>
          <p:cNvSpPr>
            <a:spLocks noGrp="1"/>
          </p:cNvSpPr>
          <p:nvPr>
            <p:ph type="dt" sz="half" idx="10"/>
          </p:nvPr>
        </p:nvSpPr>
        <p:spPr/>
        <p:txBody>
          <a:bodyPr/>
          <a:lstStyle/>
          <a:p>
            <a:fld id="{025E182F-4E84-B347-8BB0-1406C9048C8E}" type="datetimeFigureOut">
              <a:rPr lang="en-US" smtClean="0"/>
              <a:t>3/29/23</a:t>
            </a:fld>
            <a:endParaRPr lang="en-US"/>
          </a:p>
        </p:txBody>
      </p:sp>
      <p:sp>
        <p:nvSpPr>
          <p:cNvPr id="5" name="Footer Placeholder 4">
            <a:extLst>
              <a:ext uri="{FF2B5EF4-FFF2-40B4-BE49-F238E27FC236}">
                <a16:creationId xmlns:a16="http://schemas.microsoft.com/office/drawing/2014/main" id="{AC67D7F1-FCCF-1D1C-931D-5F2B4534F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905EA-45FC-7E04-5091-DE90A29F2F35}"/>
              </a:ext>
            </a:extLst>
          </p:cNvPr>
          <p:cNvSpPr>
            <a:spLocks noGrp="1"/>
          </p:cNvSpPr>
          <p:nvPr>
            <p:ph type="sldNum" sz="quarter" idx="12"/>
          </p:nvPr>
        </p:nvSpPr>
        <p:spPr/>
        <p:txBody>
          <a:bodyPr/>
          <a:lstStyle/>
          <a:p>
            <a:fld id="{04C11E35-1FED-F240-A7DB-0277BFA22B32}" type="slidenum">
              <a:rPr lang="en-US" smtClean="0"/>
              <a:t>‹#›</a:t>
            </a:fld>
            <a:endParaRPr lang="en-US"/>
          </a:p>
        </p:txBody>
      </p:sp>
    </p:spTree>
    <p:extLst>
      <p:ext uri="{BB962C8B-B14F-4D97-AF65-F5344CB8AC3E}">
        <p14:creationId xmlns:p14="http://schemas.microsoft.com/office/powerpoint/2010/main" val="94819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91D7-896D-5935-3F51-2DCFC5CA2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71AE83-BE8D-219D-3D9B-38B2D8E66A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901F4-F5E1-A895-D099-972F7ABE54F2}"/>
              </a:ext>
            </a:extLst>
          </p:cNvPr>
          <p:cNvSpPr>
            <a:spLocks noGrp="1"/>
          </p:cNvSpPr>
          <p:nvPr>
            <p:ph type="dt" sz="half" idx="10"/>
          </p:nvPr>
        </p:nvSpPr>
        <p:spPr/>
        <p:txBody>
          <a:bodyPr/>
          <a:lstStyle/>
          <a:p>
            <a:fld id="{025E182F-4E84-B347-8BB0-1406C9048C8E}" type="datetimeFigureOut">
              <a:rPr lang="en-US" smtClean="0"/>
              <a:t>3/29/23</a:t>
            </a:fld>
            <a:endParaRPr lang="en-US"/>
          </a:p>
        </p:txBody>
      </p:sp>
      <p:sp>
        <p:nvSpPr>
          <p:cNvPr id="5" name="Footer Placeholder 4">
            <a:extLst>
              <a:ext uri="{FF2B5EF4-FFF2-40B4-BE49-F238E27FC236}">
                <a16:creationId xmlns:a16="http://schemas.microsoft.com/office/drawing/2014/main" id="{15454366-90C7-110D-11F5-E0180ECC2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F4D01-19C0-0F4E-E064-40B9E24F1BE1}"/>
              </a:ext>
            </a:extLst>
          </p:cNvPr>
          <p:cNvSpPr>
            <a:spLocks noGrp="1"/>
          </p:cNvSpPr>
          <p:nvPr>
            <p:ph type="sldNum" sz="quarter" idx="12"/>
          </p:nvPr>
        </p:nvSpPr>
        <p:spPr/>
        <p:txBody>
          <a:bodyPr/>
          <a:lstStyle/>
          <a:p>
            <a:fld id="{04C11E35-1FED-F240-A7DB-0277BFA22B32}" type="slidenum">
              <a:rPr lang="en-US" smtClean="0"/>
              <a:t>‹#›</a:t>
            </a:fld>
            <a:endParaRPr lang="en-US"/>
          </a:p>
        </p:txBody>
      </p:sp>
    </p:spTree>
    <p:extLst>
      <p:ext uri="{BB962C8B-B14F-4D97-AF65-F5344CB8AC3E}">
        <p14:creationId xmlns:p14="http://schemas.microsoft.com/office/powerpoint/2010/main" val="60902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12CA-1363-8EB8-6C87-F8E99195C37C}"/>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59A68F-5F0E-87D9-2A85-CAC7B2EBEC6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8F59CA-BC4E-9172-1DEB-7B1EA0CAC479}"/>
              </a:ext>
            </a:extLst>
          </p:cNvPr>
          <p:cNvSpPr>
            <a:spLocks noGrp="1"/>
          </p:cNvSpPr>
          <p:nvPr>
            <p:ph type="dt" sz="half" idx="10"/>
          </p:nvPr>
        </p:nvSpPr>
        <p:spPr/>
        <p:txBody>
          <a:bodyPr/>
          <a:lstStyle/>
          <a:p>
            <a:fld id="{025E182F-4E84-B347-8BB0-1406C9048C8E}" type="datetimeFigureOut">
              <a:rPr lang="en-US" smtClean="0"/>
              <a:t>3/29/23</a:t>
            </a:fld>
            <a:endParaRPr lang="en-US"/>
          </a:p>
        </p:txBody>
      </p:sp>
      <p:sp>
        <p:nvSpPr>
          <p:cNvPr id="5" name="Footer Placeholder 4">
            <a:extLst>
              <a:ext uri="{FF2B5EF4-FFF2-40B4-BE49-F238E27FC236}">
                <a16:creationId xmlns:a16="http://schemas.microsoft.com/office/drawing/2014/main" id="{54373024-7076-189A-02C0-1F94769DC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76165-9C40-488F-600E-BCB2935C0322}"/>
              </a:ext>
            </a:extLst>
          </p:cNvPr>
          <p:cNvSpPr>
            <a:spLocks noGrp="1"/>
          </p:cNvSpPr>
          <p:nvPr>
            <p:ph type="sldNum" sz="quarter" idx="12"/>
          </p:nvPr>
        </p:nvSpPr>
        <p:spPr/>
        <p:txBody>
          <a:bodyPr/>
          <a:lstStyle/>
          <a:p>
            <a:fld id="{04C11E35-1FED-F240-A7DB-0277BFA22B32}" type="slidenum">
              <a:rPr lang="en-US" smtClean="0"/>
              <a:t>‹#›</a:t>
            </a:fld>
            <a:endParaRPr lang="en-US"/>
          </a:p>
        </p:txBody>
      </p:sp>
    </p:spTree>
    <p:extLst>
      <p:ext uri="{BB962C8B-B14F-4D97-AF65-F5344CB8AC3E}">
        <p14:creationId xmlns:p14="http://schemas.microsoft.com/office/powerpoint/2010/main" val="371481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0C98-8588-004F-0688-CA86084D1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CAC3A-6C3E-BBFD-8DB1-7BB23B0A28D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7B5CE1-A57F-C7CE-9137-89D6221C7FEA}"/>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24A35C-5DE6-6454-13A0-6FCAF4E511F4}"/>
              </a:ext>
            </a:extLst>
          </p:cNvPr>
          <p:cNvSpPr>
            <a:spLocks noGrp="1"/>
          </p:cNvSpPr>
          <p:nvPr>
            <p:ph type="dt" sz="half" idx="10"/>
          </p:nvPr>
        </p:nvSpPr>
        <p:spPr/>
        <p:txBody>
          <a:bodyPr/>
          <a:lstStyle/>
          <a:p>
            <a:fld id="{025E182F-4E84-B347-8BB0-1406C9048C8E}" type="datetimeFigureOut">
              <a:rPr lang="en-US" smtClean="0"/>
              <a:t>3/29/23</a:t>
            </a:fld>
            <a:endParaRPr lang="en-US"/>
          </a:p>
        </p:txBody>
      </p:sp>
      <p:sp>
        <p:nvSpPr>
          <p:cNvPr id="6" name="Footer Placeholder 5">
            <a:extLst>
              <a:ext uri="{FF2B5EF4-FFF2-40B4-BE49-F238E27FC236}">
                <a16:creationId xmlns:a16="http://schemas.microsoft.com/office/drawing/2014/main" id="{0551CB62-D439-A8B9-05A8-205F3859F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2392C-F94B-03A0-4BB8-4901F925BE46}"/>
              </a:ext>
            </a:extLst>
          </p:cNvPr>
          <p:cNvSpPr>
            <a:spLocks noGrp="1"/>
          </p:cNvSpPr>
          <p:nvPr>
            <p:ph type="sldNum" sz="quarter" idx="12"/>
          </p:nvPr>
        </p:nvSpPr>
        <p:spPr/>
        <p:txBody>
          <a:bodyPr/>
          <a:lstStyle/>
          <a:p>
            <a:fld id="{04C11E35-1FED-F240-A7DB-0277BFA22B32}" type="slidenum">
              <a:rPr lang="en-US" smtClean="0"/>
              <a:t>‹#›</a:t>
            </a:fld>
            <a:endParaRPr lang="en-US"/>
          </a:p>
        </p:txBody>
      </p:sp>
    </p:spTree>
    <p:extLst>
      <p:ext uri="{BB962C8B-B14F-4D97-AF65-F5344CB8AC3E}">
        <p14:creationId xmlns:p14="http://schemas.microsoft.com/office/powerpoint/2010/main" val="194795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0081-91D7-639B-DAC0-CF7295C97E5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565B4C-110C-D2CC-26C7-8F86AC0C960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B232CD-2CA5-FB18-63EF-F72411B45908}"/>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FA4A7D-4BCD-C5AE-8E0E-42B39543CE1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583D5-7D33-EABE-2F83-0A7B6AA3107E}"/>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4354E9-50EA-CFD4-119F-A592B1CC44B4}"/>
              </a:ext>
            </a:extLst>
          </p:cNvPr>
          <p:cNvSpPr>
            <a:spLocks noGrp="1"/>
          </p:cNvSpPr>
          <p:nvPr>
            <p:ph type="dt" sz="half" idx="10"/>
          </p:nvPr>
        </p:nvSpPr>
        <p:spPr/>
        <p:txBody>
          <a:bodyPr/>
          <a:lstStyle/>
          <a:p>
            <a:fld id="{025E182F-4E84-B347-8BB0-1406C9048C8E}" type="datetimeFigureOut">
              <a:rPr lang="en-US" smtClean="0"/>
              <a:t>3/29/23</a:t>
            </a:fld>
            <a:endParaRPr lang="en-US"/>
          </a:p>
        </p:txBody>
      </p:sp>
      <p:sp>
        <p:nvSpPr>
          <p:cNvPr id="8" name="Footer Placeholder 7">
            <a:extLst>
              <a:ext uri="{FF2B5EF4-FFF2-40B4-BE49-F238E27FC236}">
                <a16:creationId xmlns:a16="http://schemas.microsoft.com/office/drawing/2014/main" id="{753E99CF-8100-A1F7-F484-F23E7DB3B7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9083B9-74A5-B9B0-4A66-85721A814B5E}"/>
              </a:ext>
            </a:extLst>
          </p:cNvPr>
          <p:cNvSpPr>
            <a:spLocks noGrp="1"/>
          </p:cNvSpPr>
          <p:nvPr>
            <p:ph type="sldNum" sz="quarter" idx="12"/>
          </p:nvPr>
        </p:nvSpPr>
        <p:spPr/>
        <p:txBody>
          <a:bodyPr/>
          <a:lstStyle/>
          <a:p>
            <a:fld id="{04C11E35-1FED-F240-A7DB-0277BFA22B32}" type="slidenum">
              <a:rPr lang="en-US" smtClean="0"/>
              <a:t>‹#›</a:t>
            </a:fld>
            <a:endParaRPr lang="en-US"/>
          </a:p>
        </p:txBody>
      </p:sp>
    </p:spTree>
    <p:extLst>
      <p:ext uri="{BB962C8B-B14F-4D97-AF65-F5344CB8AC3E}">
        <p14:creationId xmlns:p14="http://schemas.microsoft.com/office/powerpoint/2010/main" val="232218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B38E-FC88-5A7D-9528-68FD4E18DC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2851F0-EE31-4EAE-856A-94C8D4D2C1C1}"/>
              </a:ext>
            </a:extLst>
          </p:cNvPr>
          <p:cNvSpPr>
            <a:spLocks noGrp="1"/>
          </p:cNvSpPr>
          <p:nvPr>
            <p:ph type="dt" sz="half" idx="10"/>
          </p:nvPr>
        </p:nvSpPr>
        <p:spPr/>
        <p:txBody>
          <a:bodyPr/>
          <a:lstStyle/>
          <a:p>
            <a:fld id="{025E182F-4E84-B347-8BB0-1406C9048C8E}" type="datetimeFigureOut">
              <a:rPr lang="en-US" smtClean="0"/>
              <a:t>3/29/23</a:t>
            </a:fld>
            <a:endParaRPr lang="en-US"/>
          </a:p>
        </p:txBody>
      </p:sp>
      <p:sp>
        <p:nvSpPr>
          <p:cNvPr id="4" name="Footer Placeholder 3">
            <a:extLst>
              <a:ext uri="{FF2B5EF4-FFF2-40B4-BE49-F238E27FC236}">
                <a16:creationId xmlns:a16="http://schemas.microsoft.com/office/drawing/2014/main" id="{6E5B6D3D-C3E8-969F-711E-DF26C00BDE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7AA7D-9EBB-4BC5-3479-A17DF78B4863}"/>
              </a:ext>
            </a:extLst>
          </p:cNvPr>
          <p:cNvSpPr>
            <a:spLocks noGrp="1"/>
          </p:cNvSpPr>
          <p:nvPr>
            <p:ph type="sldNum" sz="quarter" idx="12"/>
          </p:nvPr>
        </p:nvSpPr>
        <p:spPr/>
        <p:txBody>
          <a:bodyPr/>
          <a:lstStyle/>
          <a:p>
            <a:fld id="{04C11E35-1FED-F240-A7DB-0277BFA22B32}" type="slidenum">
              <a:rPr lang="en-US" smtClean="0"/>
              <a:t>‹#›</a:t>
            </a:fld>
            <a:endParaRPr lang="en-US"/>
          </a:p>
        </p:txBody>
      </p:sp>
    </p:spTree>
    <p:extLst>
      <p:ext uri="{BB962C8B-B14F-4D97-AF65-F5344CB8AC3E}">
        <p14:creationId xmlns:p14="http://schemas.microsoft.com/office/powerpoint/2010/main" val="2883980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66DE51-EB76-1542-AFED-71F0A73113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252728"/>
          </a:xfrm>
          <a:prstGeom prst="rect">
            <a:avLst/>
          </a:prstGeom>
        </p:spPr>
      </p:pic>
      <p:sp>
        <p:nvSpPr>
          <p:cNvPr id="5122" name="Rectangle 2"/>
          <p:cNvSpPr>
            <a:spLocks noGrp="1" noChangeArrowheads="1"/>
          </p:cNvSpPr>
          <p:nvPr>
            <p:ph type="title"/>
          </p:nvPr>
        </p:nvSpPr>
        <p:spPr bwMode="auto">
          <a:xfrm>
            <a:off x="609600" y="57151"/>
            <a:ext cx="109728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219201"/>
            <a:ext cx="10972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11346874" y="6589569"/>
            <a:ext cx="858660" cy="2632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r>
              <a:rPr lang="en-US" dirty="0"/>
              <a:t> </a:t>
            </a:r>
            <a:fld id="{FD4094E2-49D1-FA40-BA8E-1072E18B6E4B}" type="slidenum">
              <a:rPr lang="en-US" sz="1600" smtClean="0"/>
              <a:pPr/>
              <a:t>‹#›</a:t>
            </a:fld>
            <a:endParaRPr lang="en-US" sz="1600" dirty="0"/>
          </a:p>
        </p:txBody>
      </p:sp>
      <p:sp>
        <p:nvSpPr>
          <p:cNvPr id="2" name="TextBox 1"/>
          <p:cNvSpPr txBox="1"/>
          <p:nvPr userDrawn="1"/>
        </p:nvSpPr>
        <p:spPr>
          <a:xfrm>
            <a:off x="14177" y="6537027"/>
            <a:ext cx="1658679" cy="307777"/>
          </a:xfrm>
          <a:prstGeom prst="rect">
            <a:avLst/>
          </a:prstGeom>
          <a:noFill/>
        </p:spPr>
        <p:txBody>
          <a:bodyPr wrap="square" rtlCol="0">
            <a:spAutoFit/>
          </a:bodyPr>
          <a:lstStyle/>
          <a:p>
            <a:r>
              <a:rPr lang="en-US" sz="1400" b="1" dirty="0">
                <a:solidFill>
                  <a:schemeClr val="tx1"/>
                </a:solidFill>
              </a:rPr>
              <a:t>CW23</a:t>
            </a:r>
          </a:p>
        </p:txBody>
      </p:sp>
      <p:pic>
        <p:nvPicPr>
          <p:cNvPr id="4" name="Picture 3">
            <a:extLst>
              <a:ext uri="{FF2B5EF4-FFF2-40B4-BE49-F238E27FC236}">
                <a16:creationId xmlns:a16="http://schemas.microsoft.com/office/drawing/2014/main" id="{985A5C7B-177D-55A3-98C9-21ACCF8D469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177" y="878406"/>
            <a:ext cx="11600574" cy="270727"/>
          </a:xfrm>
          <a:prstGeom prst="rect">
            <a:avLst/>
          </a:prstGeom>
        </p:spPr>
      </p:pic>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lr>
          <a:srgbClr val="CC0000"/>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B96-9403-3721-EB3A-A4425BB06F61}"/>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340017-F72F-1A65-9C8D-21CF63958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433829-16C7-08CD-A386-82228B7507C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E182F-4E84-B347-8BB0-1406C9048C8E}" type="datetimeFigureOut">
              <a:rPr lang="en-US" smtClean="0"/>
              <a:t>3/29/23</a:t>
            </a:fld>
            <a:endParaRPr lang="en-US"/>
          </a:p>
        </p:txBody>
      </p:sp>
      <p:sp>
        <p:nvSpPr>
          <p:cNvPr id="5" name="Footer Placeholder 4">
            <a:extLst>
              <a:ext uri="{FF2B5EF4-FFF2-40B4-BE49-F238E27FC236}">
                <a16:creationId xmlns:a16="http://schemas.microsoft.com/office/drawing/2014/main" id="{21FE0945-8DFC-286B-5579-1409C61B43D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AC43A2-0F9E-B88E-8D11-BC555213B47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11E35-1FED-F240-A7DB-0277BFA22B32}" type="slidenum">
              <a:rPr lang="en-US" smtClean="0"/>
              <a:t>‹#›</a:t>
            </a:fld>
            <a:endParaRPr lang="en-US"/>
          </a:p>
        </p:txBody>
      </p:sp>
    </p:spTree>
    <p:extLst>
      <p:ext uri="{BB962C8B-B14F-4D97-AF65-F5344CB8AC3E}">
        <p14:creationId xmlns:p14="http://schemas.microsoft.com/office/powerpoint/2010/main" val="1928783618"/>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3354" y="3536334"/>
            <a:ext cx="6400800" cy="1752600"/>
          </a:xfrm>
        </p:spPr>
        <p:txBody>
          <a:bodyPr/>
          <a:lstStyle/>
          <a:p>
            <a:pPr>
              <a:lnSpc>
                <a:spcPct val="90000"/>
              </a:lnSpc>
            </a:pPr>
            <a:r>
              <a:rPr lang="en-US" i="1" dirty="0">
                <a:solidFill>
                  <a:srgbClr val="A50021"/>
                </a:solidFill>
                <a:ea typeface="ＭＳ Ｐゴシック" charset="0"/>
              </a:rPr>
              <a:t>Stanford, March 27 – 31, 2023</a:t>
            </a:r>
            <a:endParaRPr lang="en-US" u="sng" dirty="0">
              <a:solidFill>
                <a:srgbClr val="000066"/>
              </a:solidFill>
              <a:latin typeface="Calibri" charset="0"/>
              <a:ea typeface="ＭＳ Ｐゴシック" charset="0"/>
              <a:cs typeface="Calibri" charset="0"/>
            </a:endParaRPr>
          </a:p>
          <a:p>
            <a:pPr>
              <a:lnSpc>
                <a:spcPts val="1000"/>
              </a:lnSpc>
            </a:pPr>
            <a:endParaRPr lang="en-US" u="sng" dirty="0">
              <a:solidFill>
                <a:srgbClr val="000066"/>
              </a:solidFill>
              <a:latin typeface="Calibri" charset="0"/>
              <a:ea typeface="ＭＳ Ｐゴシック" charset="0"/>
              <a:cs typeface="Calibri" charset="0"/>
            </a:endParaRPr>
          </a:p>
          <a:p>
            <a:pPr eaLnBrk="1" hangingPunct="1">
              <a:lnSpc>
                <a:spcPct val="80000"/>
              </a:lnSpc>
            </a:pPr>
            <a:r>
              <a:rPr lang="en-US" u="sng" dirty="0">
                <a:solidFill>
                  <a:srgbClr val="000066"/>
                </a:solidFill>
                <a:latin typeface="Calibri" charset="0"/>
                <a:ea typeface="ＭＳ Ｐゴシック" charset="0"/>
                <a:cs typeface="Calibri" charset="0"/>
              </a:rPr>
              <a:t>Computational Electrodynamics Department</a:t>
            </a:r>
            <a:endParaRPr lang="en-US" u="sng" dirty="0">
              <a:solidFill>
                <a:srgbClr val="000099"/>
              </a:solidFill>
              <a:ea typeface="ＭＳ Ｐゴシック" charset="0"/>
            </a:endParaRPr>
          </a:p>
          <a:p>
            <a:pPr eaLnBrk="1" hangingPunct="1">
              <a:lnSpc>
                <a:spcPct val="80000"/>
              </a:lnSpc>
            </a:pPr>
            <a:r>
              <a:rPr lang="en-US" i="1" dirty="0">
                <a:solidFill>
                  <a:srgbClr val="000066"/>
                </a:solidFill>
                <a:latin typeface="Calibri" charset="0"/>
                <a:ea typeface="ＭＳ Ｐゴシック" charset="0"/>
                <a:cs typeface="Calibri" charset="0"/>
              </a:rPr>
              <a:t>SLAC National Accelerator Laboratory</a:t>
            </a:r>
            <a:endParaRPr lang="en-US" i="1" dirty="0">
              <a:solidFill>
                <a:srgbClr val="A50021"/>
              </a:solidFill>
              <a:ea typeface="ＭＳ Ｐゴシック" charset="0"/>
            </a:endParaRPr>
          </a:p>
          <a:p>
            <a:endParaRPr lang="en-US" dirty="0"/>
          </a:p>
        </p:txBody>
      </p:sp>
      <p:sp>
        <p:nvSpPr>
          <p:cNvPr id="4" name="Content Placeholder 2"/>
          <p:cNvSpPr txBox="1">
            <a:spLocks/>
          </p:cNvSpPr>
          <p:nvPr/>
        </p:nvSpPr>
        <p:spPr bwMode="auto">
          <a:xfrm>
            <a:off x="2220086" y="2198688"/>
            <a:ext cx="7907337" cy="671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CC0000"/>
              </a:buClr>
              <a:buNone/>
              <a:defRPr sz="2400">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defRPr>
            </a:lvl6pPr>
            <a:lvl7pPr marL="2743200" indent="0" algn="ctr" rtl="0" fontAlgn="base">
              <a:spcBef>
                <a:spcPct val="20000"/>
              </a:spcBef>
              <a:spcAft>
                <a:spcPct val="0"/>
              </a:spcAft>
              <a:buNone/>
              <a:defRPr>
                <a:solidFill>
                  <a:schemeClr val="tx1"/>
                </a:solidFill>
                <a:latin typeface="+mn-lt"/>
              </a:defRPr>
            </a:lvl7pPr>
            <a:lvl8pPr marL="3200400" indent="0" algn="ctr" rtl="0" fontAlgn="base">
              <a:spcBef>
                <a:spcPct val="20000"/>
              </a:spcBef>
              <a:spcAft>
                <a:spcPct val="0"/>
              </a:spcAft>
              <a:buNone/>
              <a:defRPr>
                <a:solidFill>
                  <a:schemeClr val="tx1"/>
                </a:solidFill>
                <a:latin typeface="+mn-lt"/>
              </a:defRPr>
            </a:lvl8pPr>
            <a:lvl9pPr marL="3657600" indent="0" algn="ctr" rtl="0" fontAlgn="base">
              <a:spcBef>
                <a:spcPct val="20000"/>
              </a:spcBef>
              <a:spcAft>
                <a:spcPct val="0"/>
              </a:spcAft>
              <a:buNone/>
              <a:defRPr>
                <a:solidFill>
                  <a:schemeClr val="tx1"/>
                </a:solidFill>
                <a:latin typeface="+mn-lt"/>
              </a:defRPr>
            </a:lvl9pPr>
          </a:lstStyle>
          <a:p>
            <a:r>
              <a:rPr lang="en-US" altLang="en-US" kern="0" dirty="0">
                <a:solidFill>
                  <a:srgbClr val="C00000"/>
                </a:solidFill>
                <a:latin typeface="Comic Sans MS" panose="030F0702030302020204" pitchFamily="66" charset="0"/>
                <a:ea typeface="ＭＳ Ｐゴシック" panose="020B0600070205080204" pitchFamily="34" charset="-128"/>
                <a:cs typeface="Times New Roman" panose="02020603050405020304" pitchFamily="18" charset="0"/>
              </a:rPr>
              <a:t>ACE3P/TEM3P – Multi-Physics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114301"/>
            <a:ext cx="9144000" cy="752475"/>
          </a:xfrm>
        </p:spPr>
        <p:txBody>
          <a:bodyPr/>
          <a:lstStyle/>
          <a:p>
            <a:r>
              <a:rPr lang="en-US" altLang="zh-CN" b="1" dirty="0">
                <a:solidFill>
                  <a:srgbClr val="C00000"/>
                </a:solidFill>
                <a:latin typeface="+mn-lt"/>
                <a:ea typeface="ＭＳ Ｐゴシック" panose="020B0600070205080204" pitchFamily="34" charset="-128"/>
                <a:cs typeface="Calibri" panose="020F0502020204030204" pitchFamily="34" charset="0"/>
              </a:rPr>
              <a:t>mesh-</a:t>
            </a:r>
            <a:r>
              <a:rPr lang="en-US" altLang="zh-CN" b="1" dirty="0" err="1">
                <a:solidFill>
                  <a:srgbClr val="C00000"/>
                </a:solidFill>
                <a:latin typeface="+mn-lt"/>
                <a:ea typeface="ＭＳ Ｐゴシック" panose="020B0600070205080204" pitchFamily="34" charset="-128"/>
                <a:cs typeface="Calibri" panose="020F0502020204030204" pitchFamily="34" charset="0"/>
              </a:rPr>
              <a:t>RfGunBody.jou</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17411" name="Rectangle 1"/>
          <p:cNvSpPr>
            <a:spLocks noChangeArrowheads="1"/>
          </p:cNvSpPr>
          <p:nvPr/>
        </p:nvSpPr>
        <p:spPr bwMode="auto">
          <a:xfrm>
            <a:off x="664375" y="1312863"/>
            <a:ext cx="4108450" cy="5048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eaLnBrk="1" hangingPunct="1">
              <a:spcBef>
                <a:spcPct val="0"/>
              </a:spcBef>
              <a:buFontTx/>
              <a:buNone/>
              <a:defRPr/>
            </a:pPr>
            <a:r>
              <a:rPr lang="en-US" altLang="en-US" sz="1400" dirty="0">
                <a:solidFill>
                  <a:schemeClr val="tx1"/>
                </a:solidFill>
                <a:latin typeface="+mn-lt"/>
              </a:rPr>
              <a:t>Reset</a:t>
            </a:r>
          </a:p>
          <a:p>
            <a:pPr eaLnBrk="1" hangingPunct="1">
              <a:spcBef>
                <a:spcPct val="0"/>
              </a:spcBef>
              <a:buFontTx/>
              <a:buNone/>
              <a:defRPr/>
            </a:pPr>
            <a:r>
              <a:rPr lang="en-US" altLang="en-US" sz="1400" dirty="0">
                <a:solidFill>
                  <a:schemeClr val="tx1"/>
                </a:solidFill>
                <a:latin typeface="+mn-lt"/>
              </a:rPr>
              <a:t>import </a:t>
            </a:r>
            <a:r>
              <a:rPr lang="en-US" altLang="en-US" sz="1400" dirty="0" err="1">
                <a:solidFill>
                  <a:schemeClr val="tx1"/>
                </a:solidFill>
                <a:latin typeface="+mn-lt"/>
              </a:rPr>
              <a:t>acis</a:t>
            </a:r>
            <a:r>
              <a:rPr lang="en-US" altLang="en-US" sz="1400" dirty="0">
                <a:solidFill>
                  <a:schemeClr val="tx1"/>
                </a:solidFill>
                <a:latin typeface="+mn-lt"/>
              </a:rPr>
              <a:t> "RfGun-CouplerCell-2018.sat"</a:t>
            </a:r>
            <a:r>
              <a:rPr lang="en-US" altLang="en-US" sz="1400" b="1" dirty="0">
                <a:solidFill>
                  <a:schemeClr val="tx1"/>
                </a:solidFill>
                <a:latin typeface="+mn-lt"/>
              </a:rPr>
              <a:t>  </a:t>
            </a:r>
          </a:p>
          <a:p>
            <a:pPr eaLnBrk="1" hangingPunct="1">
              <a:spcBef>
                <a:spcPct val="0"/>
              </a:spcBef>
              <a:buFontTx/>
              <a:buNone/>
              <a:defRPr/>
            </a:pPr>
            <a:endParaRPr lang="en-US" altLang="en-US" sz="1400" dirty="0">
              <a:solidFill>
                <a:schemeClr val="tx1"/>
              </a:solidFill>
              <a:latin typeface="+mn-lt"/>
            </a:endParaRPr>
          </a:p>
          <a:p>
            <a:pPr eaLnBrk="1" hangingPunct="1">
              <a:spcBef>
                <a:spcPct val="0"/>
              </a:spcBef>
              <a:buFontTx/>
              <a:buNone/>
              <a:defRPr/>
            </a:pPr>
            <a:r>
              <a:rPr lang="en-US" altLang="en-US" sz="1400" dirty="0">
                <a:solidFill>
                  <a:schemeClr val="tx1"/>
                </a:solidFill>
                <a:latin typeface="+mn-lt"/>
              </a:rPr>
              <a:t>del body 2  </a:t>
            </a:r>
            <a:r>
              <a:rPr lang="en-US" altLang="en-US" sz="1400" dirty="0">
                <a:solidFill>
                  <a:srgbClr val="FF0000"/>
                </a:solidFill>
                <a:latin typeface="+mn-lt"/>
              </a:rPr>
              <a:t>//delete vacuum part</a:t>
            </a:r>
          </a:p>
          <a:p>
            <a:pPr eaLnBrk="1" hangingPunct="1">
              <a:spcBef>
                <a:spcPct val="0"/>
              </a:spcBef>
              <a:buFontTx/>
              <a:buNone/>
              <a:defRPr/>
            </a:pPr>
            <a:r>
              <a:rPr lang="en-US" altLang="en-US" sz="1400" dirty="0">
                <a:solidFill>
                  <a:schemeClr val="tx1"/>
                </a:solidFill>
                <a:latin typeface="+mn-lt"/>
              </a:rPr>
              <a:t>compress ids</a:t>
            </a:r>
          </a:p>
          <a:p>
            <a:pPr eaLnBrk="1" hangingPunct="1">
              <a:spcBef>
                <a:spcPct val="0"/>
              </a:spcBef>
              <a:buFontTx/>
              <a:buNone/>
              <a:defRPr/>
            </a:pPr>
            <a:r>
              <a:rPr lang="en-US" altLang="en-US" sz="1400" dirty="0">
                <a:solidFill>
                  <a:schemeClr val="tx1"/>
                </a:solidFill>
                <a:latin typeface="+mn-lt"/>
              </a:rPr>
              <a:t> </a:t>
            </a:r>
          </a:p>
          <a:p>
            <a:pPr eaLnBrk="1" hangingPunct="1">
              <a:spcBef>
                <a:spcPct val="0"/>
              </a:spcBef>
              <a:buFontTx/>
              <a:buNone/>
              <a:defRPr/>
            </a:pPr>
            <a:r>
              <a:rPr lang="en-US" altLang="en-US" sz="1400" dirty="0">
                <a:solidFill>
                  <a:schemeClr val="tx1"/>
                </a:solidFill>
                <a:latin typeface="+mn-lt"/>
              </a:rPr>
              <a:t>volume all scheme </a:t>
            </a:r>
            <a:r>
              <a:rPr lang="en-US" altLang="en-US" sz="1400" dirty="0" err="1">
                <a:solidFill>
                  <a:schemeClr val="tx1"/>
                </a:solidFill>
                <a:latin typeface="+mn-lt"/>
              </a:rPr>
              <a:t>Tetmesh</a:t>
            </a:r>
            <a:endParaRPr lang="en-US" altLang="en-US" sz="1400" dirty="0">
              <a:solidFill>
                <a:schemeClr val="tx1"/>
              </a:solidFill>
              <a:latin typeface="+mn-lt"/>
            </a:endParaRPr>
          </a:p>
          <a:p>
            <a:pPr eaLnBrk="1" hangingPunct="1">
              <a:spcBef>
                <a:spcPct val="0"/>
              </a:spcBef>
              <a:buFontTx/>
              <a:buNone/>
              <a:defRPr/>
            </a:pPr>
            <a:endParaRPr lang="en-US" altLang="en-US" sz="1400" dirty="0">
              <a:solidFill>
                <a:schemeClr val="tx1"/>
              </a:solidFill>
              <a:latin typeface="+mn-lt"/>
            </a:endParaRPr>
          </a:p>
          <a:p>
            <a:pPr eaLnBrk="1" hangingPunct="1">
              <a:spcBef>
                <a:spcPct val="0"/>
              </a:spcBef>
              <a:buFontTx/>
              <a:buNone/>
              <a:defRPr/>
            </a:pPr>
            <a:r>
              <a:rPr lang="en-US" altLang="en-US" sz="1400" dirty="0" err="1">
                <a:solidFill>
                  <a:schemeClr val="tx1"/>
                </a:solidFill>
                <a:latin typeface="+mn-lt"/>
              </a:rPr>
              <a:t>vol</a:t>
            </a:r>
            <a:r>
              <a:rPr lang="en-US" altLang="en-US" sz="1400" dirty="0">
                <a:solidFill>
                  <a:schemeClr val="tx1"/>
                </a:solidFill>
                <a:latin typeface="+mn-lt"/>
              </a:rPr>
              <a:t> 1 sizing function skeleton scale 3  </a:t>
            </a:r>
          </a:p>
          <a:p>
            <a:pPr eaLnBrk="1" hangingPunct="1">
              <a:spcBef>
                <a:spcPct val="0"/>
              </a:spcBef>
              <a:buFontTx/>
              <a:buNone/>
              <a:defRPr/>
            </a:pPr>
            <a:r>
              <a:rPr lang="en-US" altLang="en-US" sz="1400" dirty="0" err="1">
                <a:solidFill>
                  <a:schemeClr val="tx1"/>
                </a:solidFill>
                <a:latin typeface="+mn-lt"/>
              </a:rPr>
              <a:t>min_size</a:t>
            </a:r>
            <a:r>
              <a:rPr lang="en-US" altLang="en-US" sz="1400" dirty="0">
                <a:solidFill>
                  <a:schemeClr val="tx1"/>
                </a:solidFill>
                <a:latin typeface="+mn-lt"/>
              </a:rPr>
              <a:t> 0.5 </a:t>
            </a:r>
            <a:r>
              <a:rPr lang="en-US" altLang="en-US" sz="1400" dirty="0" err="1">
                <a:solidFill>
                  <a:schemeClr val="tx1"/>
                </a:solidFill>
                <a:latin typeface="+mn-lt"/>
              </a:rPr>
              <a:t>max_size</a:t>
            </a:r>
            <a:r>
              <a:rPr lang="en-US" altLang="en-US" sz="1400" dirty="0">
                <a:solidFill>
                  <a:schemeClr val="tx1"/>
                </a:solidFill>
                <a:latin typeface="+mn-lt"/>
              </a:rPr>
              <a:t> 3</a:t>
            </a:r>
          </a:p>
          <a:p>
            <a:pPr eaLnBrk="1" hangingPunct="1">
              <a:spcBef>
                <a:spcPct val="0"/>
              </a:spcBef>
              <a:buFontTx/>
              <a:buNone/>
              <a:defRPr/>
            </a:pPr>
            <a:r>
              <a:rPr lang="en-US" altLang="en-US" sz="1400" dirty="0">
                <a:solidFill>
                  <a:schemeClr val="tx1"/>
                </a:solidFill>
                <a:latin typeface="+mn-lt"/>
              </a:rPr>
              <a:t>mesh </a:t>
            </a:r>
            <a:r>
              <a:rPr lang="en-US" altLang="en-US" sz="1400" dirty="0" err="1">
                <a:solidFill>
                  <a:schemeClr val="tx1"/>
                </a:solidFill>
                <a:latin typeface="+mn-lt"/>
              </a:rPr>
              <a:t>vol</a:t>
            </a:r>
            <a:r>
              <a:rPr lang="en-US" altLang="en-US" sz="1400" dirty="0">
                <a:solidFill>
                  <a:schemeClr val="tx1"/>
                </a:solidFill>
                <a:latin typeface="+mn-lt"/>
              </a:rPr>
              <a:t> 1</a:t>
            </a:r>
          </a:p>
          <a:p>
            <a:pPr eaLnBrk="1" hangingPunct="1">
              <a:spcBef>
                <a:spcPct val="0"/>
              </a:spcBef>
              <a:buFontTx/>
              <a:buNone/>
              <a:defRPr/>
            </a:pPr>
            <a:r>
              <a:rPr lang="en-US" altLang="en-US" sz="1400" dirty="0">
                <a:solidFill>
                  <a:schemeClr val="tx1"/>
                </a:solidFill>
                <a:latin typeface="+mn-lt"/>
              </a:rPr>
              <a:t>  </a:t>
            </a:r>
          </a:p>
          <a:p>
            <a:pPr eaLnBrk="1" hangingPunct="1">
              <a:spcBef>
                <a:spcPct val="0"/>
              </a:spcBef>
              <a:buFontTx/>
              <a:buNone/>
              <a:defRPr/>
            </a:pPr>
            <a:r>
              <a:rPr lang="en-US" altLang="en-US" sz="1400" dirty="0">
                <a:solidFill>
                  <a:schemeClr val="tx1"/>
                </a:solidFill>
                <a:latin typeface="+mn-lt"/>
              </a:rPr>
              <a:t>block 1 </a:t>
            </a:r>
            <a:r>
              <a:rPr lang="en-US" altLang="en-US" sz="1400" dirty="0" err="1">
                <a:solidFill>
                  <a:schemeClr val="tx1"/>
                </a:solidFill>
                <a:latin typeface="+mn-lt"/>
              </a:rPr>
              <a:t>vol</a:t>
            </a:r>
            <a:r>
              <a:rPr lang="en-US" altLang="en-US" sz="1400" dirty="0">
                <a:solidFill>
                  <a:schemeClr val="tx1"/>
                </a:solidFill>
                <a:latin typeface="+mn-lt"/>
              </a:rPr>
              <a:t> 1 </a:t>
            </a:r>
          </a:p>
          <a:p>
            <a:pPr eaLnBrk="1" hangingPunct="1">
              <a:spcBef>
                <a:spcPct val="0"/>
              </a:spcBef>
              <a:buFontTx/>
              <a:buNone/>
              <a:defRPr/>
            </a:pPr>
            <a:r>
              <a:rPr lang="en-US" altLang="en-US" sz="1400" dirty="0">
                <a:solidFill>
                  <a:schemeClr val="tx1"/>
                </a:solidFill>
                <a:latin typeface="+mn-lt"/>
              </a:rPr>
              <a:t>block all element type tetra10</a:t>
            </a:r>
          </a:p>
          <a:p>
            <a:pPr eaLnBrk="1" hangingPunct="1">
              <a:spcBef>
                <a:spcPct val="0"/>
              </a:spcBef>
              <a:buFontTx/>
              <a:buNone/>
              <a:defRPr/>
            </a:pPr>
            <a:endParaRPr lang="en-US" altLang="en-US" sz="1400" dirty="0">
              <a:solidFill>
                <a:schemeClr val="tx1"/>
              </a:solidFill>
              <a:latin typeface="+mn-lt"/>
            </a:endParaRPr>
          </a:p>
          <a:p>
            <a:pPr eaLnBrk="1" hangingPunct="1">
              <a:spcBef>
                <a:spcPct val="0"/>
              </a:spcBef>
              <a:buFontTx/>
              <a:buNone/>
              <a:defRPr/>
            </a:pPr>
            <a:r>
              <a:rPr lang="en-US" altLang="en-US" sz="1400" dirty="0">
                <a:solidFill>
                  <a:schemeClr val="tx1"/>
                </a:solidFill>
                <a:latin typeface="+mn-lt"/>
              </a:rPr>
              <a:t>group “</a:t>
            </a:r>
            <a:r>
              <a:rPr lang="en-US" altLang="en-US" sz="1400" dirty="0" err="1">
                <a:solidFill>
                  <a:schemeClr val="tx1"/>
                </a:solidFill>
                <a:latin typeface="+mn-lt"/>
              </a:rPr>
              <a:t>beampipe</a:t>
            </a:r>
            <a:r>
              <a:rPr lang="en-US" altLang="en-US" sz="1400" dirty="0">
                <a:solidFill>
                  <a:schemeClr val="tx1"/>
                </a:solidFill>
                <a:latin typeface="+mn-lt"/>
              </a:rPr>
              <a:t>" add surface 14</a:t>
            </a:r>
          </a:p>
          <a:p>
            <a:pPr eaLnBrk="1" hangingPunct="1">
              <a:spcBef>
                <a:spcPct val="0"/>
              </a:spcBef>
              <a:buFontTx/>
              <a:buNone/>
              <a:defRPr/>
            </a:pPr>
            <a:endParaRPr lang="en-US" altLang="en-US" sz="1400" dirty="0">
              <a:solidFill>
                <a:schemeClr val="tx1"/>
              </a:solidFill>
              <a:latin typeface="+mn-lt"/>
            </a:endParaRPr>
          </a:p>
          <a:p>
            <a:pPr eaLnBrk="1" hangingPunct="1">
              <a:spcBef>
                <a:spcPct val="0"/>
              </a:spcBef>
              <a:buFontTx/>
              <a:buNone/>
              <a:defRPr/>
            </a:pPr>
            <a:r>
              <a:rPr lang="en-US" altLang="en-US" sz="1400" dirty="0">
                <a:solidFill>
                  <a:schemeClr val="tx1"/>
                </a:solidFill>
                <a:latin typeface="+mn-lt"/>
              </a:rPr>
              <a:t>group "sym1" add surface with </a:t>
            </a:r>
            <a:r>
              <a:rPr lang="en-US" altLang="en-US" sz="1400" dirty="0" err="1">
                <a:solidFill>
                  <a:schemeClr val="tx1"/>
                </a:solidFill>
                <a:latin typeface="+mn-lt"/>
              </a:rPr>
              <a:t>x_coord</a:t>
            </a:r>
            <a:r>
              <a:rPr lang="en-US" altLang="en-US" sz="1400" dirty="0">
                <a:solidFill>
                  <a:schemeClr val="tx1"/>
                </a:solidFill>
                <a:latin typeface="+mn-lt"/>
              </a:rPr>
              <a:t>&lt;0.001</a:t>
            </a:r>
          </a:p>
          <a:p>
            <a:pPr eaLnBrk="1" hangingPunct="1">
              <a:spcBef>
                <a:spcPct val="0"/>
              </a:spcBef>
              <a:buFontTx/>
              <a:buNone/>
              <a:defRPr/>
            </a:pPr>
            <a:r>
              <a:rPr lang="en-US" altLang="en-US" sz="1400" dirty="0">
                <a:solidFill>
                  <a:schemeClr val="tx1"/>
                </a:solidFill>
                <a:latin typeface="+mn-lt"/>
              </a:rPr>
              <a:t>group "sym2" add surface with </a:t>
            </a:r>
            <a:r>
              <a:rPr lang="en-US" altLang="en-US" sz="1400" dirty="0" err="1">
                <a:solidFill>
                  <a:schemeClr val="tx1"/>
                </a:solidFill>
                <a:latin typeface="+mn-lt"/>
              </a:rPr>
              <a:t>y_coord</a:t>
            </a:r>
            <a:r>
              <a:rPr lang="en-US" altLang="en-US" sz="1400" dirty="0">
                <a:solidFill>
                  <a:schemeClr val="tx1"/>
                </a:solidFill>
                <a:latin typeface="+mn-lt"/>
              </a:rPr>
              <a:t>&lt;0.001</a:t>
            </a:r>
          </a:p>
          <a:p>
            <a:pPr eaLnBrk="1" hangingPunct="1">
              <a:spcBef>
                <a:spcPct val="0"/>
              </a:spcBef>
              <a:buFontTx/>
              <a:buNone/>
              <a:defRPr/>
            </a:pPr>
            <a:endParaRPr lang="en-US" altLang="en-US" sz="1400" dirty="0">
              <a:solidFill>
                <a:schemeClr val="tx1"/>
              </a:solidFill>
              <a:latin typeface="+mn-lt"/>
            </a:endParaRPr>
          </a:p>
          <a:p>
            <a:pPr eaLnBrk="1" hangingPunct="1">
              <a:spcBef>
                <a:spcPct val="0"/>
              </a:spcBef>
              <a:buFontTx/>
              <a:buNone/>
              <a:defRPr/>
            </a:pPr>
            <a:r>
              <a:rPr lang="en-US" altLang="en-US" sz="1400" dirty="0">
                <a:solidFill>
                  <a:schemeClr val="tx1"/>
                </a:solidFill>
                <a:latin typeface="+mn-lt"/>
              </a:rPr>
              <a:t>group “</a:t>
            </a:r>
            <a:r>
              <a:rPr lang="en-US" altLang="en-US" sz="1400" dirty="0" err="1">
                <a:solidFill>
                  <a:schemeClr val="tx1"/>
                </a:solidFill>
                <a:latin typeface="+mn-lt"/>
              </a:rPr>
              <a:t>outwall</a:t>
            </a:r>
            <a:r>
              <a:rPr lang="en-US" altLang="en-US" sz="1400" dirty="0">
                <a:solidFill>
                  <a:schemeClr val="tx1"/>
                </a:solidFill>
                <a:latin typeface="+mn-lt"/>
              </a:rPr>
              <a:t>"  add surface 12 15 16 18 19</a:t>
            </a:r>
            <a:r>
              <a:rPr lang="en-US" sz="1400" dirty="0">
                <a:solidFill>
                  <a:schemeClr val="tx1"/>
                </a:solidFill>
                <a:latin typeface="+mn-lt"/>
              </a:rPr>
              <a:t> </a:t>
            </a:r>
          </a:p>
          <a:p>
            <a:pPr eaLnBrk="1" hangingPunct="1">
              <a:spcBef>
                <a:spcPct val="0"/>
              </a:spcBef>
              <a:buFontTx/>
              <a:buNone/>
              <a:defRPr/>
            </a:pPr>
            <a:endParaRPr lang="en-US" altLang="en-US" sz="1400" dirty="0">
              <a:solidFill>
                <a:schemeClr val="tx1"/>
              </a:solidFill>
              <a:latin typeface="+mn-lt"/>
            </a:endParaRPr>
          </a:p>
          <a:p>
            <a:pPr eaLnBrk="1" hangingPunct="1">
              <a:spcBef>
                <a:spcPct val="0"/>
              </a:spcBef>
              <a:buFontTx/>
              <a:buNone/>
              <a:defRPr/>
            </a:pPr>
            <a:r>
              <a:rPr lang="en-US" altLang="en-US" sz="1400" dirty="0">
                <a:solidFill>
                  <a:schemeClr val="tx1"/>
                </a:solidFill>
                <a:latin typeface="+mn-lt"/>
              </a:rPr>
              <a:t>group "cooling"  add surface 20 to 35</a:t>
            </a:r>
          </a:p>
        </p:txBody>
      </p:sp>
      <p:sp>
        <p:nvSpPr>
          <p:cNvPr id="25604" name="Rectangle 1"/>
          <p:cNvSpPr>
            <a:spLocks noChangeArrowheads="1"/>
          </p:cNvSpPr>
          <p:nvPr/>
        </p:nvSpPr>
        <p:spPr bwMode="auto">
          <a:xfrm>
            <a:off x="6665648" y="1312863"/>
            <a:ext cx="4156075" cy="5048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a:solidFill>
                  <a:schemeClr val="tx1"/>
                </a:solidFill>
                <a:latin typeface="Arial" panose="020B0604020202020204" pitchFamily="34" charset="0"/>
              </a:rPr>
              <a:t>group "rf" add surface all</a:t>
            </a:r>
          </a:p>
          <a:p>
            <a:pPr eaLnBrk="1" hangingPunct="1">
              <a:spcBef>
                <a:spcPct val="0"/>
              </a:spcBef>
              <a:buFontTx/>
              <a:buNone/>
            </a:pPr>
            <a:endParaRPr lang="en-US" altLang="en-US" sz="1400">
              <a:solidFill>
                <a:schemeClr val="tx1"/>
              </a:solidFill>
              <a:latin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rPr>
              <a:t>rf subtract beampipe from rf</a:t>
            </a:r>
          </a:p>
          <a:p>
            <a:pPr eaLnBrk="1" hangingPunct="1">
              <a:spcBef>
                <a:spcPct val="0"/>
              </a:spcBef>
              <a:buFontTx/>
              <a:buNone/>
            </a:pPr>
            <a:r>
              <a:rPr lang="en-US" altLang="en-US" sz="1400">
                <a:solidFill>
                  <a:schemeClr val="tx1"/>
                </a:solidFill>
                <a:latin typeface="Arial" panose="020B0604020202020204" pitchFamily="34" charset="0"/>
              </a:rPr>
              <a:t>rf subtract sym1 from rf</a:t>
            </a:r>
          </a:p>
          <a:p>
            <a:pPr eaLnBrk="1" hangingPunct="1">
              <a:spcBef>
                <a:spcPct val="0"/>
              </a:spcBef>
              <a:buFontTx/>
              <a:buNone/>
            </a:pPr>
            <a:r>
              <a:rPr lang="en-US" altLang="en-US" sz="1400">
                <a:solidFill>
                  <a:schemeClr val="tx1"/>
                </a:solidFill>
                <a:latin typeface="Arial" panose="020B0604020202020204" pitchFamily="34" charset="0"/>
              </a:rPr>
              <a:t>rf subtract sym2 from rf</a:t>
            </a:r>
          </a:p>
          <a:p>
            <a:pPr eaLnBrk="1" hangingPunct="1">
              <a:spcBef>
                <a:spcPct val="0"/>
              </a:spcBef>
              <a:buFontTx/>
              <a:buNone/>
            </a:pPr>
            <a:r>
              <a:rPr lang="en-US" altLang="en-US" sz="1400">
                <a:solidFill>
                  <a:schemeClr val="tx1"/>
                </a:solidFill>
                <a:latin typeface="Arial" panose="020B0604020202020204" pitchFamily="34" charset="0"/>
              </a:rPr>
              <a:t>rf subtract outwall from rf</a:t>
            </a:r>
          </a:p>
          <a:p>
            <a:pPr eaLnBrk="1" hangingPunct="1">
              <a:spcBef>
                <a:spcPct val="0"/>
              </a:spcBef>
              <a:buFontTx/>
              <a:buNone/>
            </a:pPr>
            <a:r>
              <a:rPr lang="en-US" altLang="en-US" sz="1400">
                <a:solidFill>
                  <a:schemeClr val="tx1"/>
                </a:solidFill>
                <a:latin typeface="Arial" panose="020B0604020202020204" pitchFamily="34" charset="0"/>
              </a:rPr>
              <a:t>rf subtract cooling from rf</a:t>
            </a:r>
          </a:p>
          <a:p>
            <a:pPr eaLnBrk="1" hangingPunct="1">
              <a:spcBef>
                <a:spcPct val="0"/>
              </a:spcBef>
              <a:buFontTx/>
              <a:buNone/>
            </a:pPr>
            <a:endParaRPr lang="en-US" altLang="en-US" sz="1400">
              <a:solidFill>
                <a:schemeClr val="tx1"/>
              </a:solidFill>
              <a:latin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rPr>
              <a:t>sideset 1 surface in beampipe</a:t>
            </a:r>
          </a:p>
          <a:p>
            <a:pPr eaLnBrk="1" hangingPunct="1">
              <a:spcBef>
                <a:spcPct val="0"/>
              </a:spcBef>
              <a:buFontTx/>
              <a:buNone/>
            </a:pPr>
            <a:endParaRPr lang="en-US" altLang="en-US" sz="1400">
              <a:solidFill>
                <a:schemeClr val="tx1"/>
              </a:solidFill>
              <a:latin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rPr>
              <a:t>sideset 2 surface in sym1</a:t>
            </a:r>
          </a:p>
          <a:p>
            <a:pPr eaLnBrk="1" hangingPunct="1">
              <a:spcBef>
                <a:spcPct val="0"/>
              </a:spcBef>
              <a:buFontTx/>
              <a:buNone/>
            </a:pPr>
            <a:r>
              <a:rPr lang="en-US" altLang="en-US" sz="1400">
                <a:solidFill>
                  <a:schemeClr val="tx1"/>
                </a:solidFill>
                <a:latin typeface="Arial" panose="020B0604020202020204" pitchFamily="34" charset="0"/>
              </a:rPr>
              <a:t>sideset 3 surface in sym2</a:t>
            </a:r>
          </a:p>
          <a:p>
            <a:pPr eaLnBrk="1" hangingPunct="1">
              <a:spcBef>
                <a:spcPct val="0"/>
              </a:spcBef>
              <a:buFontTx/>
              <a:buNone/>
            </a:pPr>
            <a:endParaRPr lang="en-US" altLang="en-US" sz="1400">
              <a:solidFill>
                <a:schemeClr val="tx1"/>
              </a:solidFill>
              <a:latin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rPr>
              <a:t>sideset 4 surface in outwall</a:t>
            </a:r>
          </a:p>
          <a:p>
            <a:pPr eaLnBrk="1" hangingPunct="1">
              <a:spcBef>
                <a:spcPct val="0"/>
              </a:spcBef>
              <a:buFontTx/>
              <a:buNone/>
            </a:pPr>
            <a:r>
              <a:rPr lang="en-US" altLang="en-US" sz="1400">
                <a:solidFill>
                  <a:schemeClr val="tx1"/>
                </a:solidFill>
                <a:latin typeface="Arial" panose="020B0604020202020204" pitchFamily="34" charset="0"/>
              </a:rPr>
              <a:t>sideset 5 surface in cooling</a:t>
            </a:r>
          </a:p>
          <a:p>
            <a:pPr eaLnBrk="1" hangingPunct="1">
              <a:spcBef>
                <a:spcPct val="0"/>
              </a:spcBef>
              <a:buFontTx/>
              <a:buNone/>
            </a:pPr>
            <a:endParaRPr lang="en-US" altLang="en-US" sz="1400">
              <a:solidFill>
                <a:schemeClr val="tx1"/>
              </a:solidFill>
              <a:latin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rPr>
              <a:t>sideset 6 surface in rf</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transform mesh output scale 0.001</a:t>
            </a:r>
          </a:p>
          <a:p>
            <a:pPr eaLnBrk="1" hangingPunct="1">
              <a:spcBef>
                <a:spcPct val="0"/>
              </a:spcBef>
              <a:buFontTx/>
              <a:buNone/>
            </a:pPr>
            <a:endParaRPr lang="en-US" altLang="en-US" sz="1400">
              <a:solidFill>
                <a:schemeClr val="tx1"/>
              </a:solidFill>
              <a:latin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rPr>
              <a:t>export genesis "RfGunBody.gen" overwrite</a:t>
            </a:r>
          </a:p>
          <a:p>
            <a:pPr eaLnBrk="1" hangingPunct="1">
              <a:spcBef>
                <a:spcPct val="0"/>
              </a:spcBef>
              <a:buFontTx/>
              <a:buNone/>
            </a:pPr>
            <a:endParaRPr lang="en-US" altLang="en-US" sz="1400">
              <a:solidFill>
                <a:schemeClr val="tx1"/>
              </a:solidFill>
              <a:latin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rPr>
              <a:t>quality vol all distortion high 0.0 draw mesh</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10</a:t>
            </a:fld>
            <a:endParaRPr lang="en-US" sz="1600" dirty="0"/>
          </a:p>
        </p:txBody>
      </p:sp>
    </p:spTree>
    <p:extLst>
      <p:ext uri="{BB962C8B-B14F-4D97-AF65-F5344CB8AC3E}">
        <p14:creationId xmlns:p14="http://schemas.microsoft.com/office/powerpoint/2010/main" val="14636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1142" y="1996657"/>
            <a:ext cx="1846858" cy="189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764" y="4045745"/>
            <a:ext cx="2207236" cy="2586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12" y="1790311"/>
            <a:ext cx="2682777" cy="2820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2" name="Title 1"/>
          <p:cNvSpPr>
            <a:spLocks noGrp="1"/>
          </p:cNvSpPr>
          <p:nvPr>
            <p:ph type="title"/>
          </p:nvPr>
        </p:nvSpPr>
        <p:spPr>
          <a:xfrm>
            <a:off x="1524000" y="21223"/>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Surface Boundary IDs </a:t>
            </a:r>
          </a:p>
        </p:txBody>
      </p:sp>
      <p:sp>
        <p:nvSpPr>
          <p:cNvPr id="27653" name="TextBox 15"/>
          <p:cNvSpPr txBox="1">
            <a:spLocks noChangeArrowheads="1"/>
          </p:cNvSpPr>
          <p:nvPr/>
        </p:nvSpPr>
        <p:spPr bwMode="auto">
          <a:xfrm>
            <a:off x="7037145" y="5324687"/>
            <a:ext cx="1987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600" b="1" dirty="0">
                <a:solidFill>
                  <a:srgbClr val="000090"/>
                </a:solidFill>
                <a:latin typeface="Arial" panose="020B0604020202020204" pitchFamily="34" charset="0"/>
              </a:rPr>
              <a:t>RF surfaces: Id 6</a:t>
            </a:r>
          </a:p>
        </p:txBody>
      </p:sp>
      <p:sp>
        <p:nvSpPr>
          <p:cNvPr id="27654" name="TextBox 7"/>
          <p:cNvSpPr txBox="1">
            <a:spLocks noChangeArrowheads="1"/>
          </p:cNvSpPr>
          <p:nvPr/>
        </p:nvSpPr>
        <p:spPr bwMode="auto">
          <a:xfrm>
            <a:off x="2243100" y="4537076"/>
            <a:ext cx="1987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600" b="1" dirty="0">
                <a:solidFill>
                  <a:srgbClr val="000090"/>
                </a:solidFill>
                <a:latin typeface="Arial" panose="020B0604020202020204" pitchFamily="34" charset="0"/>
              </a:rPr>
              <a:t>symmetry planes: </a:t>
            </a:r>
          </a:p>
          <a:p>
            <a:pPr eaLnBrk="1" hangingPunct="1">
              <a:spcBef>
                <a:spcPct val="0"/>
              </a:spcBef>
              <a:buFontTx/>
              <a:buNone/>
            </a:pPr>
            <a:r>
              <a:rPr lang="en-US" altLang="en-US" sz="1600" b="1" dirty="0">
                <a:solidFill>
                  <a:srgbClr val="000090"/>
                </a:solidFill>
                <a:latin typeface="Arial" panose="020B0604020202020204" pitchFamily="34" charset="0"/>
              </a:rPr>
              <a:t>Id 2 &amp; 3 </a:t>
            </a:r>
          </a:p>
        </p:txBody>
      </p:sp>
      <p:sp>
        <p:nvSpPr>
          <p:cNvPr id="27655" name="TextBox 15"/>
          <p:cNvSpPr txBox="1">
            <a:spLocks noChangeArrowheads="1"/>
          </p:cNvSpPr>
          <p:nvPr/>
        </p:nvSpPr>
        <p:spPr bwMode="auto">
          <a:xfrm>
            <a:off x="72192" y="4754563"/>
            <a:ext cx="1792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600" b="1" dirty="0" err="1">
                <a:solidFill>
                  <a:srgbClr val="000090"/>
                </a:solidFill>
                <a:latin typeface="Arial" panose="020B0604020202020204" pitchFamily="34" charset="0"/>
              </a:rPr>
              <a:t>beampipe</a:t>
            </a:r>
            <a:r>
              <a:rPr lang="en-US" altLang="en-US" sz="1600" b="1" dirty="0">
                <a:solidFill>
                  <a:srgbClr val="000090"/>
                </a:solidFill>
                <a:latin typeface="Arial" panose="020B0604020202020204" pitchFamily="34" charset="0"/>
              </a:rPr>
              <a:t> end:</a:t>
            </a:r>
          </a:p>
          <a:p>
            <a:pPr eaLnBrk="1" hangingPunct="1">
              <a:spcBef>
                <a:spcPct val="0"/>
              </a:spcBef>
              <a:buFontTx/>
              <a:buNone/>
            </a:pPr>
            <a:r>
              <a:rPr lang="en-US" altLang="en-US" sz="1600" b="1" dirty="0">
                <a:solidFill>
                  <a:srgbClr val="000090"/>
                </a:solidFill>
                <a:latin typeface="Arial" panose="020B0604020202020204" pitchFamily="34" charset="0"/>
              </a:rPr>
              <a:t>Id 1  </a:t>
            </a:r>
          </a:p>
        </p:txBody>
      </p:sp>
      <p:sp>
        <p:nvSpPr>
          <p:cNvPr id="27656" name="TextBox 15"/>
          <p:cNvSpPr txBox="1">
            <a:spLocks noChangeArrowheads="1"/>
          </p:cNvSpPr>
          <p:nvPr/>
        </p:nvSpPr>
        <p:spPr bwMode="auto">
          <a:xfrm>
            <a:off x="4968929" y="1701014"/>
            <a:ext cx="24677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600" b="1" dirty="0">
                <a:solidFill>
                  <a:srgbClr val="000090"/>
                </a:solidFill>
                <a:latin typeface="Arial" panose="020B0604020202020204" pitchFamily="34" charset="0"/>
              </a:rPr>
              <a:t>Outer wall faces: Id 4 </a:t>
            </a:r>
          </a:p>
        </p:txBody>
      </p:sp>
      <p:sp>
        <p:nvSpPr>
          <p:cNvPr id="27657" name="TextBox 15"/>
          <p:cNvSpPr txBox="1">
            <a:spLocks noChangeArrowheads="1"/>
          </p:cNvSpPr>
          <p:nvPr/>
        </p:nvSpPr>
        <p:spPr bwMode="auto">
          <a:xfrm>
            <a:off x="8573794" y="1428330"/>
            <a:ext cx="2525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600" b="1" dirty="0">
                <a:solidFill>
                  <a:srgbClr val="000090"/>
                </a:solidFill>
                <a:latin typeface="Arial" panose="020B0604020202020204" pitchFamily="34" charset="0"/>
              </a:rPr>
              <a:t>Cooling channels: Id 5</a:t>
            </a:r>
          </a:p>
        </p:txBody>
      </p:sp>
      <p:cxnSp>
        <p:nvCxnSpPr>
          <p:cNvPr id="23" name="Straight Arrow Connector 22"/>
          <p:cNvCxnSpPr>
            <a:cxnSpLocks noChangeShapeType="1"/>
          </p:cNvCxnSpPr>
          <p:nvPr/>
        </p:nvCxnSpPr>
        <p:spPr bwMode="auto">
          <a:xfrm flipV="1">
            <a:off x="379374" y="4413252"/>
            <a:ext cx="588963" cy="146050"/>
          </a:xfrm>
          <a:prstGeom prst="straightConnector1">
            <a:avLst/>
          </a:prstGeom>
          <a:noFill/>
          <a:ln w="508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V="1">
            <a:off x="3434518" y="3412332"/>
            <a:ext cx="0" cy="1011238"/>
          </a:xfrm>
          <a:prstGeom prst="straightConnector1">
            <a:avLst/>
          </a:prstGeom>
          <a:noFill/>
          <a:ln w="508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766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8929" y="2199305"/>
            <a:ext cx="2295721" cy="245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a:cxnSpLocks noChangeShapeType="1"/>
          </p:cNvCxnSpPr>
          <p:nvPr/>
        </p:nvCxnSpPr>
        <p:spPr bwMode="auto">
          <a:xfrm flipH="1" flipV="1">
            <a:off x="2794755" y="4220370"/>
            <a:ext cx="641350" cy="203200"/>
          </a:xfrm>
          <a:prstGeom prst="straightConnector1">
            <a:avLst/>
          </a:prstGeom>
          <a:noFill/>
          <a:ln w="508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11</a:t>
            </a:fld>
            <a:endParaRPr lang="en-US" sz="1600" dirty="0"/>
          </a:p>
        </p:txBody>
      </p:sp>
    </p:spTree>
    <p:extLst>
      <p:ext uri="{BB962C8B-B14F-4D97-AF65-F5344CB8AC3E}">
        <p14:creationId xmlns:p14="http://schemas.microsoft.com/office/powerpoint/2010/main" val="2909196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p:cNvSpPr txBox="1">
            <a:spLocks noChangeArrowheads="1"/>
          </p:cNvSpPr>
          <p:nvPr/>
        </p:nvSpPr>
        <p:spPr bwMode="auto">
          <a:xfrm>
            <a:off x="1808162" y="358775"/>
            <a:ext cx="8572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spcBef>
                <a:spcPct val="0"/>
              </a:spcBef>
              <a:buFontTx/>
              <a:buNone/>
            </a:pPr>
            <a:r>
              <a:rPr lang="en-US" altLang="en-US" sz="2800" b="1" dirty="0">
                <a:solidFill>
                  <a:srgbClr val="C00000"/>
                </a:solidFill>
                <a:latin typeface="+mn-lt"/>
              </a:rPr>
              <a:t>Boundary Conditions in TEM3P</a:t>
            </a:r>
          </a:p>
        </p:txBody>
      </p:sp>
      <p:sp>
        <p:nvSpPr>
          <p:cNvPr id="5" name="Content Placeholder 2"/>
          <p:cNvSpPr txBox="1">
            <a:spLocks/>
          </p:cNvSpPr>
          <p:nvPr/>
        </p:nvSpPr>
        <p:spPr bwMode="auto">
          <a:xfrm>
            <a:off x="223366" y="3604419"/>
            <a:ext cx="8466924"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0000C3"/>
                </a:solidFill>
                <a:latin typeface="Calibri"/>
                <a:ea typeface="ＭＳ Ｐゴシック" charset="-128"/>
                <a:cs typeface="Calibri"/>
              </a:defRPr>
            </a:lvl1pPr>
            <a:lvl2pPr marL="742950" indent="-285750" algn="l" rtl="0" eaLnBrk="0" fontAlgn="base" hangingPunct="0">
              <a:spcBef>
                <a:spcPct val="20000"/>
              </a:spcBef>
              <a:spcAft>
                <a:spcPct val="0"/>
              </a:spcAft>
              <a:buChar char="–"/>
              <a:defRPr sz="2800">
                <a:solidFill>
                  <a:srgbClr val="A50021"/>
                </a:solidFill>
                <a:latin typeface="Calibri"/>
                <a:ea typeface="ＭＳ Ｐゴシック" charset="-128"/>
                <a:cs typeface="Calibri"/>
              </a:defRPr>
            </a:lvl2pPr>
            <a:lvl3pPr marL="1143000" indent="-228600" algn="l" rtl="0" eaLnBrk="0" fontAlgn="base" hangingPunct="0">
              <a:spcBef>
                <a:spcPct val="20000"/>
              </a:spcBef>
              <a:spcAft>
                <a:spcPct val="0"/>
              </a:spcAft>
              <a:buChar char="•"/>
              <a:defRPr sz="2400">
                <a:solidFill>
                  <a:srgbClr val="317530"/>
                </a:solidFill>
                <a:latin typeface="Calibri"/>
                <a:ea typeface="ＭＳ Ｐゴシック" charset="-128"/>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cs typeface="Calibri"/>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altLang="en-US" sz="2400" b="1" kern="0" dirty="0">
                <a:solidFill>
                  <a:srgbClr val="FF0000"/>
                </a:solidFill>
                <a:latin typeface="+mn-lt"/>
                <a:ea typeface="ＭＳ Ｐゴシック" panose="020B0600070205080204" pitchFamily="34" charset="-128"/>
                <a:cs typeface="Times New Roman" panose="02020603050405020304" pitchFamily="18" charset="0"/>
              </a:rPr>
              <a:t>Elastic Problem:</a:t>
            </a:r>
          </a:p>
          <a:p>
            <a:pPr>
              <a:defRPr/>
            </a:pPr>
            <a:r>
              <a:rPr lang="en-US" altLang="en-US" sz="2000" b="1" kern="0" dirty="0">
                <a:solidFill>
                  <a:srgbClr val="FF0000"/>
                </a:solidFill>
                <a:latin typeface="+mn-lt"/>
                <a:ea typeface="ＭＳ Ｐゴシック" panose="020B0600070205080204" pitchFamily="34" charset="-128"/>
                <a:cs typeface="Times New Roman" panose="02020603050405020304" pitchFamily="18" charset="0"/>
              </a:rPr>
              <a:t>Dirichlet</a:t>
            </a:r>
            <a:r>
              <a:rPr lang="en-US" altLang="en-US" sz="2000" kern="0" dirty="0">
                <a:solidFill>
                  <a:srgbClr val="FF0000"/>
                </a:solidFill>
                <a:latin typeface="+mn-lt"/>
                <a:ea typeface="ＭＳ Ｐゴシック" panose="020B0600070205080204" pitchFamily="34" charset="-128"/>
                <a:cs typeface="Times New Roman" panose="02020603050405020304" pitchFamily="18" charset="0"/>
              </a:rPr>
              <a:t>: displacement is imposed in all three directions</a:t>
            </a:r>
          </a:p>
          <a:p>
            <a:pPr>
              <a:defRPr/>
            </a:pPr>
            <a:r>
              <a:rPr lang="en-US" altLang="en-US" sz="2000" b="1" kern="0" dirty="0">
                <a:solidFill>
                  <a:srgbClr val="FF0000"/>
                </a:solidFill>
                <a:latin typeface="+mn-lt"/>
                <a:ea typeface="ＭＳ Ｐゴシック" panose="020B0600070205080204" pitchFamily="34" charset="-128"/>
                <a:cs typeface="Times New Roman" panose="02020603050405020304" pitchFamily="18" charset="0"/>
              </a:rPr>
              <a:t>Neumann</a:t>
            </a:r>
            <a:r>
              <a:rPr lang="en-US" altLang="en-US" sz="2000" kern="0" dirty="0">
                <a:solidFill>
                  <a:srgbClr val="FF0000"/>
                </a:solidFill>
                <a:latin typeface="+mn-lt"/>
                <a:ea typeface="ＭＳ Ｐゴシック" panose="020B0600070205080204" pitchFamily="34" charset="-128"/>
                <a:cs typeface="Times New Roman" panose="02020603050405020304" pitchFamily="18" charset="0"/>
              </a:rPr>
              <a:t>: normal loading is imposed</a:t>
            </a:r>
          </a:p>
          <a:p>
            <a:pPr>
              <a:defRPr/>
            </a:pPr>
            <a:r>
              <a:rPr lang="en-US" altLang="en-US" sz="2000" b="1" kern="0" dirty="0">
                <a:solidFill>
                  <a:srgbClr val="FF0000"/>
                </a:solidFill>
                <a:latin typeface="+mn-lt"/>
                <a:ea typeface="ＭＳ Ｐゴシック" panose="020B0600070205080204" pitchFamily="34" charset="-128"/>
                <a:cs typeface="Times New Roman" panose="02020603050405020304" pitchFamily="18" charset="0"/>
              </a:rPr>
              <a:t>Mixed</a:t>
            </a:r>
            <a:r>
              <a:rPr lang="en-US" altLang="en-US" sz="2000" kern="0" dirty="0">
                <a:solidFill>
                  <a:srgbClr val="FF0000"/>
                </a:solidFill>
                <a:latin typeface="+mn-lt"/>
                <a:ea typeface="ＭＳ Ｐゴシック" panose="020B0600070205080204" pitchFamily="34" charset="-128"/>
                <a:cs typeface="Times New Roman" panose="02020603050405020304" pitchFamily="18" charset="0"/>
              </a:rPr>
              <a:t>: displacements are imposed in some directions others are free</a:t>
            </a:r>
          </a:p>
          <a:p>
            <a:pPr>
              <a:defRPr/>
            </a:pPr>
            <a:r>
              <a:rPr lang="en-US" altLang="en-US" sz="2000" b="1" kern="0" dirty="0" err="1">
                <a:solidFill>
                  <a:srgbClr val="FF0000"/>
                </a:solidFill>
                <a:latin typeface="+mn-lt"/>
                <a:ea typeface="ＭＳ Ｐゴシック" panose="020B0600070205080204" pitchFamily="34" charset="-128"/>
                <a:cs typeface="Times New Roman" panose="02020603050405020304" pitchFamily="18" charset="0"/>
              </a:rPr>
              <a:t>LFDetuning</a:t>
            </a:r>
            <a:r>
              <a:rPr lang="en-US" altLang="en-US" sz="2000" kern="0" dirty="0">
                <a:solidFill>
                  <a:srgbClr val="FF0000"/>
                </a:solidFill>
                <a:latin typeface="+mn-lt"/>
                <a:ea typeface="ＭＳ Ｐゴシック" panose="020B0600070205080204" pitchFamily="34" charset="-128"/>
                <a:cs typeface="Times New Roman" panose="02020603050405020304" pitchFamily="18" charset="0"/>
              </a:rPr>
              <a:t>: radiation pressure from omega3p/s3p used as the normal loading</a:t>
            </a:r>
          </a:p>
          <a:p>
            <a:pPr>
              <a:defRPr/>
            </a:pPr>
            <a:endParaRPr lang="en-US" altLang="en-US" sz="2000" kern="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a:defRPr/>
            </a:pPr>
            <a:endParaRPr lang="en-US" altLang="en-US" sz="2000" kern="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7" name="Content Placeholder 2"/>
          <p:cNvSpPr txBox="1">
            <a:spLocks/>
          </p:cNvSpPr>
          <p:nvPr/>
        </p:nvSpPr>
        <p:spPr bwMode="auto">
          <a:xfrm>
            <a:off x="240817" y="1071187"/>
            <a:ext cx="946242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0000C3"/>
                </a:solidFill>
                <a:latin typeface="Calibri"/>
                <a:ea typeface="ＭＳ Ｐゴシック" charset="-128"/>
                <a:cs typeface="Calibri"/>
              </a:defRPr>
            </a:lvl1pPr>
            <a:lvl2pPr marL="742950" indent="-285750" algn="l" rtl="0" eaLnBrk="0" fontAlgn="base" hangingPunct="0">
              <a:spcBef>
                <a:spcPct val="20000"/>
              </a:spcBef>
              <a:spcAft>
                <a:spcPct val="0"/>
              </a:spcAft>
              <a:buChar char="–"/>
              <a:defRPr sz="2800">
                <a:solidFill>
                  <a:srgbClr val="A50021"/>
                </a:solidFill>
                <a:latin typeface="Calibri"/>
                <a:ea typeface="ＭＳ Ｐゴシック" charset="-128"/>
                <a:cs typeface="Calibri"/>
              </a:defRPr>
            </a:lvl2pPr>
            <a:lvl3pPr marL="1143000" indent="-228600" algn="l" rtl="0" eaLnBrk="0" fontAlgn="base" hangingPunct="0">
              <a:spcBef>
                <a:spcPct val="20000"/>
              </a:spcBef>
              <a:spcAft>
                <a:spcPct val="0"/>
              </a:spcAft>
              <a:buChar char="•"/>
              <a:defRPr sz="2400">
                <a:solidFill>
                  <a:srgbClr val="317530"/>
                </a:solidFill>
                <a:latin typeface="Calibri"/>
                <a:ea typeface="ＭＳ Ｐゴシック" charset="-128"/>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cs typeface="Calibri"/>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altLang="en-US" sz="2400" b="1" kern="0" dirty="0">
                <a:latin typeface="+mn-lt"/>
                <a:ea typeface="ＭＳ Ｐゴシック" panose="020B0600070205080204" pitchFamily="34" charset="-128"/>
                <a:cs typeface="Times New Roman" panose="02020603050405020304" pitchFamily="18" charset="0"/>
              </a:rPr>
              <a:t>Thermal Problem:</a:t>
            </a:r>
          </a:p>
          <a:p>
            <a:pPr>
              <a:defRPr/>
            </a:pPr>
            <a:r>
              <a:rPr lang="en-US" altLang="en-US" sz="2000" b="1" kern="0" dirty="0">
                <a:latin typeface="+mn-lt"/>
                <a:ea typeface="ＭＳ Ｐゴシック" panose="020B0600070205080204" pitchFamily="34" charset="-128"/>
                <a:cs typeface="Times New Roman" panose="02020603050405020304" pitchFamily="18" charset="0"/>
              </a:rPr>
              <a:t>Dirichlet (conduction)</a:t>
            </a:r>
            <a:r>
              <a:rPr lang="en-US" altLang="en-US" sz="2000" kern="0" dirty="0">
                <a:latin typeface="+mn-lt"/>
                <a:ea typeface="ＭＳ Ｐゴシック" panose="020B0600070205080204" pitchFamily="34" charset="-128"/>
                <a:cs typeface="Times New Roman" panose="02020603050405020304" pitchFamily="18" charset="0"/>
              </a:rPr>
              <a:t>: fixed temperature is imposed </a:t>
            </a:r>
          </a:p>
          <a:p>
            <a:pPr>
              <a:defRPr/>
            </a:pPr>
            <a:r>
              <a:rPr lang="en-US" altLang="en-US" sz="2000" b="1" kern="0" dirty="0">
                <a:latin typeface="+mn-lt"/>
                <a:ea typeface="ＭＳ Ｐゴシック" panose="020B0600070205080204" pitchFamily="34" charset="-128"/>
                <a:cs typeface="Times New Roman" panose="02020603050405020304" pitchFamily="18" charset="0"/>
              </a:rPr>
              <a:t>Neumann (conduction)</a:t>
            </a:r>
            <a:r>
              <a:rPr lang="en-US" altLang="en-US" sz="2000" kern="0" dirty="0">
                <a:latin typeface="+mn-lt"/>
                <a:ea typeface="ＭＳ Ｐゴシック" panose="020B0600070205080204" pitchFamily="34" charset="-128"/>
                <a:cs typeface="Times New Roman" panose="02020603050405020304" pitchFamily="18" charset="0"/>
              </a:rPr>
              <a:t>: heat flux is imposed</a:t>
            </a:r>
          </a:p>
          <a:p>
            <a:pPr>
              <a:defRPr/>
            </a:pPr>
            <a:r>
              <a:rPr lang="en-US" altLang="en-US" sz="2000" b="1" kern="0" dirty="0">
                <a:latin typeface="+mn-lt"/>
                <a:ea typeface="ＭＳ Ｐゴシック" panose="020B0600070205080204" pitchFamily="34" charset="-128"/>
                <a:cs typeface="Times New Roman" panose="02020603050405020304" pitchFamily="18" charset="0"/>
              </a:rPr>
              <a:t>Convection: </a:t>
            </a:r>
            <a:r>
              <a:rPr lang="en-US" altLang="en-US" sz="2000" kern="0" dirty="0">
                <a:latin typeface="+mn-lt"/>
                <a:ea typeface="ＭＳ Ｐゴシック" panose="020B0600070205080204" pitchFamily="34" charset="-128"/>
                <a:cs typeface="Times New Roman" panose="02020603050405020304" pitchFamily="18" charset="0"/>
              </a:rPr>
              <a:t>Robin heat transfer</a:t>
            </a:r>
            <a:r>
              <a:rPr lang="en-US" altLang="en-US" sz="2000" dirty="0">
                <a:solidFill>
                  <a:schemeClr val="tx1"/>
                </a:solidFill>
                <a:latin typeface="+mn-lt"/>
                <a:cs typeface="Times New Roman" panose="02020603050405020304" pitchFamily="18" charset="0"/>
              </a:rPr>
              <a:t> </a:t>
            </a:r>
            <a:r>
              <a:rPr lang="en-US" altLang="en-US" sz="2000" i="1" dirty="0">
                <a:solidFill>
                  <a:srgbClr val="0000FF"/>
                </a:solidFill>
                <a:latin typeface="+mn-lt"/>
                <a:cs typeface="Times New Roman" panose="02020603050405020304" pitchFamily="18" charset="0"/>
              </a:rPr>
              <a:t>Q=</a:t>
            </a:r>
            <a:r>
              <a:rPr lang="en-US" altLang="en-US" sz="2000" i="1" dirty="0" err="1">
                <a:solidFill>
                  <a:srgbClr val="0000FF"/>
                </a:solidFill>
                <a:latin typeface="+mn-lt"/>
                <a:cs typeface="Times New Roman" panose="02020603050405020304" pitchFamily="18" charset="0"/>
              </a:rPr>
              <a:t>hA</a:t>
            </a:r>
            <a:r>
              <a:rPr lang="en-US" altLang="en-US" sz="2000" i="1" dirty="0">
                <a:solidFill>
                  <a:srgbClr val="0000FF"/>
                </a:solidFill>
                <a:latin typeface="+mn-lt"/>
                <a:cs typeface="Times New Roman" panose="02020603050405020304" pitchFamily="18" charset="0"/>
              </a:rPr>
              <a:t>(</a:t>
            </a:r>
            <a:r>
              <a:rPr lang="en-US" altLang="en-US" sz="2000" i="1" dirty="0" err="1">
                <a:solidFill>
                  <a:srgbClr val="0000FF"/>
                </a:solidFill>
                <a:latin typeface="+mn-lt"/>
                <a:cs typeface="Times New Roman" panose="02020603050405020304" pitchFamily="18" charset="0"/>
              </a:rPr>
              <a:t>T</a:t>
            </a:r>
            <a:r>
              <a:rPr lang="en-US" altLang="en-US" sz="2000" i="1" baseline="-25000" dirty="0" err="1">
                <a:solidFill>
                  <a:srgbClr val="0000FF"/>
                </a:solidFill>
                <a:latin typeface="+mn-lt"/>
                <a:cs typeface="Times New Roman" panose="02020603050405020304" pitchFamily="18" charset="0"/>
              </a:rPr>
              <a:t>h</a:t>
            </a:r>
            <a:r>
              <a:rPr lang="en-US" altLang="en-US" sz="2000" i="1" dirty="0">
                <a:solidFill>
                  <a:srgbClr val="0000FF"/>
                </a:solidFill>
                <a:latin typeface="+mn-lt"/>
                <a:cs typeface="Times New Roman" panose="02020603050405020304" pitchFamily="18" charset="0"/>
              </a:rPr>
              <a:t>-T</a:t>
            </a:r>
            <a:r>
              <a:rPr lang="en-US" altLang="en-US" sz="2000" i="1" baseline="-25000" dirty="0">
                <a:solidFill>
                  <a:srgbClr val="0000FF"/>
                </a:solidFill>
                <a:latin typeface="+mn-lt"/>
                <a:cs typeface="Times New Roman" panose="02020603050405020304" pitchFamily="18" charset="0"/>
              </a:rPr>
              <a:t>c</a:t>
            </a:r>
            <a:r>
              <a:rPr lang="en-US" altLang="en-US" sz="2000" i="1" dirty="0">
                <a:solidFill>
                  <a:srgbClr val="0000FF"/>
                </a:solidFill>
                <a:latin typeface="+mn-lt"/>
                <a:cs typeface="Times New Roman" panose="02020603050405020304" pitchFamily="18" charset="0"/>
              </a:rPr>
              <a:t>)</a:t>
            </a:r>
            <a:endParaRPr lang="en-US" altLang="en-US" sz="2000" i="1" kern="0" dirty="0">
              <a:solidFill>
                <a:srgbClr val="0000FF"/>
              </a:solidFill>
              <a:latin typeface="+mn-lt"/>
              <a:ea typeface="ＭＳ Ｐゴシック" panose="020B0600070205080204" pitchFamily="34" charset="-128"/>
              <a:cs typeface="Times New Roman" panose="02020603050405020304" pitchFamily="18" charset="0"/>
            </a:endParaRPr>
          </a:p>
          <a:p>
            <a:pPr>
              <a:defRPr/>
            </a:pPr>
            <a:r>
              <a:rPr lang="en-US" altLang="en-US" sz="2000" b="1" kern="0" dirty="0">
                <a:latin typeface="+mn-lt"/>
                <a:ea typeface="ＭＳ Ｐゴシック" panose="020B0600070205080204" pitchFamily="34" charset="-128"/>
                <a:cs typeface="Times New Roman" panose="02020603050405020304" pitchFamily="18" charset="0"/>
              </a:rPr>
              <a:t>RF Heating:</a:t>
            </a:r>
            <a:r>
              <a:rPr lang="en-US" altLang="en-US" sz="2000" kern="0" dirty="0">
                <a:latin typeface="+mn-lt"/>
                <a:ea typeface="ＭＳ Ｐゴシック" panose="020B0600070205080204" pitchFamily="34" charset="-128"/>
                <a:cs typeface="Times New Roman" panose="02020603050405020304" pitchFamily="18" charset="0"/>
              </a:rPr>
              <a:t> power loss from omega3p/s3p used as the heat flux </a:t>
            </a:r>
          </a:p>
        </p:txBody>
      </p:sp>
      <p:pic>
        <p:nvPicPr>
          <p:cNvPr id="2970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0290" y="2083290"/>
            <a:ext cx="2402434" cy="97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702" name="Object 2"/>
          <p:cNvGraphicFramePr>
            <a:graphicFrameLocks noChangeAspect="1"/>
          </p:cNvGraphicFramePr>
          <p:nvPr>
            <p:extLst>
              <p:ext uri="{D42A27DB-BD31-4B8C-83A1-F6EECF244321}">
                <p14:modId xmlns:p14="http://schemas.microsoft.com/office/powerpoint/2010/main" val="277407385"/>
              </p:ext>
            </p:extLst>
          </p:nvPr>
        </p:nvGraphicFramePr>
        <p:xfrm>
          <a:off x="8489672" y="4781508"/>
          <a:ext cx="3562725" cy="977149"/>
        </p:xfrm>
        <a:graphic>
          <a:graphicData uri="http://schemas.openxmlformats.org/presentationml/2006/ole">
            <mc:AlternateContent xmlns:mc="http://schemas.openxmlformats.org/markup-compatibility/2006">
              <mc:Choice xmlns:v="urn:schemas-microsoft-com:vml" Requires="v">
                <p:oleObj name="Equation" r:id="rId3" imgW="1425960" imgH="383760" progId="Equation.3">
                  <p:embed/>
                </p:oleObj>
              </mc:Choice>
              <mc:Fallback>
                <p:oleObj name="Equation" r:id="rId3" imgW="1425960" imgH="383760" progId="Equation.3">
                  <p:embed/>
                  <p:pic>
                    <p:nvPicPr>
                      <p:cNvPr id="297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9672" y="4781508"/>
                        <a:ext cx="3562725" cy="977149"/>
                      </a:xfrm>
                      <a:prstGeom prst="rect">
                        <a:avLst/>
                      </a:prstGeom>
                      <a:noFill/>
                      <a:ln>
                        <a:noFill/>
                      </a:ln>
                    </p:spPr>
                  </p:pic>
                </p:oleObj>
              </mc:Fallback>
            </mc:AlternateContent>
          </a:graphicData>
        </a:graphic>
      </p:graphicFrame>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12</a:t>
            </a:fld>
            <a:endParaRPr lang="en-US" sz="1600" dirty="0"/>
          </a:p>
        </p:txBody>
      </p:sp>
    </p:spTree>
    <p:extLst>
      <p:ext uri="{BB962C8B-B14F-4D97-AF65-F5344CB8AC3E}">
        <p14:creationId xmlns:p14="http://schemas.microsoft.com/office/powerpoint/2010/main" val="145026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663" y="1337469"/>
            <a:ext cx="1751012" cy="23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038" y="3871914"/>
            <a:ext cx="2432050" cy="2415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2" name="Title 1"/>
          <p:cNvSpPr>
            <a:spLocks noGrp="1"/>
          </p:cNvSpPr>
          <p:nvPr>
            <p:ph type="title"/>
          </p:nvPr>
        </p:nvSpPr>
        <p:spPr>
          <a:xfrm>
            <a:off x="1647826" y="127000"/>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Boundary Conditions for TEM3P</a:t>
            </a:r>
          </a:p>
        </p:txBody>
      </p:sp>
      <p:sp>
        <p:nvSpPr>
          <p:cNvPr id="30723" name="TextBox 1"/>
          <p:cNvSpPr txBox="1">
            <a:spLocks noChangeArrowheads="1"/>
          </p:cNvSpPr>
          <p:nvPr/>
        </p:nvSpPr>
        <p:spPr bwMode="auto">
          <a:xfrm>
            <a:off x="6286499" y="1405732"/>
            <a:ext cx="1120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2400" b="1" i="1" dirty="0">
                <a:solidFill>
                  <a:srgbClr val="FF0000"/>
                </a:solidFill>
                <a:latin typeface="Arial" panose="020B0604020202020204" pitchFamily="34" charset="0"/>
              </a:rPr>
              <a:t>Y-Axis</a:t>
            </a:r>
          </a:p>
        </p:txBody>
      </p:sp>
      <p:sp>
        <p:nvSpPr>
          <p:cNvPr id="30724" name="TextBox 1"/>
          <p:cNvSpPr txBox="1">
            <a:spLocks noChangeArrowheads="1"/>
          </p:cNvSpPr>
          <p:nvPr/>
        </p:nvSpPr>
        <p:spPr bwMode="auto">
          <a:xfrm>
            <a:off x="9496426" y="3336923"/>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2400" b="1" i="1" dirty="0">
                <a:solidFill>
                  <a:srgbClr val="FF0000"/>
                </a:solidFill>
                <a:latin typeface="Arial" panose="020B0604020202020204" pitchFamily="34" charset="0"/>
              </a:rPr>
              <a:t>X-Axis</a:t>
            </a:r>
          </a:p>
        </p:txBody>
      </p:sp>
      <p:sp>
        <p:nvSpPr>
          <p:cNvPr id="30725" name="TextBox 11"/>
          <p:cNvSpPr txBox="1">
            <a:spLocks noChangeArrowheads="1"/>
          </p:cNvSpPr>
          <p:nvPr/>
        </p:nvSpPr>
        <p:spPr bwMode="auto">
          <a:xfrm>
            <a:off x="601123" y="1322823"/>
            <a:ext cx="464978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742950" indent="-28575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pPr>
            <a:r>
              <a:rPr lang="en-US" altLang="en-US" sz="2400" b="1" dirty="0">
                <a:solidFill>
                  <a:srgbClr val="000066"/>
                </a:solidFill>
                <a:latin typeface="Arial" panose="020B0604020202020204" pitchFamily="34" charset="0"/>
              </a:rPr>
              <a:t>Thermostatic Solver :</a:t>
            </a:r>
            <a:endParaRPr lang="en-US" altLang="en-US" sz="2000" b="1" dirty="0">
              <a:solidFill>
                <a:srgbClr val="000066"/>
              </a:solidFill>
              <a:latin typeface="Arial" panose="020B0604020202020204" pitchFamily="34" charset="0"/>
            </a:endParaRPr>
          </a:p>
          <a:p>
            <a:pPr lvl="1" eaLnBrk="1" hangingPunct="1">
              <a:lnSpc>
                <a:spcPct val="150000"/>
              </a:lnSpc>
              <a:spcBef>
                <a:spcPct val="0"/>
              </a:spcBef>
              <a:buFont typeface="Lucida Grande"/>
              <a:buChar char="-"/>
            </a:pPr>
            <a:r>
              <a:rPr lang="en-US" altLang="en-US" sz="2000" dirty="0">
                <a:solidFill>
                  <a:srgbClr val="000090"/>
                </a:solidFill>
                <a:latin typeface="Arial" panose="020B0604020202020204" pitchFamily="34" charset="0"/>
              </a:rPr>
              <a:t>Conduction: 1 ~ 4</a:t>
            </a:r>
          </a:p>
          <a:p>
            <a:pPr lvl="1" eaLnBrk="1" hangingPunct="1">
              <a:lnSpc>
                <a:spcPct val="150000"/>
              </a:lnSpc>
              <a:spcBef>
                <a:spcPct val="0"/>
              </a:spcBef>
              <a:buFont typeface="Lucida Grande"/>
              <a:buChar char="-"/>
            </a:pPr>
            <a:r>
              <a:rPr lang="en-US" altLang="en-US" sz="2000" dirty="0">
                <a:solidFill>
                  <a:srgbClr val="000090"/>
                </a:solidFill>
                <a:latin typeface="Arial" panose="020B0604020202020204" pitchFamily="34" charset="0"/>
              </a:rPr>
              <a:t>Convection: 5 (22</a:t>
            </a:r>
            <a:r>
              <a:rPr lang="en-US" altLang="en-US" sz="2000" baseline="30000" dirty="0">
                <a:solidFill>
                  <a:srgbClr val="000090"/>
                </a:solidFill>
                <a:latin typeface="Arial" panose="020B0604020202020204" pitchFamily="34" charset="0"/>
              </a:rPr>
              <a:t>0</a:t>
            </a:r>
            <a:r>
              <a:rPr lang="en-US" altLang="en-US" sz="2000" dirty="0">
                <a:solidFill>
                  <a:srgbClr val="000090"/>
                </a:solidFill>
                <a:latin typeface="Arial" panose="020B0604020202020204" pitchFamily="34" charset="0"/>
              </a:rPr>
              <a:t>C)</a:t>
            </a:r>
          </a:p>
          <a:p>
            <a:pPr lvl="1" eaLnBrk="1" hangingPunct="1">
              <a:lnSpc>
                <a:spcPct val="150000"/>
              </a:lnSpc>
              <a:spcBef>
                <a:spcPct val="0"/>
              </a:spcBef>
              <a:buFont typeface="Lucida Grande"/>
              <a:buChar char="-"/>
            </a:pPr>
            <a:r>
              <a:rPr lang="en-US" altLang="en-US" sz="2000" b="1" dirty="0">
                <a:solidFill>
                  <a:srgbClr val="FF0000"/>
                </a:solidFill>
                <a:latin typeface="Arial" panose="020B0604020202020204" pitchFamily="34" charset="0"/>
              </a:rPr>
              <a:t>RF Heating: 6 </a:t>
            </a:r>
          </a:p>
          <a:p>
            <a:pPr lvl="1" eaLnBrk="1" hangingPunct="1">
              <a:spcBef>
                <a:spcPct val="0"/>
              </a:spcBef>
              <a:buFont typeface="Lucida Grande"/>
              <a:buChar char="-"/>
            </a:pPr>
            <a:endParaRPr lang="en-US" altLang="en-US" sz="2400" dirty="0">
              <a:solidFill>
                <a:srgbClr val="000090"/>
              </a:solidFill>
              <a:latin typeface="Arial" panose="020B0604020202020204" pitchFamily="34" charset="0"/>
            </a:endParaRPr>
          </a:p>
          <a:p>
            <a:pPr eaLnBrk="1" hangingPunct="1">
              <a:spcBef>
                <a:spcPct val="0"/>
              </a:spcBef>
            </a:pPr>
            <a:r>
              <a:rPr lang="en-US" altLang="en-US" sz="2400" b="1" dirty="0">
                <a:solidFill>
                  <a:srgbClr val="000066"/>
                </a:solidFill>
                <a:latin typeface="Arial" panose="020B0604020202020204" pitchFamily="34" charset="0"/>
              </a:rPr>
              <a:t>Elastic Solver :</a:t>
            </a:r>
            <a:endParaRPr lang="en-US" altLang="en-US" sz="2000" dirty="0">
              <a:solidFill>
                <a:srgbClr val="000066"/>
              </a:solidFill>
              <a:latin typeface="Arial" panose="020B0604020202020204" pitchFamily="34" charset="0"/>
            </a:endParaRPr>
          </a:p>
          <a:p>
            <a:pPr lvl="2" eaLnBrk="1" hangingPunct="1">
              <a:lnSpc>
                <a:spcPct val="150000"/>
              </a:lnSpc>
              <a:spcBef>
                <a:spcPct val="0"/>
              </a:spcBef>
              <a:buFont typeface="Lucida Grande"/>
              <a:buChar char="-"/>
            </a:pPr>
            <a:r>
              <a:rPr lang="en-US" altLang="en-US" sz="2000" dirty="0">
                <a:solidFill>
                  <a:srgbClr val="000066"/>
                </a:solidFill>
                <a:latin typeface="Arial" panose="020B0604020202020204" pitchFamily="34" charset="0"/>
              </a:rPr>
              <a:t>Fix X: 2</a:t>
            </a:r>
          </a:p>
          <a:p>
            <a:pPr lvl="2" eaLnBrk="1" hangingPunct="1">
              <a:lnSpc>
                <a:spcPct val="150000"/>
              </a:lnSpc>
              <a:spcBef>
                <a:spcPct val="0"/>
              </a:spcBef>
              <a:buFont typeface="Lucida Grande"/>
              <a:buChar char="-"/>
            </a:pPr>
            <a:r>
              <a:rPr lang="en-US" altLang="en-US" sz="2000" dirty="0">
                <a:solidFill>
                  <a:srgbClr val="000066"/>
                </a:solidFill>
                <a:latin typeface="Arial" panose="020B0604020202020204" pitchFamily="34" charset="0"/>
              </a:rPr>
              <a:t>Fix Y: 3</a:t>
            </a:r>
          </a:p>
          <a:p>
            <a:pPr lvl="2" eaLnBrk="1" hangingPunct="1">
              <a:lnSpc>
                <a:spcPct val="150000"/>
              </a:lnSpc>
              <a:spcBef>
                <a:spcPct val="0"/>
              </a:spcBef>
              <a:buFont typeface="Lucida Grande"/>
              <a:buChar char="-"/>
            </a:pPr>
            <a:r>
              <a:rPr lang="en-US" altLang="en-US" sz="2000" dirty="0">
                <a:solidFill>
                  <a:srgbClr val="000066"/>
                </a:solidFill>
                <a:latin typeface="Arial" panose="020B0604020202020204" pitchFamily="34" charset="0"/>
              </a:rPr>
              <a:t>Fix Z: 1 </a:t>
            </a:r>
          </a:p>
          <a:p>
            <a:pPr lvl="2" eaLnBrk="1" hangingPunct="1">
              <a:lnSpc>
                <a:spcPct val="150000"/>
              </a:lnSpc>
              <a:spcBef>
                <a:spcPct val="0"/>
              </a:spcBef>
              <a:buFont typeface="Lucida Grande"/>
              <a:buChar char="-"/>
            </a:pPr>
            <a:r>
              <a:rPr lang="en-US" altLang="en-US" sz="2000" dirty="0">
                <a:solidFill>
                  <a:srgbClr val="000066"/>
                </a:solidFill>
                <a:latin typeface="Arial" panose="020B0604020202020204" pitchFamily="34" charset="0"/>
              </a:rPr>
              <a:t>Free: 4 5</a:t>
            </a:r>
          </a:p>
          <a:p>
            <a:pPr lvl="2" eaLnBrk="1" hangingPunct="1">
              <a:lnSpc>
                <a:spcPct val="150000"/>
              </a:lnSpc>
              <a:spcBef>
                <a:spcPct val="0"/>
              </a:spcBef>
              <a:buFont typeface="Lucida Grande"/>
              <a:buChar char="-"/>
            </a:pPr>
            <a:r>
              <a:rPr lang="en-US" altLang="en-US" sz="2000" b="1" dirty="0">
                <a:solidFill>
                  <a:srgbClr val="FF0000"/>
                </a:solidFill>
                <a:latin typeface="Arial" panose="020B0604020202020204" pitchFamily="34" charset="0"/>
              </a:rPr>
              <a:t>Lorentz Force: 6</a:t>
            </a:r>
          </a:p>
        </p:txBody>
      </p:sp>
      <p:sp>
        <p:nvSpPr>
          <p:cNvPr id="30726" name="TextBox 3"/>
          <p:cNvSpPr txBox="1">
            <a:spLocks noChangeArrowheads="1"/>
          </p:cNvSpPr>
          <p:nvPr/>
        </p:nvSpPr>
        <p:spPr bwMode="auto">
          <a:xfrm>
            <a:off x="5636421" y="5821362"/>
            <a:ext cx="731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dirty="0">
                <a:solidFill>
                  <a:schemeClr val="tx1"/>
                </a:solidFill>
                <a:latin typeface="Arial" panose="020B0604020202020204" pitchFamily="34" charset="0"/>
                <a:cs typeface="Arial" panose="020B0604020202020204" pitchFamily="34" charset="0"/>
              </a:rPr>
              <a:t>ID 1</a:t>
            </a:r>
          </a:p>
        </p:txBody>
      </p:sp>
      <p:cxnSp>
        <p:nvCxnSpPr>
          <p:cNvPr id="8" name="Straight Arrow Connector 7"/>
          <p:cNvCxnSpPr/>
          <p:nvPr/>
        </p:nvCxnSpPr>
        <p:spPr>
          <a:xfrm flipV="1">
            <a:off x="7612063" y="3620761"/>
            <a:ext cx="1924050"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585076" y="1527968"/>
            <a:ext cx="0" cy="201295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747000" y="6191250"/>
            <a:ext cx="2776538"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730" name="TextBox 1"/>
          <p:cNvSpPr txBox="1">
            <a:spLocks noChangeArrowheads="1"/>
          </p:cNvSpPr>
          <p:nvPr/>
        </p:nvSpPr>
        <p:spPr bwMode="auto">
          <a:xfrm>
            <a:off x="8008939" y="6191251"/>
            <a:ext cx="112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2400" b="1" i="1">
                <a:solidFill>
                  <a:srgbClr val="FF0000"/>
                </a:solidFill>
                <a:latin typeface="Arial" panose="020B0604020202020204" pitchFamily="34" charset="0"/>
              </a:rPr>
              <a:t>Z-Axis</a:t>
            </a:r>
          </a:p>
        </p:txBody>
      </p:sp>
      <p:cxnSp>
        <p:nvCxnSpPr>
          <p:cNvPr id="22" name="Straight Arrow Connector 21"/>
          <p:cNvCxnSpPr>
            <a:cxnSpLocks/>
          </p:cNvCxnSpPr>
          <p:nvPr/>
        </p:nvCxnSpPr>
        <p:spPr>
          <a:xfrm flipV="1">
            <a:off x="8008938" y="3769954"/>
            <a:ext cx="0" cy="2399073"/>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735" name="TextBox 9"/>
          <p:cNvSpPr txBox="1">
            <a:spLocks noChangeArrowheads="1"/>
          </p:cNvSpPr>
          <p:nvPr/>
        </p:nvSpPr>
        <p:spPr bwMode="auto">
          <a:xfrm>
            <a:off x="6891338" y="2114551"/>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dirty="0">
                <a:solidFill>
                  <a:schemeClr val="tx1"/>
                </a:solidFill>
                <a:latin typeface="Arial" panose="020B0604020202020204" pitchFamily="34" charset="0"/>
                <a:cs typeface="Arial" panose="020B0604020202020204" pitchFamily="34" charset="0"/>
              </a:rPr>
              <a:t>ID 2</a:t>
            </a:r>
          </a:p>
        </p:txBody>
      </p:sp>
      <p:sp>
        <p:nvSpPr>
          <p:cNvPr id="30736" name="TextBox 10"/>
          <p:cNvSpPr txBox="1">
            <a:spLocks noChangeArrowheads="1"/>
          </p:cNvSpPr>
          <p:nvPr/>
        </p:nvSpPr>
        <p:spPr bwMode="auto">
          <a:xfrm>
            <a:off x="8916987" y="3687764"/>
            <a:ext cx="758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dirty="0">
                <a:solidFill>
                  <a:schemeClr val="tx1"/>
                </a:solidFill>
                <a:latin typeface="Arial" panose="020B0604020202020204" pitchFamily="34" charset="0"/>
                <a:cs typeface="Arial" panose="020B0604020202020204" pitchFamily="34" charset="0"/>
              </a:rPr>
              <a:t>ID 3</a:t>
            </a:r>
          </a:p>
        </p:txBody>
      </p:sp>
      <p:cxnSp>
        <p:nvCxnSpPr>
          <p:cNvPr id="3" name="Straight Arrow Connector 2"/>
          <p:cNvCxnSpPr/>
          <p:nvPr/>
        </p:nvCxnSpPr>
        <p:spPr>
          <a:xfrm flipV="1">
            <a:off x="6492875" y="4849812"/>
            <a:ext cx="708025" cy="30480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738" name="TextBox 3"/>
          <p:cNvSpPr txBox="1">
            <a:spLocks noChangeArrowheads="1"/>
          </p:cNvSpPr>
          <p:nvPr/>
        </p:nvSpPr>
        <p:spPr bwMode="auto">
          <a:xfrm>
            <a:off x="5730082" y="4973639"/>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dirty="0">
                <a:solidFill>
                  <a:schemeClr val="tx1"/>
                </a:solidFill>
                <a:latin typeface="Arial" panose="020B0604020202020204" pitchFamily="34" charset="0"/>
                <a:cs typeface="Arial" panose="020B0604020202020204" pitchFamily="34" charset="0"/>
              </a:rPr>
              <a:t>ID 5</a:t>
            </a:r>
          </a:p>
        </p:txBody>
      </p:sp>
      <p:sp>
        <p:nvSpPr>
          <p:cNvPr id="4" name="Slide Number Placeholder 3"/>
          <p:cNvSpPr>
            <a:spLocks noGrp="1"/>
          </p:cNvSpPr>
          <p:nvPr>
            <p:ph type="sldNum" sz="quarter" idx="4"/>
          </p:nvPr>
        </p:nvSpPr>
        <p:spPr/>
        <p:txBody>
          <a:bodyPr/>
          <a:lstStyle/>
          <a:p>
            <a:r>
              <a:rPr lang="en-US"/>
              <a:t> </a:t>
            </a:r>
            <a:fld id="{FD4094E2-49D1-FA40-BA8E-1072E18B6E4B}" type="slidenum">
              <a:rPr lang="en-US" sz="1600"/>
              <a:pPr/>
              <a:t>13</a:t>
            </a:fld>
            <a:endParaRPr lang="en-US" sz="1600" dirty="0"/>
          </a:p>
        </p:txBody>
      </p:sp>
    </p:spTree>
    <p:extLst>
      <p:ext uri="{BB962C8B-B14F-4D97-AF65-F5344CB8AC3E}">
        <p14:creationId xmlns:p14="http://schemas.microsoft.com/office/powerpoint/2010/main" val="307136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08136" y="41276"/>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Thermal and Structural Properties </a:t>
            </a:r>
          </a:p>
        </p:txBody>
      </p:sp>
      <p:graphicFrame>
        <p:nvGraphicFramePr>
          <p:cNvPr id="4" name="Table 3"/>
          <p:cNvGraphicFramePr>
            <a:graphicFrameLocks noGrp="1"/>
          </p:cNvGraphicFramePr>
          <p:nvPr>
            <p:extLst>
              <p:ext uri="{D42A27DB-BD31-4B8C-83A1-F6EECF244321}">
                <p14:modId xmlns:p14="http://schemas.microsoft.com/office/powerpoint/2010/main" val="4285486451"/>
              </p:ext>
            </p:extLst>
          </p:nvPr>
        </p:nvGraphicFramePr>
        <p:xfrm>
          <a:off x="1224227" y="1311781"/>
          <a:ext cx="8806252" cy="1158875"/>
        </p:xfrm>
        <a:graphic>
          <a:graphicData uri="http://schemas.openxmlformats.org/drawingml/2006/table">
            <a:tbl>
              <a:tblPr/>
              <a:tblGrid>
                <a:gridCol w="1125635">
                  <a:extLst>
                    <a:ext uri="{9D8B030D-6E8A-4147-A177-3AD203B41FA5}">
                      <a16:colId xmlns:a16="http://schemas.microsoft.com/office/drawing/2014/main" val="20000"/>
                    </a:ext>
                  </a:extLst>
                </a:gridCol>
                <a:gridCol w="1140214">
                  <a:extLst>
                    <a:ext uri="{9D8B030D-6E8A-4147-A177-3AD203B41FA5}">
                      <a16:colId xmlns:a16="http://schemas.microsoft.com/office/drawing/2014/main" val="20001"/>
                    </a:ext>
                  </a:extLst>
                </a:gridCol>
                <a:gridCol w="1277368">
                  <a:extLst>
                    <a:ext uri="{9D8B030D-6E8A-4147-A177-3AD203B41FA5}">
                      <a16:colId xmlns:a16="http://schemas.microsoft.com/office/drawing/2014/main" val="20002"/>
                    </a:ext>
                  </a:extLst>
                </a:gridCol>
                <a:gridCol w="2112384">
                  <a:extLst>
                    <a:ext uri="{9D8B030D-6E8A-4147-A177-3AD203B41FA5}">
                      <a16:colId xmlns:a16="http://schemas.microsoft.com/office/drawing/2014/main" val="20003"/>
                    </a:ext>
                  </a:extLst>
                </a:gridCol>
                <a:gridCol w="1553547">
                  <a:extLst>
                    <a:ext uri="{9D8B030D-6E8A-4147-A177-3AD203B41FA5}">
                      <a16:colId xmlns:a16="http://schemas.microsoft.com/office/drawing/2014/main" val="20004"/>
                    </a:ext>
                  </a:extLst>
                </a:gridCol>
                <a:gridCol w="1597104">
                  <a:extLst>
                    <a:ext uri="{9D8B030D-6E8A-4147-A177-3AD203B41FA5}">
                      <a16:colId xmlns:a16="http://schemas.microsoft.com/office/drawing/2014/main" val="20005"/>
                    </a:ext>
                  </a:extLst>
                </a:gridCol>
              </a:tblGrid>
              <a:tr h="823407">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accent2"/>
                          </a:solidFill>
                          <a:effectLst/>
                          <a:latin typeface="Arial" pitchFamily="34" charset="0"/>
                          <a:ea typeface="ＭＳ Ｐゴシック" pitchFamily="34" charset="-128"/>
                        </a:rPr>
                        <a:t>Block Id</a:t>
                      </a:r>
                    </a:p>
                  </a:txBody>
                  <a:tcPr marL="91410" marR="91410" marT="45749" marB="45749"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accent2"/>
                          </a:solidFill>
                          <a:effectLst/>
                          <a:latin typeface="Arial" pitchFamily="34" charset="0"/>
                          <a:ea typeface="ＭＳ Ｐゴシック" pitchFamily="34" charset="-128"/>
                        </a:rPr>
                        <a:t>Material</a:t>
                      </a:r>
                    </a:p>
                  </a:txBody>
                  <a:tcPr marL="91410" marR="91410" marT="45749" marB="45749"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accent2"/>
                          </a:solidFill>
                          <a:effectLst/>
                          <a:latin typeface="Arial" pitchFamily="34" charset="0"/>
                          <a:ea typeface="ＭＳ Ｐゴシック" pitchFamily="34" charset="-128"/>
                        </a:rPr>
                        <a:t>K (</a:t>
                      </a:r>
                      <a:r>
                        <a:rPr kumimoji="0" lang="en-US" altLang="en-US" sz="1600" b="0" i="1" u="none" strike="noStrike" cap="none" normalizeH="0" baseline="0" dirty="0">
                          <a:ln>
                            <a:noFill/>
                          </a:ln>
                          <a:solidFill>
                            <a:schemeClr val="accent2"/>
                          </a:solidFill>
                          <a:effectLst/>
                          <a:latin typeface="Arial" pitchFamily="34" charset="0"/>
                          <a:ea typeface="ＭＳ Ｐゴシック" pitchFamily="34" charset="-128"/>
                        </a:rPr>
                        <a:t>W/</a:t>
                      </a:r>
                      <a:r>
                        <a:rPr kumimoji="0" lang="en-US" altLang="en-US" sz="1600" b="0" i="1" u="none" strike="noStrike" cap="none" normalizeH="0" baseline="0" dirty="0" err="1">
                          <a:ln>
                            <a:noFill/>
                          </a:ln>
                          <a:solidFill>
                            <a:schemeClr val="accent2"/>
                          </a:solidFill>
                          <a:effectLst/>
                          <a:latin typeface="Arial" pitchFamily="34" charset="0"/>
                          <a:ea typeface="ＭＳ Ｐゴシック" pitchFamily="34" charset="-128"/>
                        </a:rPr>
                        <a:t>mk</a:t>
                      </a:r>
                      <a:r>
                        <a:rPr kumimoji="0" lang="en-US" altLang="en-US" sz="1600" b="0" i="0" u="none" strike="noStrike" cap="none" normalizeH="0" baseline="0" dirty="0">
                          <a:ln>
                            <a:noFill/>
                          </a:ln>
                          <a:solidFill>
                            <a:schemeClr val="accent2"/>
                          </a:solidFill>
                          <a:effectLst/>
                          <a:latin typeface="Arial" pitchFamily="34" charset="0"/>
                          <a:ea typeface="ＭＳ Ｐゴシック" pitchFamily="34" charset="-128"/>
                        </a:rPr>
                        <a:t>)</a:t>
                      </a:r>
                    </a:p>
                  </a:txBody>
                  <a:tcPr marL="91410" marR="91410" marT="45749" marB="45749"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accent2"/>
                          </a:solidFill>
                          <a:effectLst/>
                          <a:latin typeface="Arial" pitchFamily="34" charset="0"/>
                          <a:ea typeface="ＭＳ Ｐゴシック" pitchFamily="34" charset="-128"/>
                        </a:rPr>
                        <a:t>Shear modulus, </a:t>
                      </a:r>
                      <a:r>
                        <a:rPr kumimoji="0" lang="en-US" altLang="en-US" sz="1600" b="0" i="0" u="none" strike="noStrike" cap="none" normalizeH="0" baseline="0" dirty="0" err="1">
                          <a:ln>
                            <a:noFill/>
                          </a:ln>
                          <a:solidFill>
                            <a:schemeClr val="accent2"/>
                          </a:solidFill>
                          <a:effectLst/>
                          <a:latin typeface="Arial" pitchFamily="34" charset="0"/>
                          <a:ea typeface="ＭＳ Ｐゴシック" pitchFamily="34" charset="-128"/>
                        </a:rPr>
                        <a:t>μ</a:t>
                      </a:r>
                      <a:r>
                        <a:rPr kumimoji="0" lang="en-US" altLang="en-US" sz="1600" b="0" i="0" u="none" strike="noStrike" cap="none" normalizeH="0" baseline="0" dirty="0">
                          <a:ln>
                            <a:noFill/>
                          </a:ln>
                          <a:solidFill>
                            <a:schemeClr val="accent2"/>
                          </a:solidFill>
                          <a:effectLst/>
                          <a:latin typeface="Arial" pitchFamily="34" charset="0"/>
                          <a:ea typeface="ＭＳ Ｐゴシック" pitchFamily="34" charset="-128"/>
                        </a:rPr>
                        <a:t> (</a:t>
                      </a:r>
                      <a:r>
                        <a:rPr kumimoji="0" lang="en-US" altLang="en-US" sz="1600" b="0" i="1" u="none" strike="noStrike" cap="none" normalizeH="0" baseline="0" dirty="0">
                          <a:ln>
                            <a:noFill/>
                          </a:ln>
                          <a:solidFill>
                            <a:schemeClr val="accent2"/>
                          </a:solidFill>
                          <a:effectLst/>
                          <a:latin typeface="Arial" pitchFamily="34" charset="0"/>
                          <a:ea typeface="ＭＳ Ｐゴシック" pitchFamily="34" charset="-128"/>
                        </a:rPr>
                        <a:t>N/m</a:t>
                      </a:r>
                      <a:r>
                        <a:rPr kumimoji="0" lang="en-US" altLang="en-US" sz="1600" b="0" i="1" u="none" strike="noStrike" cap="none" normalizeH="0" baseline="30000" dirty="0">
                          <a:ln>
                            <a:noFill/>
                          </a:ln>
                          <a:solidFill>
                            <a:schemeClr val="accent2"/>
                          </a:solidFill>
                          <a:effectLst/>
                          <a:latin typeface="Arial" pitchFamily="34" charset="0"/>
                          <a:ea typeface="ＭＳ Ｐゴシック" pitchFamily="34" charset="-128"/>
                        </a:rPr>
                        <a:t>2</a:t>
                      </a:r>
                      <a:r>
                        <a:rPr kumimoji="0" lang="en-US" altLang="en-US" sz="1600" b="0" i="0" u="none" strike="noStrike" cap="none" normalizeH="0" baseline="0" dirty="0">
                          <a:ln>
                            <a:noFill/>
                          </a:ln>
                          <a:solidFill>
                            <a:schemeClr val="accent2"/>
                          </a:solidFill>
                          <a:effectLst/>
                          <a:latin typeface="Arial" pitchFamily="34" charset="0"/>
                          <a:ea typeface="ＭＳ Ｐゴシック" pitchFamily="34" charset="-128"/>
                        </a:rPr>
                        <a:t>) </a:t>
                      </a:r>
                    </a:p>
                  </a:txBody>
                  <a:tcPr marL="91410" marR="91410" marT="45749" marB="45749"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accent2"/>
                          </a:solidFill>
                          <a:effectLst/>
                          <a:latin typeface="Arial" pitchFamily="34" charset="0"/>
                          <a:ea typeface="ＭＳ Ｐゴシック" pitchFamily="34" charset="-128"/>
                        </a:rPr>
                        <a:t>Lame constant, </a:t>
                      </a:r>
                      <a:r>
                        <a:rPr kumimoji="0" lang="en-US" altLang="en-US" sz="1600" b="0" i="0" u="none" strike="noStrike" cap="none" normalizeH="0" baseline="0" dirty="0" err="1">
                          <a:ln>
                            <a:noFill/>
                          </a:ln>
                          <a:solidFill>
                            <a:schemeClr val="accent2"/>
                          </a:solidFill>
                          <a:effectLst/>
                          <a:latin typeface="Arial" pitchFamily="34" charset="0"/>
                          <a:ea typeface="ＭＳ Ｐゴシック" pitchFamily="34" charset="-128"/>
                        </a:rPr>
                        <a:t>λ</a:t>
                      </a:r>
                      <a:r>
                        <a:rPr kumimoji="0" lang="en-US" altLang="en-US" sz="1600" b="0" i="0" u="none" strike="noStrike" cap="none" normalizeH="0" baseline="0" dirty="0">
                          <a:ln>
                            <a:noFill/>
                          </a:ln>
                          <a:solidFill>
                            <a:schemeClr val="accent2"/>
                          </a:solidFill>
                          <a:effectLst/>
                          <a:latin typeface="Arial" pitchFamily="34" charset="0"/>
                          <a:ea typeface="ＭＳ Ｐゴシック" pitchFamily="34" charset="-128"/>
                        </a:rPr>
                        <a:t> (</a:t>
                      </a:r>
                      <a:r>
                        <a:rPr kumimoji="0" lang="en-US" altLang="en-US" sz="1600" b="0" i="1" u="none" strike="noStrike" cap="none" normalizeH="0" baseline="0" dirty="0">
                          <a:ln>
                            <a:noFill/>
                          </a:ln>
                          <a:solidFill>
                            <a:schemeClr val="accent2"/>
                          </a:solidFill>
                          <a:effectLst/>
                          <a:latin typeface="Arial" pitchFamily="34" charset="0"/>
                          <a:ea typeface="ＭＳ Ｐゴシック" pitchFamily="34" charset="-128"/>
                        </a:rPr>
                        <a:t>N/m</a:t>
                      </a:r>
                      <a:r>
                        <a:rPr kumimoji="0" lang="en-US" altLang="en-US" sz="1600" b="0" i="1" u="none" strike="noStrike" cap="none" normalizeH="0" baseline="30000" dirty="0">
                          <a:ln>
                            <a:noFill/>
                          </a:ln>
                          <a:solidFill>
                            <a:schemeClr val="accent2"/>
                          </a:solidFill>
                          <a:effectLst/>
                          <a:latin typeface="Arial" pitchFamily="34" charset="0"/>
                          <a:ea typeface="ＭＳ Ｐゴシック" pitchFamily="34" charset="-128"/>
                        </a:rPr>
                        <a:t>2</a:t>
                      </a:r>
                      <a:r>
                        <a:rPr kumimoji="0" lang="en-US" altLang="en-US" sz="1600" b="0" i="0" u="none" strike="noStrike" cap="none" normalizeH="0" baseline="0" dirty="0">
                          <a:ln>
                            <a:noFill/>
                          </a:ln>
                          <a:solidFill>
                            <a:schemeClr val="accent2"/>
                          </a:solidFill>
                          <a:effectLst/>
                          <a:latin typeface="Arial" pitchFamily="34" charset="0"/>
                          <a:ea typeface="ＭＳ Ｐゴシック" pitchFamily="34" charset="-128"/>
                        </a:rPr>
                        <a:t>)</a:t>
                      </a:r>
                      <a:endParaRPr kumimoji="0" lang="el-GR" altLang="en-US" sz="1600" b="0" i="0" u="none" strike="noStrike" cap="none" normalizeH="0" baseline="0" dirty="0">
                        <a:ln>
                          <a:noFill/>
                        </a:ln>
                        <a:solidFill>
                          <a:schemeClr val="accent2"/>
                        </a:solidFill>
                        <a:effectLst/>
                        <a:latin typeface="Arial" pitchFamily="34" charset="0"/>
                        <a:ea typeface="ＭＳ Ｐゴシック" pitchFamily="34" charset="-128"/>
                      </a:endParaRPr>
                    </a:p>
                  </a:txBody>
                  <a:tcPr marL="91410" marR="91410" marT="45749" marB="45749"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accent2"/>
                          </a:solidFill>
                          <a:effectLst/>
                          <a:latin typeface="Arial" pitchFamily="34" charset="0"/>
                          <a:ea typeface="ＭＳ Ｐゴシック" pitchFamily="34" charset="-128"/>
                        </a:rPr>
                        <a:t>Expansion coefficient,α (</a:t>
                      </a:r>
                      <a:r>
                        <a:rPr kumimoji="0" lang="en-US" altLang="en-US" sz="1600" b="0" i="1" u="none" strike="noStrike" cap="none" normalizeH="0" baseline="0">
                          <a:ln>
                            <a:noFill/>
                          </a:ln>
                          <a:solidFill>
                            <a:schemeClr val="accent2"/>
                          </a:solidFill>
                          <a:effectLst/>
                          <a:latin typeface="Arial" pitchFamily="34" charset="0"/>
                          <a:ea typeface="ＭＳ Ｐゴシック" pitchFamily="34" charset="-128"/>
                        </a:rPr>
                        <a:t>1/°C</a:t>
                      </a:r>
                      <a:r>
                        <a:rPr kumimoji="0" lang="en-US" altLang="en-US" sz="1600" b="0" i="0" u="none" strike="noStrike" cap="none" normalizeH="0" baseline="0">
                          <a:ln>
                            <a:noFill/>
                          </a:ln>
                          <a:solidFill>
                            <a:schemeClr val="accent2"/>
                          </a:solidFill>
                          <a:effectLst/>
                          <a:latin typeface="Arial" pitchFamily="34" charset="0"/>
                          <a:ea typeface="ＭＳ Ｐゴシック" pitchFamily="34" charset="-128"/>
                        </a:rPr>
                        <a:t>)</a:t>
                      </a:r>
                    </a:p>
                  </a:txBody>
                  <a:tcPr marL="91410" marR="91410" marT="45749" marB="45749"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5468">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333399"/>
                          </a:solidFill>
                          <a:effectLst/>
                          <a:latin typeface="Arial" pitchFamily="34" charset="0"/>
                          <a:ea typeface="ＭＳ Ｐゴシック" pitchFamily="34" charset="-128"/>
                        </a:rPr>
                        <a:t>1</a:t>
                      </a:r>
                    </a:p>
                  </a:txBody>
                  <a:tcPr marL="91410" marR="91410" marT="45749" marB="45749"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1"/>
                    </a:solidFill>
                  </a:tcPr>
                </a:tc>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99"/>
                          </a:solidFill>
                          <a:effectLst/>
                          <a:latin typeface="Arial" pitchFamily="34" charset="0"/>
                          <a:ea typeface="ＭＳ Ｐゴシック" pitchFamily="34" charset="-128"/>
                        </a:rPr>
                        <a:t>Copper</a:t>
                      </a:r>
                    </a:p>
                  </a:txBody>
                  <a:tcPr marL="91410" marR="91410" marT="45749" marB="45749"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1"/>
                    </a:solidFill>
                  </a:tcPr>
                </a:tc>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99"/>
                          </a:solidFill>
                          <a:effectLst/>
                          <a:latin typeface="Arial" pitchFamily="34" charset="0"/>
                          <a:ea typeface="ＭＳ Ｐゴシック" pitchFamily="34" charset="-128"/>
                        </a:rPr>
                        <a:t>391</a:t>
                      </a:r>
                    </a:p>
                  </a:txBody>
                  <a:tcPr marL="91410" marR="91410" marT="45749" marB="45749"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1"/>
                    </a:solidFill>
                  </a:tcPr>
                </a:tc>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333399"/>
                          </a:solidFill>
                          <a:effectLst/>
                          <a:latin typeface="Arial" pitchFamily="34" charset="0"/>
                          <a:ea typeface="ＭＳ Ｐゴシック" pitchFamily="34" charset="-128"/>
                        </a:rPr>
                        <a:t>4.3363e10</a:t>
                      </a:r>
                    </a:p>
                  </a:txBody>
                  <a:tcPr marL="91410" marR="91410" marT="45749" marB="45749"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1"/>
                    </a:solidFill>
                  </a:tcPr>
                </a:tc>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333399"/>
                          </a:solidFill>
                          <a:effectLst/>
                          <a:latin typeface="Arial" pitchFamily="34" charset="0"/>
                          <a:ea typeface="ＭＳ Ｐゴシック" pitchFamily="34" charset="-128"/>
                        </a:rPr>
                        <a:t>8.1244e10</a:t>
                      </a:r>
                    </a:p>
                  </a:txBody>
                  <a:tcPr marL="91410" marR="91410" marT="45749" marB="45749"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1"/>
                    </a:solidFill>
                  </a:tcPr>
                </a:tc>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99"/>
                          </a:solidFill>
                          <a:effectLst/>
                          <a:latin typeface="Arial" pitchFamily="34" charset="0"/>
                          <a:ea typeface="ＭＳ Ｐゴシック" pitchFamily="34" charset="-128"/>
                        </a:rPr>
                        <a:t>1.7e-5</a:t>
                      </a:r>
                    </a:p>
                  </a:txBody>
                  <a:tcPr marL="91410" marR="91410" marT="45749" marB="45749"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2786" name="Rectangle 1"/>
          <p:cNvSpPr>
            <a:spLocks noChangeArrowheads="1"/>
          </p:cNvSpPr>
          <p:nvPr/>
        </p:nvSpPr>
        <p:spPr bwMode="auto">
          <a:xfrm>
            <a:off x="794319" y="3034231"/>
            <a:ext cx="99019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 typeface="Wingdings" panose="05000000000000000000" pitchFamily="2" charset="2"/>
              <a:buChar char="Ø"/>
            </a:pPr>
            <a:r>
              <a:rPr lang="en-US" altLang="en-US" sz="2000" dirty="0">
                <a:solidFill>
                  <a:schemeClr val="tx1"/>
                </a:solidFill>
                <a:latin typeface="+mn-lt"/>
                <a:cs typeface="Times New Roman" panose="02020603050405020304" pitchFamily="18" charset="0"/>
              </a:rPr>
              <a:t>In TEM3P, λ and μ are used to calculate the Stress-Strain relationship instead of Young‘s modulus E and Poisson‘s ratio (</a:t>
            </a:r>
            <a:r>
              <a:rPr lang="el-GR" altLang="en-US" sz="2000" dirty="0">
                <a:solidFill>
                  <a:schemeClr val="tx1"/>
                </a:solidFill>
                <a:latin typeface="+mn-lt"/>
                <a:cs typeface="Times New Roman" panose="02020603050405020304" pitchFamily="18" charset="0"/>
              </a:rPr>
              <a:t>σ</a:t>
            </a:r>
            <a:r>
              <a:rPr lang="en-US" altLang="en-US" sz="2000" dirty="0">
                <a:solidFill>
                  <a:schemeClr val="tx1"/>
                </a:solidFill>
                <a:latin typeface="+mn-lt"/>
                <a:cs typeface="Times New Roman" panose="02020603050405020304" pitchFamily="18" charset="0"/>
              </a:rPr>
              <a:t>)</a:t>
            </a:r>
          </a:p>
          <a:p>
            <a:pPr eaLnBrk="1" hangingPunct="1">
              <a:spcBef>
                <a:spcPct val="0"/>
              </a:spcBef>
              <a:buFont typeface="Wingdings" panose="05000000000000000000" pitchFamily="2" charset="2"/>
              <a:buChar char="Ø"/>
            </a:pPr>
            <a:r>
              <a:rPr lang="en-US" altLang="en-US" sz="2000" dirty="0">
                <a:solidFill>
                  <a:schemeClr val="tx1"/>
                </a:solidFill>
                <a:latin typeface="+mn-lt"/>
                <a:cs typeface="Times New Roman" panose="02020603050405020304" pitchFamily="18" charset="0"/>
              </a:rPr>
              <a:t>You can specify any of these two in TEM3P input file. </a:t>
            </a:r>
          </a:p>
        </p:txBody>
      </p:sp>
      <p:pic>
        <p:nvPicPr>
          <p:cNvPr id="327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344" y="4199606"/>
            <a:ext cx="2079625" cy="13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14</a:t>
            </a:fld>
            <a:endParaRPr lang="en-US" sz="1600" dirty="0"/>
          </a:p>
        </p:txBody>
      </p:sp>
      <p:pic>
        <p:nvPicPr>
          <p:cNvPr id="1028" name="Picture 4" descr="undefined">
            <a:extLst>
              <a:ext uri="{FF2B5EF4-FFF2-40B4-BE49-F238E27FC236}">
                <a16:creationId xmlns:a16="http://schemas.microsoft.com/office/drawing/2014/main" id="{0F64C036-CDFE-8365-E9BC-D306E5753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8658" y="4409125"/>
            <a:ext cx="1643599" cy="9636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FF625C7-A36F-9B8F-762A-68A0D4D4EBF6}"/>
              </a:ext>
            </a:extLst>
          </p:cNvPr>
          <p:cNvPicPr>
            <a:picLocks noChangeAspect="1"/>
          </p:cNvPicPr>
          <p:nvPr/>
        </p:nvPicPr>
        <p:blipFill>
          <a:blip r:embed="rId5"/>
          <a:stretch>
            <a:fillRect/>
          </a:stretch>
        </p:blipFill>
        <p:spPr>
          <a:xfrm>
            <a:off x="9808212" y="4745740"/>
            <a:ext cx="1733244" cy="411427"/>
          </a:xfrm>
          <a:prstGeom prst="rect">
            <a:avLst/>
          </a:prstGeom>
        </p:spPr>
      </p:pic>
      <p:sp>
        <p:nvSpPr>
          <p:cNvPr id="6" name="TextBox 5">
            <a:extLst>
              <a:ext uri="{FF2B5EF4-FFF2-40B4-BE49-F238E27FC236}">
                <a16:creationId xmlns:a16="http://schemas.microsoft.com/office/drawing/2014/main" id="{9DD67593-4F06-23E0-E164-1C9B5713D5E5}"/>
              </a:ext>
            </a:extLst>
          </p:cNvPr>
          <p:cNvSpPr txBox="1"/>
          <p:nvPr/>
        </p:nvSpPr>
        <p:spPr>
          <a:xfrm>
            <a:off x="9630585" y="4739413"/>
            <a:ext cx="327334" cy="369332"/>
          </a:xfrm>
          <a:prstGeom prst="rect">
            <a:avLst/>
          </a:prstGeom>
          <a:solidFill>
            <a:schemeClr val="bg1"/>
          </a:solidFill>
        </p:spPr>
        <p:txBody>
          <a:bodyPr wrap="none" rtlCol="0">
            <a:spAutoFit/>
          </a:bodyPr>
          <a:lstStyle/>
          <a:p>
            <a:r>
              <a:rPr lang="en-US" dirty="0"/>
              <a:t>𝞵</a:t>
            </a:r>
          </a:p>
        </p:txBody>
      </p:sp>
    </p:spTree>
    <p:extLst>
      <p:ext uri="{BB962C8B-B14F-4D97-AF65-F5344CB8AC3E}">
        <p14:creationId xmlns:p14="http://schemas.microsoft.com/office/powerpoint/2010/main" val="3099367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443971" y="1170776"/>
            <a:ext cx="3003547" cy="48320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dirty="0">
                <a:solidFill>
                  <a:srgbClr val="C00000"/>
                </a:solidFill>
                <a:latin typeface="Arial" panose="020B0604020202020204" pitchFamily="34" charset="0"/>
                <a:cs typeface="Arial" panose="020B0604020202020204" pitchFamily="34" charset="0"/>
              </a:rPr>
              <a:t>//Thermal-Elastic problem specification</a:t>
            </a:r>
          </a:p>
          <a:p>
            <a:pPr eaLnBrk="1" hangingPunct="1">
              <a:spcBef>
                <a:spcPct val="0"/>
              </a:spcBef>
              <a:buFontTx/>
              <a:buNone/>
            </a:pPr>
            <a:endParaRPr lang="en-US" altLang="en-US" sz="1400" dirty="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err="1">
                <a:solidFill>
                  <a:schemeClr val="tx1"/>
                </a:solidFill>
                <a:latin typeface="Arial" panose="020B0604020202020204" pitchFamily="34" charset="0"/>
                <a:cs typeface="Arial" panose="020B0604020202020204" pitchFamily="34" charset="0"/>
              </a:rPr>
              <a:t>ThermoElasticProblem</a:t>
            </a:r>
            <a:r>
              <a:rPr lang="en-US" altLang="en-US" sz="1400" dirty="0">
                <a:solidFill>
                  <a:schemeClr val="tx1"/>
                </a:solidFill>
                <a:latin typeface="Arial" panose="020B0604020202020204" pitchFamily="34" charset="0"/>
                <a:cs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RunId</a:t>
            </a:r>
            <a:r>
              <a:rPr lang="en-US" altLang="en-US" sz="1400" dirty="0">
                <a:solidFill>
                  <a:schemeClr val="tx1"/>
                </a:solidFill>
                <a:latin typeface="Arial" panose="020B0604020202020204" pitchFamily="34" charset="0"/>
                <a:cs typeface="Arial" panose="020B0604020202020204" pitchFamily="34" charset="0"/>
              </a:rPr>
              <a:t>: 3</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a:t>
            </a:r>
          </a:p>
          <a:p>
            <a:pPr eaLnBrk="1" hangingPunct="1">
              <a:spcBef>
                <a:spcPct val="0"/>
              </a:spcBef>
              <a:buFontTx/>
              <a:buNone/>
            </a:pPr>
            <a:endParaRPr lang="en-US" altLang="en-US" sz="1400" dirty="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a:solidFill>
                  <a:srgbClr val="C00000"/>
                </a:solidFill>
                <a:latin typeface="Arial" panose="020B0604020202020204" pitchFamily="34" charset="0"/>
                <a:cs typeface="Arial" panose="020B0604020202020204" pitchFamily="34" charset="0"/>
              </a:rPr>
              <a:t>// Thermal solver specification</a:t>
            </a:r>
          </a:p>
          <a:p>
            <a:pPr eaLnBrk="1" hangingPunct="1">
              <a:spcBef>
                <a:spcPct val="0"/>
              </a:spcBef>
              <a:buFontTx/>
              <a:buNone/>
            </a:pPr>
            <a:r>
              <a:rPr lang="en-US" altLang="en-US" sz="1400" dirty="0" err="1">
                <a:solidFill>
                  <a:schemeClr val="tx1"/>
                </a:solidFill>
                <a:latin typeface="Arial" panose="020B0604020202020204" pitchFamily="34" charset="0"/>
                <a:cs typeface="Arial" panose="020B0604020202020204" pitchFamily="34" charset="0"/>
              </a:rPr>
              <a:t>ThermostaticProblem</a:t>
            </a:r>
            <a:r>
              <a:rPr lang="en-US" altLang="en-US" sz="1400" dirty="0">
                <a:solidFill>
                  <a:schemeClr val="tx1"/>
                </a:solidFill>
                <a:latin typeface="Arial" panose="020B0604020202020204" pitchFamily="34" charset="0"/>
                <a:cs typeface="Arial" panose="020B0604020202020204" pitchFamily="34" charset="0"/>
              </a:rPr>
              <a:t>: {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MeshFile</a:t>
            </a: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RfGunBody.ncdf</a:t>
            </a:r>
            <a:r>
              <a:rPr lang="en-US" altLang="en-US" sz="1400" dirty="0">
                <a:solidFill>
                  <a:schemeClr val="tx1"/>
                </a:solidFill>
                <a:latin typeface="Arial" panose="020B0604020202020204" pitchFamily="34" charset="0"/>
                <a:cs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BasisOrder</a:t>
            </a:r>
            <a:r>
              <a:rPr lang="en-US" altLang="en-US" sz="1400" dirty="0">
                <a:solidFill>
                  <a:schemeClr val="tx1"/>
                </a:solidFill>
                <a:latin typeface="Arial" panose="020B0604020202020204" pitchFamily="34" charset="0"/>
                <a:cs typeface="Arial" panose="020B0604020202020204" pitchFamily="34" charset="0"/>
              </a:rPr>
              <a:t>: 2</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CurvedSurfaces</a:t>
            </a:r>
            <a:r>
              <a:rPr lang="en-US" altLang="en-US" sz="1400" dirty="0">
                <a:solidFill>
                  <a:schemeClr val="tx1"/>
                </a:solidFill>
                <a:latin typeface="Arial" panose="020B0604020202020204" pitchFamily="34" charset="0"/>
                <a:cs typeface="Arial" panose="020B0604020202020204" pitchFamily="34" charset="0"/>
              </a:rPr>
              <a:t>: on</a:t>
            </a:r>
          </a:p>
          <a:p>
            <a:pPr eaLnBrk="1" hangingPunct="1">
              <a:spcBef>
                <a:spcPct val="0"/>
              </a:spcBef>
              <a:buFontTx/>
              <a:buNone/>
            </a:pPr>
            <a:endParaRPr lang="en-US" altLang="en-US" sz="1400" dirty="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LinearSolver</a:t>
            </a:r>
            <a:r>
              <a:rPr lang="en-US" altLang="en-US" sz="1400" dirty="0">
                <a:solidFill>
                  <a:schemeClr val="tx1"/>
                </a:solidFill>
                <a:latin typeface="Arial" panose="020B0604020202020204" pitchFamily="34" charset="0"/>
                <a:cs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Solver:            CG</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Preconditioner:    DIAGONAL</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AbsoluteTolerance</a:t>
            </a:r>
            <a:r>
              <a:rPr lang="en-US" altLang="en-US" sz="1400" dirty="0">
                <a:solidFill>
                  <a:schemeClr val="tx1"/>
                </a:solidFill>
                <a:latin typeface="Arial" panose="020B0604020202020204" pitchFamily="34" charset="0"/>
                <a:cs typeface="Arial" panose="020B0604020202020204" pitchFamily="34" charset="0"/>
              </a:rPr>
              <a:t>: 1.0e-18</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Tolerance:         1.0e-10</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MaxIterations</a:t>
            </a:r>
            <a:r>
              <a:rPr lang="en-US" altLang="en-US" sz="1400" dirty="0">
                <a:solidFill>
                  <a:schemeClr val="tx1"/>
                </a:solidFill>
                <a:latin typeface="Arial" panose="020B0604020202020204" pitchFamily="34" charset="0"/>
                <a:cs typeface="Arial" panose="020B0604020202020204" pitchFamily="34" charset="0"/>
              </a:rPr>
              <a:t>:     5000  </a:t>
            </a:r>
            <a:r>
              <a:rPr lang="en-US" altLang="en-US" sz="1400" dirty="0">
                <a:solidFill>
                  <a:srgbClr val="C00000"/>
                </a:solidFill>
                <a:latin typeface="Arial" panose="020B0604020202020204" pitchFamily="34" charset="0"/>
                <a:cs typeface="Arial" panose="020B0604020202020204" pitchFamily="34" charset="0"/>
              </a:rPr>
              <a:t>// check the result if the actual iteration is less than the </a:t>
            </a:r>
            <a:r>
              <a:rPr lang="en-US" altLang="en-US" sz="1400" dirty="0" err="1">
                <a:solidFill>
                  <a:srgbClr val="C00000"/>
                </a:solidFill>
                <a:latin typeface="Arial" panose="020B0604020202020204" pitchFamily="34" charset="0"/>
                <a:cs typeface="Arial" panose="020B0604020202020204" pitchFamily="34" charset="0"/>
              </a:rPr>
              <a:t>MaxIteration</a:t>
            </a:r>
            <a:r>
              <a:rPr lang="en-US" altLang="en-US" sz="1400" dirty="0">
                <a:solidFill>
                  <a:srgbClr val="C00000"/>
                </a:solidFill>
                <a:latin typeface="Arial" panose="020B0604020202020204" pitchFamily="34" charset="0"/>
                <a:cs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p>
        </p:txBody>
      </p:sp>
      <p:sp>
        <p:nvSpPr>
          <p:cNvPr id="34819" name="Title 4"/>
          <p:cNvSpPr>
            <a:spLocks noGrp="1"/>
          </p:cNvSpPr>
          <p:nvPr>
            <p:ph type="title"/>
          </p:nvPr>
        </p:nvSpPr>
        <p:spPr>
          <a:xfrm>
            <a:off x="1524000" y="26988"/>
            <a:ext cx="9144000" cy="852488"/>
          </a:xfrm>
        </p:spPr>
        <p:txBody>
          <a:bodyPr/>
          <a:lstStyle/>
          <a:p>
            <a:r>
              <a:rPr lang="en-US" altLang="zh-CN" b="1" dirty="0">
                <a:solidFill>
                  <a:srgbClr val="C00000"/>
                </a:solidFill>
                <a:latin typeface="+mn-lt"/>
                <a:ea typeface="ＭＳ Ｐゴシック" panose="020B0600070205080204" pitchFamily="34" charset="-128"/>
                <a:cs typeface="Calibri" panose="020F0502020204030204" pitchFamily="34" charset="0"/>
              </a:rPr>
              <a:t>RfGunBody.tem3p – Thermal Problem Specification</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4" name="Rectangle 1"/>
          <p:cNvSpPr>
            <a:spLocks noChangeArrowheads="1"/>
          </p:cNvSpPr>
          <p:nvPr/>
        </p:nvSpPr>
        <p:spPr bwMode="auto">
          <a:xfrm>
            <a:off x="4263589" y="1163794"/>
            <a:ext cx="3295918" cy="56692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a:solidFill>
                  <a:srgbClr val="C00000"/>
                </a:solidFill>
                <a:latin typeface="Arial" panose="020B0604020202020204" pitchFamily="34" charset="0"/>
              </a:rPr>
              <a:t>// ---Thermal property specification  </a:t>
            </a:r>
            <a:r>
              <a:rPr lang="en-US" altLang="en-US" sz="1400" dirty="0" err="1">
                <a:solidFill>
                  <a:schemeClr val="tx1"/>
                </a:solidFill>
                <a:latin typeface="Arial" panose="020B0604020202020204" pitchFamily="34" charset="0"/>
              </a:rPr>
              <a:t>ThermalConductivity</a:t>
            </a: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Id: 1  // copper</a:t>
            </a:r>
          </a:p>
          <a:p>
            <a:pPr eaLnBrk="1" hangingPunct="1">
              <a:spcBef>
                <a:spcPct val="0"/>
              </a:spcBef>
              <a:buFontTx/>
              <a:buNone/>
            </a:pPr>
            <a:r>
              <a:rPr lang="en-US" altLang="en-US" sz="1400" dirty="0">
                <a:solidFill>
                  <a:schemeClr val="tx1"/>
                </a:solidFill>
                <a:latin typeface="Arial" panose="020B0604020202020204" pitchFamily="34" charset="0"/>
              </a:rPr>
              <a:t>    Value: 391 </a:t>
            </a:r>
          </a:p>
          <a:p>
            <a:pPr eaLnBrk="1" hangingPunct="1">
              <a:spcBef>
                <a:spcPct val="0"/>
              </a:spcBef>
              <a:buFontTx/>
              <a:buNone/>
            </a:pPr>
            <a:r>
              <a:rPr lang="en-US" altLang="en-US" sz="1400" dirty="0">
                <a:solidFill>
                  <a:schemeClr val="tx1"/>
                </a:solidFill>
                <a:latin typeface="Arial" panose="020B0604020202020204" pitchFamily="34" charset="0"/>
              </a:rPr>
              <a:t>  }</a:t>
            </a:r>
          </a:p>
          <a:p>
            <a:pPr marL="0" lvl="1">
              <a:spcBef>
                <a:spcPct val="0"/>
              </a:spcBef>
              <a:buNone/>
            </a:pPr>
            <a:r>
              <a:rPr lang="en-US" altLang="en-US" sz="1800" dirty="0">
                <a:solidFill>
                  <a:srgbClr val="C00000"/>
                </a:solidFill>
                <a:latin typeface="Arial" panose="020B0604020202020204" pitchFamily="34" charset="0"/>
              </a:rPr>
              <a:t> </a:t>
            </a:r>
            <a:r>
              <a:rPr lang="en-US" altLang="en-US" sz="1400" dirty="0">
                <a:solidFill>
                  <a:srgbClr val="C00000"/>
                </a:solidFill>
                <a:latin typeface="Arial" panose="020B0604020202020204" pitchFamily="34" charset="0"/>
              </a:rPr>
              <a:t>// thermal BCs: conduction: 1 ~ 4 </a:t>
            </a:r>
          </a:p>
          <a:p>
            <a:pPr eaLnBrk="1" hangingPunct="1">
              <a:spcBef>
                <a:spcPct val="0"/>
              </a:spcBef>
              <a:buFontTx/>
              <a:buNone/>
            </a:pPr>
            <a:r>
              <a:rPr lang="en-US" altLang="en-US" sz="1400" dirty="0">
                <a:solidFill>
                  <a:schemeClr val="tx1"/>
                </a:solidFill>
                <a:latin typeface="Arial" panose="020B0604020202020204" pitchFamily="34" charset="0"/>
              </a:rPr>
              <a:t>  Boundary: {</a:t>
            </a:r>
          </a:p>
          <a:p>
            <a:pPr eaLnBrk="1" hangingPunct="1">
              <a:spcBef>
                <a:spcPct val="0"/>
              </a:spcBef>
              <a:buFontTx/>
              <a:buNone/>
            </a:pPr>
            <a:r>
              <a:rPr lang="en-US" altLang="en-US" sz="1400" dirty="0">
                <a:solidFill>
                  <a:schemeClr val="tx1"/>
                </a:solidFill>
                <a:latin typeface="Arial" panose="020B0604020202020204" pitchFamily="34" charset="0"/>
              </a:rPr>
              <a:t>    Id: 1 // </a:t>
            </a:r>
            <a:r>
              <a:rPr lang="en-US" altLang="en-US" sz="1400" dirty="0" err="1">
                <a:solidFill>
                  <a:schemeClr val="tx1"/>
                </a:solidFill>
                <a:latin typeface="Arial" panose="020B0604020202020204" pitchFamily="34" charset="0"/>
              </a:rPr>
              <a:t>beampipe</a:t>
            </a:r>
            <a:r>
              <a:rPr lang="en-US" altLang="en-US" sz="1400" dirty="0">
                <a:solidFill>
                  <a:schemeClr val="tx1"/>
                </a:solidFill>
                <a:latin typeface="Arial" panose="020B0604020202020204" pitchFamily="34" charset="0"/>
              </a:rPr>
              <a:t> end</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ConditionType</a:t>
            </a:r>
            <a:r>
              <a:rPr lang="en-US" altLang="en-US" sz="1400" dirty="0">
                <a:solidFill>
                  <a:schemeClr val="tx1"/>
                </a:solidFill>
                <a:latin typeface="Arial" panose="020B0604020202020204" pitchFamily="34" charset="0"/>
              </a:rPr>
              <a:t>: Neumann</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NeumannValue</a:t>
            </a:r>
            <a:r>
              <a:rPr lang="en-US" altLang="en-US" sz="1400" dirty="0">
                <a:solidFill>
                  <a:schemeClr val="tx1"/>
                </a:solidFill>
                <a:latin typeface="Arial" panose="020B0604020202020204" pitchFamily="34" charset="0"/>
              </a:rPr>
              <a:t> : 0.0</a:t>
            </a:r>
          </a:p>
          <a:p>
            <a:pPr eaLnBrk="1" hangingPunct="1">
              <a:spcBef>
                <a:spcPct val="0"/>
              </a:spcBef>
              <a:buFontTx/>
              <a:buNone/>
            </a:pP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Boundary: {</a:t>
            </a:r>
          </a:p>
          <a:p>
            <a:pPr eaLnBrk="1" hangingPunct="1">
              <a:spcBef>
                <a:spcPct val="0"/>
              </a:spcBef>
              <a:buFontTx/>
              <a:buNone/>
            </a:pPr>
            <a:r>
              <a:rPr lang="en-US" altLang="en-US" sz="1400" dirty="0">
                <a:solidFill>
                  <a:schemeClr val="tx1"/>
                </a:solidFill>
                <a:latin typeface="Arial" panose="020B0604020202020204" pitchFamily="34" charset="0"/>
              </a:rPr>
              <a:t>    Id: 2 // symmetry in x</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ConditionType</a:t>
            </a:r>
            <a:r>
              <a:rPr lang="en-US" altLang="en-US" sz="1400" dirty="0">
                <a:solidFill>
                  <a:schemeClr val="tx1"/>
                </a:solidFill>
                <a:latin typeface="Arial" panose="020B0604020202020204" pitchFamily="34" charset="0"/>
              </a:rPr>
              <a:t>: Neumann</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NeumannValue</a:t>
            </a:r>
            <a:r>
              <a:rPr lang="en-US" altLang="en-US" sz="1400" dirty="0">
                <a:solidFill>
                  <a:schemeClr val="tx1"/>
                </a:solidFill>
                <a:latin typeface="Arial" panose="020B0604020202020204" pitchFamily="34" charset="0"/>
              </a:rPr>
              <a:t> : 0.0</a:t>
            </a:r>
          </a:p>
          <a:p>
            <a:pPr eaLnBrk="1" hangingPunct="1">
              <a:spcBef>
                <a:spcPct val="0"/>
              </a:spcBef>
              <a:buFontTx/>
              <a:buNone/>
            </a:pP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Boundary: {</a:t>
            </a:r>
          </a:p>
          <a:p>
            <a:pPr eaLnBrk="1" hangingPunct="1">
              <a:spcBef>
                <a:spcPct val="0"/>
              </a:spcBef>
              <a:buFontTx/>
              <a:buNone/>
            </a:pPr>
            <a:r>
              <a:rPr lang="en-US" altLang="en-US" sz="1400" dirty="0">
                <a:solidFill>
                  <a:schemeClr val="tx1"/>
                </a:solidFill>
                <a:latin typeface="Arial" panose="020B0604020202020204" pitchFamily="34" charset="0"/>
              </a:rPr>
              <a:t>    Id: 3 // symmetry in y</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ConditionType</a:t>
            </a:r>
            <a:r>
              <a:rPr lang="en-US" altLang="en-US" sz="1400" dirty="0">
                <a:solidFill>
                  <a:schemeClr val="tx1"/>
                </a:solidFill>
                <a:latin typeface="Arial" panose="020B0604020202020204" pitchFamily="34" charset="0"/>
              </a:rPr>
              <a:t>: Neumann</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NeumannValue</a:t>
            </a:r>
            <a:r>
              <a:rPr lang="en-US" altLang="en-US" sz="1400" dirty="0">
                <a:solidFill>
                  <a:schemeClr val="tx1"/>
                </a:solidFill>
                <a:latin typeface="Arial" panose="020B0604020202020204" pitchFamily="34" charset="0"/>
              </a:rPr>
              <a:t> : 0.0</a:t>
            </a:r>
          </a:p>
          <a:p>
            <a:pPr eaLnBrk="1" hangingPunct="1">
              <a:spcBef>
                <a:spcPct val="0"/>
              </a:spcBef>
              <a:buFontTx/>
              <a:buNone/>
            </a:pP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Boundary: {</a:t>
            </a:r>
          </a:p>
          <a:p>
            <a:pPr eaLnBrk="1" hangingPunct="1">
              <a:spcBef>
                <a:spcPct val="0"/>
              </a:spcBef>
              <a:buFontTx/>
              <a:buNone/>
            </a:pPr>
            <a:r>
              <a:rPr lang="en-US" altLang="en-US" sz="1400" dirty="0">
                <a:solidFill>
                  <a:schemeClr val="tx1"/>
                </a:solidFill>
                <a:latin typeface="Arial" panose="020B0604020202020204" pitchFamily="34" charset="0"/>
              </a:rPr>
              <a:t>    Id: 4 // out wall</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ConditionType</a:t>
            </a:r>
            <a:r>
              <a:rPr lang="en-US" altLang="en-US" sz="1400" dirty="0">
                <a:solidFill>
                  <a:schemeClr val="tx1"/>
                </a:solidFill>
                <a:latin typeface="Arial" panose="020B0604020202020204" pitchFamily="34" charset="0"/>
              </a:rPr>
              <a:t>: Neumann</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NeumannValue</a:t>
            </a:r>
            <a:r>
              <a:rPr lang="en-US" altLang="en-US" sz="1400" dirty="0">
                <a:solidFill>
                  <a:schemeClr val="tx1"/>
                </a:solidFill>
                <a:latin typeface="Arial" panose="020B0604020202020204" pitchFamily="34" charset="0"/>
              </a:rPr>
              <a:t> : 0.0</a:t>
            </a:r>
          </a:p>
          <a:p>
            <a:pPr eaLnBrk="1" hangingPunct="1">
              <a:spcBef>
                <a:spcPct val="0"/>
              </a:spcBef>
              <a:buFontTx/>
              <a:buNone/>
            </a:pPr>
            <a:r>
              <a:rPr lang="en-US" altLang="en-US" sz="1400" dirty="0">
                <a:solidFill>
                  <a:schemeClr val="tx1"/>
                </a:solidFill>
                <a:latin typeface="Arial" panose="020B0604020202020204" pitchFamily="34" charset="0"/>
              </a:rPr>
              <a:t> }</a:t>
            </a:r>
          </a:p>
        </p:txBody>
      </p:sp>
      <p:sp>
        <p:nvSpPr>
          <p:cNvPr id="5" name="Rectangle 3"/>
          <p:cNvSpPr>
            <a:spLocks noChangeArrowheads="1"/>
          </p:cNvSpPr>
          <p:nvPr/>
        </p:nvSpPr>
        <p:spPr bwMode="auto">
          <a:xfrm>
            <a:off x="8181495" y="1180713"/>
            <a:ext cx="3566534" cy="46166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dirty="0">
                <a:solidFill>
                  <a:srgbClr val="C00000"/>
                </a:solidFill>
                <a:latin typeface="Arial" panose="020B0604020202020204" pitchFamily="34" charset="0"/>
                <a:cs typeface="Arial" panose="020B0604020202020204" pitchFamily="34" charset="0"/>
              </a:rPr>
              <a:t>// </a:t>
            </a:r>
            <a:r>
              <a:rPr lang="en-US" altLang="en-US" sz="1400" dirty="0">
                <a:solidFill>
                  <a:srgbClr val="C00000"/>
                </a:solidFill>
                <a:latin typeface="Arial" panose="020B0604020202020204" pitchFamily="34" charset="0"/>
              </a:rPr>
              <a:t>Convection/Robin heat transfer</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Boundary: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Id: 5  </a:t>
            </a:r>
            <a:r>
              <a:rPr lang="en-US" altLang="en-US" sz="1400" dirty="0">
                <a:solidFill>
                  <a:srgbClr val="C00000"/>
                </a:solidFill>
                <a:latin typeface="Arial" panose="020B0604020202020204" pitchFamily="34" charset="0"/>
                <a:cs typeface="Arial" panose="020B0604020202020204" pitchFamily="34" charset="0"/>
              </a:rPr>
              <a:t>// cooling channel, 22 C</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ConditionType</a:t>
            </a:r>
            <a:r>
              <a:rPr lang="en-US" altLang="en-US" sz="1400" dirty="0">
                <a:solidFill>
                  <a:schemeClr val="tx1"/>
                </a:solidFill>
                <a:latin typeface="Arial" panose="020B0604020202020204" pitchFamily="34" charset="0"/>
                <a:cs typeface="Arial" panose="020B0604020202020204" pitchFamily="34" charset="0"/>
              </a:rPr>
              <a:t>: Robin</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RobinConstantFactor</a:t>
            </a:r>
            <a:r>
              <a:rPr lang="en-US" altLang="en-US" sz="1400" dirty="0">
                <a:solidFill>
                  <a:schemeClr val="tx1"/>
                </a:solidFill>
                <a:latin typeface="Arial" panose="020B0604020202020204" pitchFamily="34" charset="0"/>
                <a:cs typeface="Arial" panose="020B0604020202020204" pitchFamily="34" charset="0"/>
              </a:rPr>
              <a:t>: 20000.0  </a:t>
            </a:r>
            <a:r>
              <a:rPr lang="en-US" altLang="en-US" sz="1400" dirty="0">
                <a:solidFill>
                  <a:srgbClr val="FF0000"/>
                </a:solidFill>
                <a:latin typeface="Arial" panose="020B0604020202020204" pitchFamily="34" charset="0"/>
                <a:cs typeface="Arial" panose="020B0604020202020204" pitchFamily="34" charset="0"/>
              </a:rPr>
              <a:t>//h</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RobinConstantValue</a:t>
            </a:r>
            <a:r>
              <a:rPr lang="en-US" altLang="en-US" sz="1400" dirty="0">
                <a:solidFill>
                  <a:schemeClr val="tx1"/>
                </a:solidFill>
                <a:latin typeface="Arial" panose="020B0604020202020204" pitchFamily="34" charset="0"/>
                <a:cs typeface="Arial" panose="020B0604020202020204" pitchFamily="34" charset="0"/>
              </a:rPr>
              <a:t>: 440000.0 </a:t>
            </a:r>
            <a:r>
              <a:rPr lang="en-US" altLang="en-US" sz="1400" dirty="0">
                <a:solidFill>
                  <a:srgbClr val="FF0000"/>
                </a:solidFill>
                <a:latin typeface="Arial" panose="020B0604020202020204" pitchFamily="34" charset="0"/>
                <a:cs typeface="Arial" panose="020B0604020202020204" pitchFamily="34" charset="0"/>
              </a:rPr>
              <a:t>//</a:t>
            </a:r>
            <a:r>
              <a:rPr lang="en-US" altLang="en-US" sz="1400" dirty="0" err="1">
                <a:solidFill>
                  <a:srgbClr val="FF0000"/>
                </a:solidFill>
                <a:latin typeface="Arial" panose="020B0604020202020204" pitchFamily="34" charset="0"/>
                <a:cs typeface="Arial" panose="020B0604020202020204" pitchFamily="34" charset="0"/>
              </a:rPr>
              <a:t>h.T</a:t>
            </a:r>
            <a:endParaRPr lang="en-US" altLang="en-US" sz="1400" dirty="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p>
          <a:p>
            <a:pPr eaLnBrk="1" hangingPunct="1">
              <a:spcBef>
                <a:spcPct val="0"/>
              </a:spcBef>
              <a:buFontTx/>
              <a:buNone/>
            </a:pPr>
            <a:endParaRPr lang="en-US" altLang="en-US" sz="1400" dirty="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a:solidFill>
                  <a:srgbClr val="C00000"/>
                </a:solidFill>
                <a:latin typeface="Arial" panose="020B0604020202020204" pitchFamily="34" charset="0"/>
                <a:cs typeface="Arial" panose="020B0604020202020204" pitchFamily="34" charset="0"/>
              </a:rPr>
              <a:t>//</a:t>
            </a:r>
            <a:r>
              <a:rPr lang="en-US" altLang="en-US" sz="1400" dirty="0" err="1">
                <a:solidFill>
                  <a:srgbClr val="C00000"/>
                </a:solidFill>
                <a:latin typeface="Arial" panose="020B0604020202020204" pitchFamily="34" charset="0"/>
                <a:cs typeface="Arial" panose="020B0604020202020204" pitchFamily="34" charset="0"/>
              </a:rPr>
              <a:t>Rf</a:t>
            </a:r>
            <a:r>
              <a:rPr lang="en-US" altLang="en-US" sz="1400" dirty="0">
                <a:solidFill>
                  <a:srgbClr val="C00000"/>
                </a:solidFill>
                <a:latin typeface="Arial" panose="020B0604020202020204" pitchFamily="34" charset="0"/>
                <a:cs typeface="Arial" panose="020B0604020202020204" pitchFamily="34" charset="0"/>
              </a:rPr>
              <a:t> heating: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Boundary: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Id: 6  </a:t>
            </a:r>
            <a:r>
              <a:rPr lang="en-US" altLang="en-US" sz="1400" dirty="0">
                <a:solidFill>
                  <a:srgbClr val="C00000"/>
                </a:solidFill>
                <a:latin typeface="Arial" panose="020B0604020202020204" pitchFamily="34" charset="0"/>
                <a:cs typeface="Arial" panose="020B0604020202020204" pitchFamily="34" charset="0"/>
              </a:rPr>
              <a:t>// Multi-physics interface</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ConditionType</a:t>
            </a: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RFHeating</a:t>
            </a:r>
            <a:r>
              <a:rPr lang="en-US" altLang="en-US" sz="1400" dirty="0">
                <a:solidFill>
                  <a:schemeClr val="tx1"/>
                </a:solidFill>
                <a:latin typeface="Arial" panose="020B0604020202020204" pitchFamily="34" charset="0"/>
                <a:cs typeface="Arial" panose="020B0604020202020204" pitchFamily="34" charset="0"/>
              </a:rPr>
              <a:t>  </a:t>
            </a:r>
            <a:endParaRPr lang="en-US" altLang="en-US" sz="1400" dirty="0">
              <a:solidFill>
                <a:srgbClr val="C00000"/>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WhichMode</a:t>
            </a:r>
            <a:r>
              <a:rPr lang="en-US" altLang="en-US" sz="1400" dirty="0">
                <a:solidFill>
                  <a:schemeClr val="tx1"/>
                </a:solidFill>
                <a:latin typeface="Arial" panose="020B0604020202020204" pitchFamily="34" charset="0"/>
                <a:cs typeface="Arial" panose="020B0604020202020204" pitchFamily="34" charset="0"/>
              </a:rPr>
              <a:t>: 0</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Sigma: 5.8e7</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Directory: omega3p_results</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Method: Gradient</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TargetGradient</a:t>
            </a:r>
            <a:r>
              <a:rPr lang="en-US" altLang="en-US" sz="1400" dirty="0">
                <a:solidFill>
                  <a:schemeClr val="tx1"/>
                </a:solidFill>
                <a:latin typeface="Arial" panose="020B0604020202020204" pitchFamily="34" charset="0"/>
                <a:cs typeface="Arial" panose="020B0604020202020204" pitchFamily="34" charset="0"/>
              </a:rPr>
              <a:t>: 60e6</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DutyFactor</a:t>
            </a:r>
            <a:r>
              <a:rPr lang="en-US" altLang="en-US" sz="1400" dirty="0">
                <a:solidFill>
                  <a:schemeClr val="tx1"/>
                </a:solidFill>
                <a:latin typeface="Arial" panose="020B0604020202020204" pitchFamily="34" charset="0"/>
                <a:cs typeface="Arial" panose="020B0604020202020204" pitchFamily="34" charset="0"/>
              </a:rPr>
              <a:t>: 0.00036</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StartPoint</a:t>
            </a:r>
            <a:r>
              <a:rPr lang="en-US" altLang="en-US" sz="1400" dirty="0">
                <a:solidFill>
                  <a:schemeClr val="tx1"/>
                </a:solidFill>
                <a:latin typeface="Arial" panose="020B0604020202020204" pitchFamily="34" charset="0"/>
                <a:cs typeface="Arial" panose="020B0604020202020204" pitchFamily="34" charset="0"/>
              </a:rPr>
              <a:t>: 0.0001, 0.0001 -0.017018</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EndPoint</a:t>
            </a:r>
            <a:r>
              <a:rPr lang="en-US" altLang="en-US" sz="1400" dirty="0">
                <a:solidFill>
                  <a:schemeClr val="tx1"/>
                </a:solidFill>
                <a:latin typeface="Arial" panose="020B0604020202020204" pitchFamily="34" charset="0"/>
                <a:cs typeface="Arial" panose="020B0604020202020204" pitchFamily="34" charset="0"/>
              </a:rPr>
              <a:t>:   0.0001, 0.0001  0.017018</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15</a:t>
            </a:fld>
            <a:endParaRPr lang="en-US" sz="1600" dirty="0"/>
          </a:p>
        </p:txBody>
      </p:sp>
    </p:spTree>
    <p:extLst>
      <p:ext uri="{BB962C8B-B14F-4D97-AF65-F5344CB8AC3E}">
        <p14:creationId xmlns:p14="http://schemas.microsoft.com/office/powerpoint/2010/main" val="367006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4000" y="1"/>
            <a:ext cx="9144000" cy="752475"/>
          </a:xfrm>
        </p:spPr>
        <p:txBody>
          <a:bodyPr/>
          <a:lstStyle/>
          <a:p>
            <a:r>
              <a:rPr lang="en-US" altLang="zh-CN" b="1" dirty="0">
                <a:solidFill>
                  <a:srgbClr val="C00000"/>
                </a:solidFill>
                <a:latin typeface="+mn-lt"/>
                <a:ea typeface="ＭＳ Ｐゴシック" panose="020B0600070205080204" pitchFamily="34" charset="-128"/>
                <a:cs typeface="Calibri" panose="020F0502020204030204" pitchFamily="34" charset="0"/>
              </a:rPr>
              <a:t>RfGunBody.tem3p - </a:t>
            </a:r>
            <a:r>
              <a:rPr lang="en-US" altLang="en-US" b="1" dirty="0">
                <a:solidFill>
                  <a:srgbClr val="C00000"/>
                </a:solidFill>
                <a:latin typeface="+mn-lt"/>
                <a:ea typeface="ＭＳ Ｐゴシック" panose="020B0600070205080204" pitchFamily="34" charset="-128"/>
                <a:cs typeface="Calibri" panose="020F0502020204030204" pitchFamily="34" charset="0"/>
              </a:rPr>
              <a:t>Elastic Problem Specification</a:t>
            </a:r>
          </a:p>
        </p:txBody>
      </p:sp>
      <p:sp>
        <p:nvSpPr>
          <p:cNvPr id="37891" name="Rectangle 1"/>
          <p:cNvSpPr>
            <a:spLocks noChangeArrowheads="1"/>
          </p:cNvSpPr>
          <p:nvPr/>
        </p:nvSpPr>
        <p:spPr bwMode="auto">
          <a:xfrm>
            <a:off x="3255169" y="1417638"/>
            <a:ext cx="5520532" cy="46166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dirty="0">
                <a:solidFill>
                  <a:schemeClr val="tx1"/>
                </a:solidFill>
                <a:latin typeface="Arial" panose="020B0604020202020204" pitchFamily="34" charset="0"/>
              </a:rPr>
              <a:t>/</a:t>
            </a:r>
            <a:r>
              <a:rPr lang="en-US" altLang="en-US" sz="1400" dirty="0">
                <a:solidFill>
                  <a:srgbClr val="C00000"/>
                </a:solidFill>
                <a:latin typeface="Arial" panose="020B0604020202020204" pitchFamily="34" charset="0"/>
                <a:cs typeface="Arial" panose="020B0604020202020204" pitchFamily="34" charset="0"/>
              </a:rPr>
              <a:t>/ Elastic problem specification======</a:t>
            </a:r>
            <a:endParaRPr lang="en-US" altLang="en-US" sz="1400" dirty="0">
              <a:solidFill>
                <a:schemeClr val="tx1"/>
              </a:solidFill>
              <a:latin typeface="Arial" panose="020B0604020202020204" pitchFamily="34" charset="0"/>
            </a:endParaRPr>
          </a:p>
          <a:p>
            <a:pPr eaLnBrk="1" hangingPunct="1">
              <a:spcBef>
                <a:spcPct val="0"/>
              </a:spcBef>
              <a:buFontTx/>
              <a:buNone/>
            </a:pPr>
            <a:r>
              <a:rPr lang="en-US" altLang="en-US" sz="1400" dirty="0" err="1">
                <a:solidFill>
                  <a:schemeClr val="tx1"/>
                </a:solidFill>
                <a:latin typeface="Arial" panose="020B0604020202020204" pitchFamily="34" charset="0"/>
              </a:rPr>
              <a:t>ElasticProblem</a:t>
            </a: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MeshFile</a:t>
            </a: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RfGunBody.ncdf</a:t>
            </a: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BasisOrder</a:t>
            </a:r>
            <a:r>
              <a:rPr lang="en-US" altLang="en-US" sz="1400" dirty="0">
                <a:solidFill>
                  <a:schemeClr val="tx1"/>
                </a:solidFill>
                <a:latin typeface="Arial" panose="020B0604020202020204" pitchFamily="34" charset="0"/>
              </a:rPr>
              <a:t>: 2</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CurvedSurfaces</a:t>
            </a:r>
            <a:r>
              <a:rPr lang="en-US" altLang="en-US" sz="1400" dirty="0">
                <a:solidFill>
                  <a:schemeClr val="tx1"/>
                </a:solidFill>
                <a:latin typeface="Arial" panose="020B0604020202020204" pitchFamily="34" charset="0"/>
              </a:rPr>
              <a:t>: on</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ReferenceT</a:t>
            </a:r>
            <a:r>
              <a:rPr lang="en-US" altLang="en-US" sz="1400" dirty="0">
                <a:solidFill>
                  <a:schemeClr val="tx1"/>
                </a:solidFill>
                <a:latin typeface="Arial" panose="020B0604020202020204" pitchFamily="34" charset="0"/>
              </a:rPr>
              <a:t>: 25</a:t>
            </a:r>
          </a:p>
          <a:p>
            <a:pPr eaLnBrk="1" hangingPunct="1">
              <a:spcBef>
                <a:spcPct val="0"/>
              </a:spcBef>
              <a:buFontTx/>
              <a:buNone/>
            </a:pPr>
            <a:endParaRPr lang="en-US" altLang="en-US" sz="1400" dirty="0">
              <a:solidFill>
                <a:schemeClr val="tx1"/>
              </a:solidFill>
              <a:latin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MeshDump</a:t>
            </a:r>
            <a:r>
              <a:rPr lang="en-US" altLang="en-US" sz="1400" dirty="0">
                <a:solidFill>
                  <a:schemeClr val="tx1"/>
                </a:solidFill>
                <a:latin typeface="Arial" panose="020B0604020202020204" pitchFamily="34" charset="0"/>
              </a:rPr>
              <a:t>: {</a:t>
            </a:r>
          </a:p>
          <a:p>
            <a:pPr>
              <a:spcBef>
                <a:spcPct val="0"/>
              </a:spcBef>
              <a:buNone/>
            </a:pPr>
            <a:r>
              <a:rPr lang="en-US" sz="1000" dirty="0">
                <a:solidFill>
                  <a:srgbClr val="000000"/>
                </a:solidFill>
                <a:latin typeface="Menlo" panose="020B0609030804020204" pitchFamily="49" charset="0"/>
              </a:rPr>
              <a:t>  </a:t>
            </a:r>
            <a:r>
              <a:rPr lang="en-US" sz="1400" dirty="0" err="1">
                <a:solidFill>
                  <a:srgbClr val="000000"/>
                </a:solidFill>
                <a:latin typeface="+mn-lt"/>
              </a:rPr>
              <a:t>WriteDeformedMesh</a:t>
            </a:r>
            <a:r>
              <a:rPr lang="en-US" sz="1400" dirty="0">
                <a:solidFill>
                  <a:srgbClr val="000000"/>
                </a:solidFill>
                <a:latin typeface="+mn-lt"/>
              </a:rPr>
              <a:t>: on</a:t>
            </a:r>
          </a:p>
          <a:p>
            <a:pPr eaLnBrk="1" hangingPunct="1">
              <a:spcBef>
                <a:spcPct val="0"/>
              </a:spcBef>
              <a:buFontTx/>
              <a:buNone/>
            </a:pPr>
            <a:r>
              <a:rPr lang="en-US" altLang="en-US" sz="1400" dirty="0">
                <a:solidFill>
                  <a:schemeClr val="tx1"/>
                </a:solidFill>
                <a:latin typeface="+mn-lt"/>
              </a:rPr>
              <a:t>    </a:t>
            </a:r>
            <a:r>
              <a:rPr lang="en-US" altLang="en-US" sz="1400" dirty="0" err="1">
                <a:solidFill>
                  <a:schemeClr val="tx1"/>
                </a:solidFill>
                <a:latin typeface="+mn-lt"/>
              </a:rPr>
              <a:t>WriteDeformedEMMesh</a:t>
            </a:r>
            <a:r>
              <a:rPr lang="en-US" altLang="en-US" sz="1400" dirty="0">
                <a:solidFill>
                  <a:schemeClr val="tx1"/>
                </a:solidFill>
                <a:latin typeface="+mn-lt"/>
              </a:rPr>
              <a:t>: on</a:t>
            </a:r>
          </a:p>
          <a:p>
            <a:pPr eaLnBrk="1" hangingPunct="1">
              <a:spcBef>
                <a:spcPct val="0"/>
              </a:spcBef>
              <a:buFontTx/>
              <a:buNone/>
            </a:pPr>
            <a:r>
              <a:rPr lang="en-US" altLang="en-US" sz="1400" dirty="0">
                <a:solidFill>
                  <a:schemeClr val="tx1"/>
                </a:solidFill>
                <a:latin typeface="+mn-lt"/>
              </a:rPr>
              <a:t>    EMMeshInputDir:omega3p_results</a:t>
            </a:r>
          </a:p>
          <a:p>
            <a:pPr eaLnBrk="1" hangingPunct="1">
              <a:spcBef>
                <a:spcPct val="0"/>
              </a:spcBef>
              <a:buFontTx/>
              <a:buNone/>
            </a:pPr>
            <a:r>
              <a:rPr lang="en-US" altLang="en-US" sz="1400" dirty="0">
                <a:solidFill>
                  <a:schemeClr val="tx1"/>
                </a:solidFill>
                <a:latin typeface="+mn-lt"/>
              </a:rPr>
              <a:t>    </a:t>
            </a:r>
            <a:r>
              <a:rPr lang="en-US" altLang="en-US" sz="1400" dirty="0" err="1">
                <a:solidFill>
                  <a:schemeClr val="tx1"/>
                </a:solidFill>
                <a:latin typeface="+mn-lt"/>
              </a:rPr>
              <a:t>WriteStressStrain</a:t>
            </a:r>
            <a:r>
              <a:rPr lang="en-US" altLang="en-US" sz="1400" dirty="0">
                <a:solidFill>
                  <a:schemeClr val="tx1"/>
                </a:solidFill>
                <a:latin typeface="+mn-lt"/>
              </a:rPr>
              <a:t>: on</a:t>
            </a:r>
            <a:endParaRPr lang="en-US" altLang="en-US" sz="1400" dirty="0">
              <a:solidFill>
                <a:srgbClr val="C00000"/>
              </a:solidFill>
              <a:latin typeface="+mn-lt"/>
            </a:endParaRPr>
          </a:p>
          <a:p>
            <a:pPr eaLnBrk="1" hangingPunct="1">
              <a:spcBef>
                <a:spcPct val="0"/>
              </a:spcBef>
              <a:buFontTx/>
              <a:buNone/>
            </a:pPr>
            <a:r>
              <a:rPr lang="en-US" altLang="en-US" sz="1400" dirty="0">
                <a:solidFill>
                  <a:schemeClr val="tx1"/>
                </a:solidFill>
                <a:latin typeface="Arial" panose="020B0604020202020204" pitchFamily="34" charset="0"/>
              </a:rPr>
              <a:t>  }</a:t>
            </a:r>
          </a:p>
          <a:p>
            <a:pPr eaLnBrk="1" hangingPunct="1">
              <a:spcBef>
                <a:spcPct val="0"/>
              </a:spcBef>
              <a:buFontTx/>
              <a:buNone/>
            </a:pPr>
            <a:endParaRPr lang="en-US" altLang="en-US" sz="1400" dirty="0">
              <a:solidFill>
                <a:schemeClr val="tx1"/>
              </a:solidFill>
              <a:latin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LinearSolver</a:t>
            </a: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Solver:            CG</a:t>
            </a:r>
          </a:p>
          <a:p>
            <a:pPr eaLnBrk="1" hangingPunct="1">
              <a:spcBef>
                <a:spcPct val="0"/>
              </a:spcBef>
              <a:buFontTx/>
              <a:buNone/>
            </a:pPr>
            <a:r>
              <a:rPr lang="en-US" altLang="en-US" sz="1400" dirty="0">
                <a:solidFill>
                  <a:schemeClr val="tx1"/>
                </a:solidFill>
                <a:latin typeface="Arial" panose="020B0604020202020204" pitchFamily="34" charset="0"/>
              </a:rPr>
              <a:t>    Preconditioner:    DIAGONAL</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AbsoluteTolerante</a:t>
            </a:r>
            <a:r>
              <a:rPr lang="en-US" altLang="en-US" sz="1400" dirty="0">
                <a:solidFill>
                  <a:schemeClr val="tx1"/>
                </a:solidFill>
                <a:latin typeface="Arial" panose="020B0604020202020204" pitchFamily="34" charset="0"/>
              </a:rPr>
              <a:t>: 1.00e-16</a:t>
            </a:r>
          </a:p>
          <a:p>
            <a:pPr eaLnBrk="1" hangingPunct="1">
              <a:spcBef>
                <a:spcPct val="0"/>
              </a:spcBef>
              <a:buFontTx/>
              <a:buNone/>
            </a:pPr>
            <a:r>
              <a:rPr lang="en-US" altLang="en-US" sz="1400" dirty="0">
                <a:solidFill>
                  <a:schemeClr val="tx1"/>
                </a:solidFill>
                <a:latin typeface="Arial" panose="020B0604020202020204" pitchFamily="34" charset="0"/>
              </a:rPr>
              <a:t>    Tolerance:         1.00e-10</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MaxIterations</a:t>
            </a:r>
            <a:r>
              <a:rPr lang="en-US" altLang="en-US" sz="1400" dirty="0">
                <a:solidFill>
                  <a:schemeClr val="tx1"/>
                </a:solidFill>
                <a:latin typeface="Arial" panose="020B0604020202020204" pitchFamily="34" charset="0"/>
              </a:rPr>
              <a:t>:     50000</a:t>
            </a:r>
          </a:p>
          <a:p>
            <a:pPr eaLnBrk="1" hangingPunct="1">
              <a:spcBef>
                <a:spcPct val="0"/>
              </a:spcBef>
              <a:buFontTx/>
              <a:buNone/>
            </a:pPr>
            <a:r>
              <a:rPr lang="en-US" altLang="en-US" sz="1400" dirty="0">
                <a:solidFill>
                  <a:schemeClr val="tx1"/>
                </a:solidFill>
                <a:latin typeface="Arial" panose="020B0604020202020204" pitchFamily="34" charset="0"/>
              </a:rPr>
              <a:t>  }</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16</a:t>
            </a:fld>
            <a:endParaRPr lang="en-US" sz="1600" dirty="0"/>
          </a:p>
        </p:txBody>
      </p:sp>
    </p:spTree>
    <p:extLst>
      <p:ext uri="{BB962C8B-B14F-4D97-AF65-F5344CB8AC3E}">
        <p14:creationId xmlns:p14="http://schemas.microsoft.com/office/powerpoint/2010/main" val="373705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1219285" y="2527114"/>
            <a:ext cx="4572000" cy="418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 </a:t>
            </a:r>
            <a:r>
              <a:rPr lang="en-US" altLang="en-US" sz="1400" dirty="0">
                <a:solidFill>
                  <a:srgbClr val="C00000"/>
                </a:solidFill>
                <a:latin typeface="Arial" panose="020B0604020202020204" pitchFamily="34" charset="0"/>
                <a:cs typeface="Arial" panose="020B0604020202020204" pitchFamily="34" charset="0"/>
              </a:rPr>
              <a:t>--------Mixed type--------</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Boundary: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Id: 1 // </a:t>
            </a:r>
            <a:r>
              <a:rPr lang="en-US" altLang="en-US" sz="1400" dirty="0">
                <a:solidFill>
                  <a:srgbClr val="C00000"/>
                </a:solidFill>
                <a:latin typeface="Arial" panose="020B0604020202020204" pitchFamily="34" charset="0"/>
                <a:cs typeface="Arial" panose="020B0604020202020204" pitchFamily="34" charset="0"/>
              </a:rPr>
              <a:t>beampipe end -- fixed z direction</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ConditionType</a:t>
            </a:r>
            <a:r>
              <a:rPr lang="en-US" altLang="en-US" sz="1400" dirty="0">
                <a:solidFill>
                  <a:schemeClr val="tx1"/>
                </a:solidFill>
                <a:latin typeface="Arial" panose="020B0604020202020204" pitchFamily="34" charset="0"/>
                <a:cs typeface="Arial" panose="020B0604020202020204" pitchFamily="34" charset="0"/>
              </a:rPr>
              <a:t>: Mixed</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MixedType</a:t>
            </a:r>
            <a:r>
              <a:rPr lang="en-US" altLang="en-US" sz="1400" dirty="0">
                <a:solidFill>
                  <a:schemeClr val="tx1"/>
                </a:solidFill>
                <a:latin typeface="Arial" panose="020B0604020202020204" pitchFamily="34" charset="0"/>
                <a:cs typeface="Arial" panose="020B0604020202020204" pitchFamily="34" charset="0"/>
              </a:rPr>
              <a:t>: NEUMANN NEUMANN DIRICHLET</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MixedValue</a:t>
            </a:r>
            <a:r>
              <a:rPr lang="en-US" altLang="en-US" sz="1400" dirty="0">
                <a:solidFill>
                  <a:schemeClr val="tx1"/>
                </a:solidFill>
                <a:latin typeface="Arial" panose="020B0604020202020204" pitchFamily="34" charset="0"/>
                <a:cs typeface="Arial" panose="020B0604020202020204" pitchFamily="34" charset="0"/>
              </a:rPr>
              <a:t>: 0., 0., 0.</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Boundary: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Id: 2 // </a:t>
            </a:r>
            <a:r>
              <a:rPr lang="en-US" altLang="en-US" sz="1400" dirty="0">
                <a:solidFill>
                  <a:srgbClr val="C00000"/>
                </a:solidFill>
                <a:latin typeface="Arial" panose="020B0604020202020204" pitchFamily="34" charset="0"/>
                <a:cs typeface="Arial" panose="020B0604020202020204" pitchFamily="34" charset="0"/>
              </a:rPr>
              <a:t>symmetry -- fixed x direction</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ConditionType</a:t>
            </a:r>
            <a:r>
              <a:rPr lang="en-US" altLang="en-US" sz="1400" dirty="0">
                <a:solidFill>
                  <a:schemeClr val="tx1"/>
                </a:solidFill>
                <a:latin typeface="Arial" panose="020B0604020202020204" pitchFamily="34" charset="0"/>
                <a:cs typeface="Arial" panose="020B0604020202020204" pitchFamily="34" charset="0"/>
              </a:rPr>
              <a:t>: Mixed</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MixedType</a:t>
            </a:r>
            <a:r>
              <a:rPr lang="en-US" altLang="en-US" sz="1400" dirty="0">
                <a:solidFill>
                  <a:schemeClr val="tx1"/>
                </a:solidFill>
                <a:latin typeface="Arial" panose="020B0604020202020204" pitchFamily="34" charset="0"/>
                <a:cs typeface="Arial" panose="020B0604020202020204" pitchFamily="34" charset="0"/>
              </a:rPr>
              <a:t>: DIRICHLET NEUMANN NEUMANN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MixedValue</a:t>
            </a:r>
            <a:r>
              <a:rPr lang="en-US" altLang="en-US" sz="1400" dirty="0">
                <a:solidFill>
                  <a:schemeClr val="tx1"/>
                </a:solidFill>
                <a:latin typeface="Arial" panose="020B0604020202020204" pitchFamily="34" charset="0"/>
                <a:cs typeface="Arial" panose="020B0604020202020204" pitchFamily="34" charset="0"/>
              </a:rPr>
              <a:t>: 0., 0., 0.</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Boundary: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Id: 3 // </a:t>
            </a:r>
            <a:r>
              <a:rPr lang="en-US" altLang="en-US" sz="1400" dirty="0">
                <a:solidFill>
                  <a:srgbClr val="C00000"/>
                </a:solidFill>
                <a:latin typeface="Arial" panose="020B0604020202020204" pitchFamily="34" charset="0"/>
                <a:cs typeface="Arial" panose="020B0604020202020204" pitchFamily="34" charset="0"/>
              </a:rPr>
              <a:t>symmetry -- fixed y direction</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ConditionType</a:t>
            </a:r>
            <a:r>
              <a:rPr lang="en-US" altLang="en-US" sz="1400" dirty="0">
                <a:solidFill>
                  <a:schemeClr val="tx1"/>
                </a:solidFill>
                <a:latin typeface="Arial" panose="020B0604020202020204" pitchFamily="34" charset="0"/>
                <a:cs typeface="Arial" panose="020B0604020202020204" pitchFamily="34" charset="0"/>
              </a:rPr>
              <a:t>: Mixed</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MixedType</a:t>
            </a:r>
            <a:r>
              <a:rPr lang="en-US" altLang="en-US" sz="1400" dirty="0">
                <a:solidFill>
                  <a:schemeClr val="tx1"/>
                </a:solidFill>
                <a:latin typeface="Arial" panose="020B0604020202020204" pitchFamily="34" charset="0"/>
                <a:cs typeface="Arial" panose="020B0604020202020204" pitchFamily="34" charset="0"/>
              </a:rPr>
              <a:t>: NEUMANN DIRICHLET NEUMANN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MixedValue</a:t>
            </a:r>
            <a:r>
              <a:rPr lang="en-US" altLang="en-US" sz="1400" dirty="0">
                <a:solidFill>
                  <a:schemeClr val="tx1"/>
                </a:solidFill>
                <a:latin typeface="Arial" panose="020B0604020202020204" pitchFamily="34" charset="0"/>
                <a:cs typeface="Arial" panose="020B0604020202020204" pitchFamily="34" charset="0"/>
              </a:rPr>
              <a:t>: 0., 0., 0.</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  }</a:t>
            </a:r>
          </a:p>
        </p:txBody>
      </p:sp>
      <p:sp>
        <p:nvSpPr>
          <p:cNvPr id="38915" name="Title 1"/>
          <p:cNvSpPr>
            <a:spLocks noGrp="1"/>
          </p:cNvSpPr>
          <p:nvPr>
            <p:ph type="title"/>
          </p:nvPr>
        </p:nvSpPr>
        <p:spPr>
          <a:xfrm>
            <a:off x="1524000" y="1"/>
            <a:ext cx="9144000" cy="752475"/>
          </a:xfrm>
        </p:spPr>
        <p:txBody>
          <a:bodyPr/>
          <a:lstStyle/>
          <a:p>
            <a:r>
              <a:rPr lang="en-US" altLang="zh-CN" b="1" dirty="0">
                <a:solidFill>
                  <a:srgbClr val="C00000"/>
                </a:solidFill>
                <a:latin typeface="+mn-lt"/>
                <a:ea typeface="ＭＳ Ｐゴシック" panose="020B0600070205080204" pitchFamily="34" charset="-128"/>
                <a:cs typeface="Calibri" panose="020F0502020204030204" pitchFamily="34" charset="0"/>
              </a:rPr>
              <a:t>RfGunBody.tem3p - </a:t>
            </a:r>
            <a:r>
              <a:rPr lang="en-US" altLang="en-US" b="1" dirty="0">
                <a:solidFill>
                  <a:srgbClr val="C00000"/>
                </a:solidFill>
                <a:latin typeface="+mn-lt"/>
                <a:ea typeface="ＭＳ Ｐゴシック" panose="020B0600070205080204" pitchFamily="34" charset="-128"/>
                <a:cs typeface="Calibri" panose="020F0502020204030204" pitchFamily="34" charset="0"/>
              </a:rPr>
              <a:t>Structural Properties and BCs</a:t>
            </a:r>
          </a:p>
        </p:txBody>
      </p:sp>
      <p:sp>
        <p:nvSpPr>
          <p:cNvPr id="38916" name="Rectangle 2"/>
          <p:cNvSpPr>
            <a:spLocks noChangeArrowheads="1"/>
          </p:cNvSpPr>
          <p:nvPr/>
        </p:nvSpPr>
        <p:spPr bwMode="auto">
          <a:xfrm>
            <a:off x="6796087" y="1035187"/>
            <a:ext cx="3871913" cy="2462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a:solidFill>
                  <a:srgbClr val="C00000"/>
                </a:solidFill>
                <a:latin typeface="Arial" panose="020B0604020202020204" pitchFamily="34" charset="0"/>
                <a:cs typeface="Arial" panose="020B0604020202020204" pitchFamily="34" charset="0"/>
              </a:rPr>
              <a:t>// -------Neumann type -------</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Boundary: {</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Id: 4 // </a:t>
            </a:r>
            <a:r>
              <a:rPr lang="en-US" altLang="en-US" sz="1400">
                <a:solidFill>
                  <a:srgbClr val="C00000"/>
                </a:solidFill>
                <a:latin typeface="Arial" panose="020B0604020202020204" pitchFamily="34" charset="0"/>
                <a:cs typeface="Arial" panose="020B0604020202020204" pitchFamily="34" charset="0"/>
              </a:rPr>
              <a:t>outwall</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ConditionType: Neumann</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NeumannValue: 0.</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Boundary: {</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Id: 5  // </a:t>
            </a:r>
            <a:r>
              <a:rPr lang="en-US" altLang="en-US" sz="1400">
                <a:solidFill>
                  <a:srgbClr val="C00000"/>
                </a:solidFill>
                <a:latin typeface="Arial" panose="020B0604020202020204" pitchFamily="34" charset="0"/>
                <a:cs typeface="Arial" panose="020B0604020202020204" pitchFamily="34" charset="0"/>
              </a:rPr>
              <a:t>cooling channel </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ConditionType: Neumann</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NeumannValue: 0.</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a:t>
            </a:r>
          </a:p>
        </p:txBody>
      </p:sp>
      <p:sp>
        <p:nvSpPr>
          <p:cNvPr id="38917" name="Rectangle 4"/>
          <p:cNvSpPr>
            <a:spLocks noChangeArrowheads="1"/>
          </p:cNvSpPr>
          <p:nvPr/>
        </p:nvSpPr>
        <p:spPr bwMode="auto">
          <a:xfrm>
            <a:off x="6796087" y="3566455"/>
            <a:ext cx="3871913" cy="2676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a:solidFill>
                  <a:srgbClr val="C00000"/>
                </a:solidFill>
                <a:latin typeface="Arial" panose="020B0604020202020204" pitchFamily="34" charset="0"/>
                <a:cs typeface="Arial" panose="020B0604020202020204" pitchFamily="34" charset="0"/>
              </a:rPr>
              <a:t>// ------Lorentz force---- </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Boundary: {</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Id: 6  // </a:t>
            </a:r>
            <a:r>
              <a:rPr lang="en-US" altLang="en-US" sz="1400">
                <a:solidFill>
                  <a:srgbClr val="C00000"/>
                </a:solidFill>
                <a:latin typeface="Arial" panose="020B0604020202020204" pitchFamily="34" charset="0"/>
                <a:cs typeface="Arial" panose="020B0604020202020204" pitchFamily="34" charset="0"/>
              </a:rPr>
              <a:t>Multi-physics surface</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ConditionType: LFDetuning  </a:t>
            </a:r>
            <a:r>
              <a:rPr lang="en-US" altLang="en-US" sz="1400">
                <a:solidFill>
                  <a:srgbClr val="C00000"/>
                </a:solidFill>
                <a:latin typeface="Arial" panose="020B0604020202020204" pitchFamily="34" charset="0"/>
                <a:cs typeface="Arial" panose="020B0604020202020204" pitchFamily="34" charset="0"/>
              </a:rPr>
              <a:t>// RFinterface</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WhichMode: 0</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Directory: omega3p_results</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a:t>
            </a:r>
            <a:r>
              <a:rPr lang="en-US" altLang="en-US" sz="1400" b="1">
                <a:solidFill>
                  <a:srgbClr val="0000FF"/>
                </a:solidFill>
                <a:latin typeface="Arial" panose="020B0604020202020204" pitchFamily="34" charset="0"/>
                <a:cs typeface="Arial" panose="020B0604020202020204" pitchFamily="34" charset="0"/>
              </a:rPr>
              <a:t>Omega3PId: 6   </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Method: Gradient</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TargetGradient: 60e6</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StartPoint: 0.0001, 0.0001, -0.017018</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EndPoint:   0.0001, 0.0001,  0.017018 </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  }</a:t>
            </a:r>
          </a:p>
        </p:txBody>
      </p:sp>
      <p:sp>
        <p:nvSpPr>
          <p:cNvPr id="38919" name="Rectangle 1"/>
          <p:cNvSpPr>
            <a:spLocks noChangeArrowheads="1"/>
          </p:cNvSpPr>
          <p:nvPr/>
        </p:nvSpPr>
        <p:spPr bwMode="auto">
          <a:xfrm>
            <a:off x="1219285" y="1035187"/>
            <a:ext cx="45720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 </a:t>
            </a:r>
            <a:r>
              <a:rPr lang="en-US" altLang="en-US" sz="1400">
                <a:solidFill>
                  <a:schemeClr val="tx1"/>
                </a:solidFill>
                <a:latin typeface="Arial" panose="020B0604020202020204" pitchFamily="34" charset="0"/>
              </a:rPr>
              <a:t>VolumeMaterial: {</a:t>
            </a:r>
          </a:p>
          <a:p>
            <a:pPr eaLnBrk="1" hangingPunct="1">
              <a:spcBef>
                <a:spcPct val="0"/>
              </a:spcBef>
              <a:buFontTx/>
              <a:buNone/>
            </a:pPr>
            <a:r>
              <a:rPr lang="en-US" altLang="en-US" sz="1400">
                <a:solidFill>
                  <a:schemeClr val="tx1"/>
                </a:solidFill>
                <a:latin typeface="Arial" panose="020B0604020202020204" pitchFamily="34" charset="0"/>
              </a:rPr>
              <a:t>    Id: 1   //copper  </a:t>
            </a:r>
          </a:p>
          <a:p>
            <a:pPr eaLnBrk="1" hangingPunct="1">
              <a:spcBef>
                <a:spcPct val="0"/>
              </a:spcBef>
              <a:buFontTx/>
              <a:buNone/>
            </a:pPr>
            <a:r>
              <a:rPr lang="en-US" altLang="en-US" sz="1400">
                <a:solidFill>
                  <a:schemeClr val="tx1"/>
                </a:solidFill>
                <a:latin typeface="Arial" panose="020B0604020202020204" pitchFamily="34" charset="0"/>
              </a:rPr>
              <a:t>     ElasticMu: 4.3363e+10</a:t>
            </a:r>
          </a:p>
          <a:p>
            <a:pPr eaLnBrk="1" hangingPunct="1">
              <a:spcBef>
                <a:spcPct val="0"/>
              </a:spcBef>
              <a:buFontTx/>
              <a:buNone/>
            </a:pPr>
            <a:r>
              <a:rPr lang="en-US" altLang="en-US" sz="1400">
                <a:solidFill>
                  <a:schemeClr val="tx1"/>
                </a:solidFill>
                <a:latin typeface="Arial" panose="020B0604020202020204" pitchFamily="34" charset="0"/>
              </a:rPr>
              <a:t>     ElasticLambda:   8.1244e+10  </a:t>
            </a:r>
          </a:p>
          <a:p>
            <a:pPr eaLnBrk="1" hangingPunct="1">
              <a:spcBef>
                <a:spcPct val="0"/>
              </a:spcBef>
              <a:buFontTx/>
              <a:buNone/>
            </a:pPr>
            <a:r>
              <a:rPr lang="en-US" altLang="en-US" sz="1400">
                <a:solidFill>
                  <a:schemeClr val="tx1"/>
                </a:solidFill>
                <a:latin typeface="Arial" panose="020B0604020202020204" pitchFamily="34" charset="0"/>
              </a:rPr>
              <a:t>     ElasticAlpha: 1.70000e-5  </a:t>
            </a:r>
          </a:p>
          <a:p>
            <a:pPr eaLnBrk="1" hangingPunct="1">
              <a:spcBef>
                <a:spcPct val="0"/>
              </a:spcBef>
              <a:buFontTx/>
              <a:buNone/>
            </a:pPr>
            <a:r>
              <a:rPr lang="en-US" altLang="en-US" sz="1400">
                <a:solidFill>
                  <a:schemeClr val="tx1"/>
                </a:solidFill>
                <a:latin typeface="Arial" panose="020B0604020202020204" pitchFamily="34" charset="0"/>
              </a:rPr>
              <a:t>  }</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17</a:t>
            </a:fld>
            <a:endParaRPr lang="en-US" sz="1600" dirty="0"/>
          </a:p>
        </p:txBody>
      </p:sp>
    </p:spTree>
    <p:extLst>
      <p:ext uri="{BB962C8B-B14F-4D97-AF65-F5344CB8AC3E}">
        <p14:creationId xmlns:p14="http://schemas.microsoft.com/office/powerpoint/2010/main" val="3987744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0" y="177801"/>
            <a:ext cx="9144000" cy="752475"/>
          </a:xfrm>
        </p:spPr>
        <p:txBody>
          <a:bodyPr/>
          <a:lstStyle/>
          <a:p>
            <a:r>
              <a:rPr lang="en-US" altLang="zh-CN" b="1" dirty="0">
                <a:solidFill>
                  <a:srgbClr val="C00000"/>
                </a:solidFill>
                <a:latin typeface="+mn-lt"/>
                <a:ea typeface="ＭＳ Ｐゴシック" panose="020B0600070205080204" pitchFamily="34" charset="-128"/>
                <a:cs typeface="Calibri" panose="020F0502020204030204" pitchFamily="34" charset="0"/>
              </a:rPr>
              <a:t>Run Omega3P/TEM3P on NERSC</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26626" name="Content Placeholder 2"/>
          <p:cNvSpPr>
            <a:spLocks noGrp="1"/>
          </p:cNvSpPr>
          <p:nvPr>
            <p:ph idx="1"/>
          </p:nvPr>
        </p:nvSpPr>
        <p:spPr>
          <a:xfrm>
            <a:off x="132623" y="1152523"/>
            <a:ext cx="12059377" cy="5199416"/>
          </a:xfrm>
        </p:spPr>
        <p:txBody>
          <a:bodyPr/>
          <a:lstStyle/>
          <a:p>
            <a:pPr marL="487363" lvl="1" indent="-487363">
              <a:buNone/>
              <a:defRPr/>
            </a:pPr>
            <a:r>
              <a:rPr lang="en-US" altLang="zh-CN" b="1" dirty="0">
                <a:solidFill>
                  <a:srgbClr val="000066"/>
                </a:solidFill>
                <a:cs typeface="Times New Roman" panose="02020603050405020304" pitchFamily="18" charset="0"/>
              </a:rPr>
              <a:t>Copy the following files to NERSC</a:t>
            </a:r>
          </a:p>
          <a:p>
            <a:pPr marL="487363" lvl="1" indent="-487363">
              <a:buNone/>
              <a:defRPr/>
            </a:pPr>
            <a:r>
              <a:rPr lang="en-US" altLang="zh-CN" dirty="0">
                <a:solidFill>
                  <a:srgbClr val="000066"/>
                </a:solidFill>
                <a:ea typeface="ＭＳ Ｐゴシック" pitchFamily="34" charset="-128"/>
                <a:cs typeface="Times New Roman" panose="02020603050405020304" pitchFamily="18" charset="0"/>
              </a:rPr>
              <a:t>       </a:t>
            </a:r>
            <a:r>
              <a:rPr lang="en-US" altLang="zh-CN" dirty="0" err="1">
                <a:solidFill>
                  <a:srgbClr val="000066"/>
                </a:solidFill>
                <a:ea typeface="ＭＳ Ｐゴシック" pitchFamily="34" charset="-128"/>
                <a:cs typeface="Times New Roman" panose="02020603050405020304" pitchFamily="18" charset="0"/>
              </a:rPr>
              <a:t>RfGunVacuum.gen</a:t>
            </a:r>
            <a:r>
              <a:rPr lang="en-US" altLang="zh-CN" dirty="0">
                <a:solidFill>
                  <a:srgbClr val="000066"/>
                </a:solidFill>
                <a:ea typeface="ＭＳ Ｐゴシック" pitchFamily="34" charset="-128"/>
                <a:cs typeface="Times New Roman" panose="02020603050405020304" pitchFamily="18" charset="0"/>
              </a:rPr>
              <a:t>, </a:t>
            </a:r>
            <a:r>
              <a:rPr lang="en-US" altLang="zh-CN" dirty="0" err="1">
                <a:solidFill>
                  <a:srgbClr val="000066"/>
                </a:solidFill>
                <a:ea typeface="ＭＳ Ｐゴシック" pitchFamily="34" charset="-128"/>
                <a:cs typeface="Times New Roman" panose="02020603050405020304" pitchFamily="18" charset="0"/>
              </a:rPr>
              <a:t>RfGunBody.gen</a:t>
            </a:r>
            <a:r>
              <a:rPr lang="en-US" altLang="zh-CN" dirty="0">
                <a:solidFill>
                  <a:srgbClr val="000066"/>
                </a:solidFill>
                <a:ea typeface="ＭＳ Ｐゴシック" pitchFamily="34" charset="-128"/>
                <a:cs typeface="Times New Roman" panose="02020603050405020304" pitchFamily="18" charset="0"/>
              </a:rPr>
              <a:t>, RfGunVacuum.omega3p, RfGunBody.tem3p, DeformedRfGunVacuum.omega3p, </a:t>
            </a:r>
          </a:p>
          <a:p>
            <a:pPr marL="487363" lvl="1" indent="-487363">
              <a:buNone/>
              <a:defRPr/>
            </a:pPr>
            <a:r>
              <a:rPr lang="en-US" altLang="zh-CN" dirty="0">
                <a:solidFill>
                  <a:srgbClr val="000066"/>
                </a:solidFill>
                <a:ea typeface="ＭＳ Ｐゴシック" pitchFamily="34" charset="-128"/>
                <a:cs typeface="Times New Roman" panose="02020603050405020304" pitchFamily="18" charset="0"/>
              </a:rPr>
              <a:t>       run-</a:t>
            </a:r>
            <a:r>
              <a:rPr lang="en-US" altLang="zh-CN" dirty="0" err="1">
                <a:solidFill>
                  <a:srgbClr val="000066"/>
                </a:solidFill>
                <a:ea typeface="ＭＳ Ｐゴシック" pitchFamily="34" charset="-128"/>
                <a:cs typeface="Times New Roman" panose="02020603050405020304" pitchFamily="18" charset="0"/>
              </a:rPr>
              <a:t>mesh.sh</a:t>
            </a:r>
            <a:r>
              <a:rPr lang="en-US" altLang="zh-CN" dirty="0">
                <a:solidFill>
                  <a:srgbClr val="000066"/>
                </a:solidFill>
                <a:ea typeface="ＭＳ Ｐゴシック" pitchFamily="34" charset="-128"/>
                <a:cs typeface="Times New Roman" panose="02020603050405020304" pitchFamily="18" charset="0"/>
              </a:rPr>
              <a:t>, run-ace3p.sh </a:t>
            </a:r>
          </a:p>
          <a:p>
            <a:pPr marL="487363" lvl="1" indent="-487363">
              <a:defRPr/>
            </a:pPr>
            <a:endParaRPr lang="en-US" altLang="zh-CN" dirty="0">
              <a:solidFill>
                <a:srgbClr val="000066"/>
              </a:solidFill>
              <a:ea typeface="ＭＳ Ｐゴシック" pitchFamily="34" charset="-128"/>
              <a:cs typeface="Times New Roman" panose="02020603050405020304" pitchFamily="18" charset="0"/>
            </a:endParaRPr>
          </a:p>
          <a:p>
            <a:pPr marL="6350" indent="-6350">
              <a:buNone/>
              <a:defRPr/>
            </a:pPr>
            <a:r>
              <a:rPr lang="en-US" altLang="zh-CN" b="1" dirty="0">
                <a:solidFill>
                  <a:srgbClr val="000066"/>
                </a:solidFill>
                <a:ea typeface="ＭＳ Ｐゴシック" pitchFamily="34" charset="-128"/>
                <a:cs typeface="Times New Roman" panose="02020603050405020304" pitchFamily="18" charset="0"/>
              </a:rPr>
              <a:t>Run jobs on NERSC </a:t>
            </a:r>
            <a:endParaRPr lang="en-US" altLang="zh-CN" dirty="0">
              <a:solidFill>
                <a:srgbClr val="000066"/>
              </a:solidFill>
              <a:ea typeface="ＭＳ Ｐゴシック" pitchFamily="34" charset="-128"/>
              <a:cs typeface="Times New Roman" panose="02020603050405020304" pitchFamily="18" charset="0"/>
            </a:endParaRPr>
          </a:p>
          <a:p>
            <a:pPr marL="6350" lvl="1" indent="0">
              <a:buNone/>
              <a:defRPr/>
            </a:pPr>
            <a:r>
              <a:rPr lang="en-US" altLang="zh-CN" dirty="0">
                <a:solidFill>
                  <a:srgbClr val="000066"/>
                </a:solidFill>
                <a:ea typeface="ＭＳ Ｐゴシック" pitchFamily="34" charset="-128"/>
                <a:cs typeface="Times New Roman" panose="02020603050405020304" pitchFamily="18" charset="0"/>
              </a:rPr>
              <a:t>      Run </a:t>
            </a:r>
            <a:r>
              <a:rPr lang="en-US" altLang="zh-CN" dirty="0" err="1">
                <a:solidFill>
                  <a:srgbClr val="000066"/>
                </a:solidFill>
                <a:ea typeface="ＭＳ Ｐゴシック" pitchFamily="34" charset="-128"/>
                <a:cs typeface="Times New Roman" panose="02020603050405020304" pitchFamily="18" charset="0"/>
              </a:rPr>
              <a:t>acdtool</a:t>
            </a:r>
            <a:r>
              <a:rPr lang="en-US" altLang="zh-CN" dirty="0">
                <a:solidFill>
                  <a:srgbClr val="000066"/>
                </a:solidFill>
                <a:ea typeface="ＭＳ Ｐゴシック" pitchFamily="34" charset="-128"/>
                <a:cs typeface="Times New Roman" panose="02020603050405020304" pitchFamily="18" charset="0"/>
              </a:rPr>
              <a:t> to generate </a:t>
            </a:r>
            <a:r>
              <a:rPr lang="en-US" altLang="zh-CN" dirty="0" err="1">
                <a:solidFill>
                  <a:srgbClr val="000066"/>
                </a:solidFill>
                <a:ea typeface="ＭＳ Ｐゴシック" pitchFamily="34" charset="-128"/>
                <a:cs typeface="Times New Roman" panose="02020603050405020304" pitchFamily="18" charset="0"/>
              </a:rPr>
              <a:t>RfGunVacuum.ncdf</a:t>
            </a:r>
            <a:r>
              <a:rPr lang="en-US" altLang="zh-CN" dirty="0">
                <a:solidFill>
                  <a:srgbClr val="000066"/>
                </a:solidFill>
                <a:ea typeface="ＭＳ Ｐゴシック" pitchFamily="34" charset="-128"/>
                <a:cs typeface="Times New Roman" panose="02020603050405020304" pitchFamily="18" charset="0"/>
              </a:rPr>
              <a:t>  and </a:t>
            </a:r>
            <a:r>
              <a:rPr lang="en-US" altLang="zh-CN" dirty="0" err="1">
                <a:solidFill>
                  <a:srgbClr val="000066"/>
                </a:solidFill>
                <a:ea typeface="ＭＳ Ｐゴシック" pitchFamily="34" charset="-128"/>
                <a:cs typeface="Times New Roman" panose="02020603050405020304" pitchFamily="18" charset="0"/>
              </a:rPr>
              <a:t>RfGunBody.ncdf</a:t>
            </a:r>
            <a:endParaRPr lang="en-US" altLang="zh-CN" dirty="0">
              <a:solidFill>
                <a:srgbClr val="000066"/>
              </a:solidFill>
              <a:ea typeface="ＭＳ Ｐゴシック" pitchFamily="34" charset="-128"/>
              <a:cs typeface="Times New Roman" panose="02020603050405020304" pitchFamily="18" charset="0"/>
            </a:endParaRPr>
          </a:p>
          <a:p>
            <a:pPr marL="6350" lvl="1" indent="0">
              <a:buNone/>
              <a:defRPr/>
            </a:pPr>
            <a:r>
              <a:rPr lang="en-US" altLang="zh-CN" i="1" dirty="0">
                <a:solidFill>
                  <a:srgbClr val="000066"/>
                </a:solidFill>
                <a:ea typeface="ＭＳ Ｐゴシック" pitchFamily="34" charset="-128"/>
                <a:cs typeface="Times New Roman" panose="02020603050405020304" pitchFamily="18" charset="0"/>
              </a:rPr>
              <a:t>         </a:t>
            </a:r>
            <a:r>
              <a:rPr lang="en-US" altLang="zh-CN" i="1" dirty="0" err="1">
                <a:solidFill>
                  <a:srgbClr val="FF0000"/>
                </a:solidFill>
                <a:ea typeface="ＭＳ Ｐゴシック" pitchFamily="34" charset="-128"/>
                <a:cs typeface="Times New Roman" panose="02020603050405020304" pitchFamily="18" charset="0"/>
              </a:rPr>
              <a:t>sbatch</a:t>
            </a:r>
            <a:r>
              <a:rPr lang="en-US" altLang="zh-CN" i="1" dirty="0">
                <a:solidFill>
                  <a:srgbClr val="FF0000"/>
                </a:solidFill>
                <a:ea typeface="ＭＳ Ｐゴシック" pitchFamily="34" charset="-128"/>
                <a:cs typeface="Times New Roman" panose="02020603050405020304" pitchFamily="18" charset="0"/>
              </a:rPr>
              <a:t> run-</a:t>
            </a:r>
            <a:r>
              <a:rPr lang="en-US" altLang="zh-CN" i="1" dirty="0" err="1">
                <a:solidFill>
                  <a:srgbClr val="FF0000"/>
                </a:solidFill>
                <a:ea typeface="ＭＳ Ｐゴシック" pitchFamily="34" charset="-128"/>
                <a:cs typeface="Times New Roman" panose="02020603050405020304" pitchFamily="18" charset="0"/>
              </a:rPr>
              <a:t>mesh.sh</a:t>
            </a:r>
            <a:endParaRPr lang="en-US" altLang="zh-CN" i="1" dirty="0">
              <a:solidFill>
                <a:srgbClr val="FF0000"/>
              </a:solidFill>
              <a:ea typeface="ＭＳ Ｐゴシック" pitchFamily="34" charset="-128"/>
              <a:cs typeface="Times New Roman" panose="02020603050405020304" pitchFamily="18" charset="0"/>
            </a:endParaRPr>
          </a:p>
          <a:p>
            <a:pPr marL="6350" lvl="1" indent="0">
              <a:buNone/>
              <a:defRPr/>
            </a:pPr>
            <a:r>
              <a:rPr lang="en-US" altLang="zh-CN" i="1" dirty="0">
                <a:solidFill>
                  <a:srgbClr val="FF0000"/>
                </a:solidFill>
                <a:ea typeface="ＭＳ Ｐゴシック" pitchFamily="34" charset="-128"/>
                <a:cs typeface="Times New Roman" panose="02020603050405020304" pitchFamily="18" charset="0"/>
              </a:rPr>
              <a:t>      </a:t>
            </a:r>
            <a:r>
              <a:rPr lang="en-US" altLang="en-US" dirty="0">
                <a:solidFill>
                  <a:srgbClr val="000066"/>
                </a:solidFill>
              </a:rPr>
              <a:t>Check output file acdtool.log for mesh correctness and mesh quality.</a:t>
            </a:r>
          </a:p>
          <a:p>
            <a:pPr marL="6350" lvl="1" indent="0">
              <a:buNone/>
              <a:defRPr/>
            </a:pPr>
            <a:endParaRPr lang="en-US" altLang="en-US" dirty="0">
              <a:solidFill>
                <a:srgbClr val="000066"/>
              </a:solidFill>
            </a:endParaRPr>
          </a:p>
          <a:p>
            <a:pPr marL="6350" lvl="1" indent="0">
              <a:buNone/>
              <a:defRPr/>
            </a:pPr>
            <a:r>
              <a:rPr lang="en-US" altLang="zh-CN" dirty="0">
                <a:solidFill>
                  <a:srgbClr val="000066"/>
                </a:solidFill>
                <a:ea typeface="ＭＳ Ｐゴシック" pitchFamily="34" charset="-128"/>
                <a:cs typeface="Times New Roman" panose="02020603050405020304" pitchFamily="18" charset="0"/>
              </a:rPr>
              <a:t>      Run omega3p to obtain EM fields under omega3p_results</a:t>
            </a:r>
          </a:p>
          <a:p>
            <a:pPr marL="6350" lvl="1" indent="0">
              <a:buNone/>
              <a:defRPr/>
            </a:pPr>
            <a:r>
              <a:rPr lang="en-US" altLang="zh-CN" dirty="0">
                <a:solidFill>
                  <a:srgbClr val="000066"/>
                </a:solidFill>
                <a:ea typeface="ＭＳ Ｐゴシック" pitchFamily="34" charset="-128"/>
                <a:cs typeface="Times New Roman" panose="02020603050405020304" pitchFamily="18" charset="0"/>
              </a:rPr>
              <a:t>      Run tem3p to obtain thermal, and structural fields under tem3p_results</a:t>
            </a:r>
          </a:p>
          <a:p>
            <a:pPr marL="6350" lvl="1" indent="0">
              <a:buNone/>
              <a:defRPr/>
            </a:pPr>
            <a:r>
              <a:rPr lang="en-US" altLang="zh-CN" dirty="0">
                <a:solidFill>
                  <a:srgbClr val="000066"/>
                </a:solidFill>
                <a:ea typeface="ＭＳ Ｐゴシック" pitchFamily="34" charset="-128"/>
                <a:cs typeface="Times New Roman" panose="02020603050405020304" pitchFamily="18" charset="0"/>
              </a:rPr>
              <a:t>      Run omega3p to get new EM fields under omega3p_results_deformed using deformed vacuum mesh  </a:t>
            </a:r>
          </a:p>
          <a:p>
            <a:pPr marL="6350" lvl="1" indent="0">
              <a:buNone/>
              <a:defRPr/>
            </a:pPr>
            <a:r>
              <a:rPr lang="en-US" altLang="zh-CN" i="1" dirty="0">
                <a:solidFill>
                  <a:srgbClr val="FF0000"/>
                </a:solidFill>
                <a:ea typeface="ＭＳ Ｐゴシック" pitchFamily="34" charset="-128"/>
                <a:cs typeface="Times New Roman" panose="02020603050405020304" pitchFamily="18" charset="0"/>
              </a:rPr>
              <a:t>         </a:t>
            </a:r>
            <a:r>
              <a:rPr lang="en-US" altLang="zh-CN" i="1" dirty="0" err="1">
                <a:solidFill>
                  <a:srgbClr val="FF0000"/>
                </a:solidFill>
                <a:ea typeface="ＭＳ Ｐゴシック" pitchFamily="34" charset="-128"/>
                <a:cs typeface="Times New Roman" panose="02020603050405020304" pitchFamily="18" charset="0"/>
              </a:rPr>
              <a:t>sbatch</a:t>
            </a:r>
            <a:r>
              <a:rPr lang="en-US" altLang="zh-CN" i="1" dirty="0">
                <a:solidFill>
                  <a:srgbClr val="FF0000"/>
                </a:solidFill>
                <a:ea typeface="ＭＳ Ｐゴシック" pitchFamily="34" charset="-128"/>
                <a:cs typeface="Times New Roman" panose="02020603050405020304" pitchFamily="18" charset="0"/>
              </a:rPr>
              <a:t> run-ace3p.sh</a:t>
            </a:r>
            <a:endParaRPr lang="en-US" altLang="zh-CN" dirty="0">
              <a:ea typeface="ＭＳ Ｐゴシック" pitchFamily="34" charset="-128"/>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18</a:t>
            </a:fld>
            <a:endParaRPr lang="en-US" sz="1600" dirty="0"/>
          </a:p>
        </p:txBody>
      </p:sp>
    </p:spTree>
    <p:extLst>
      <p:ext uri="{BB962C8B-B14F-4D97-AF65-F5344CB8AC3E}">
        <p14:creationId xmlns:p14="http://schemas.microsoft.com/office/powerpoint/2010/main" val="1563963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0" y="1"/>
            <a:ext cx="9144000" cy="752475"/>
          </a:xfrm>
        </p:spPr>
        <p:txBody>
          <a:bodyPr/>
          <a:lstStyle/>
          <a:p>
            <a:r>
              <a:rPr lang="en-US" altLang="zh-CN" b="1" dirty="0">
                <a:solidFill>
                  <a:srgbClr val="C00000"/>
                </a:solidFill>
                <a:latin typeface="+mn-lt"/>
                <a:ea typeface="ＭＳ Ｐゴシック" panose="020B0600070205080204" pitchFamily="34" charset="-128"/>
                <a:cs typeface="Calibri" panose="020F0502020204030204" pitchFamily="34" charset="0"/>
              </a:rPr>
              <a:t>Run Script Files on NERSC</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41987" name="TextBox 1"/>
          <p:cNvSpPr txBox="1">
            <a:spLocks noChangeArrowheads="1"/>
          </p:cNvSpPr>
          <p:nvPr/>
        </p:nvSpPr>
        <p:spPr bwMode="auto">
          <a:xfrm>
            <a:off x="5060951" y="1273176"/>
            <a:ext cx="2347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spcBef>
                <a:spcPct val="0"/>
              </a:spcBef>
              <a:buFontTx/>
              <a:buNone/>
            </a:pPr>
            <a:r>
              <a:rPr lang="en-US" altLang="en-US" sz="2400" dirty="0">
                <a:solidFill>
                  <a:srgbClr val="C00000"/>
                </a:solidFill>
                <a:latin typeface="Arial" panose="020B0604020202020204" pitchFamily="34" charset="0"/>
              </a:rPr>
              <a:t>run-</a:t>
            </a:r>
            <a:r>
              <a:rPr lang="en-US" altLang="en-US" sz="2400" dirty="0" err="1">
                <a:solidFill>
                  <a:srgbClr val="C00000"/>
                </a:solidFill>
                <a:latin typeface="Arial" panose="020B0604020202020204" pitchFamily="34" charset="0"/>
              </a:rPr>
              <a:t>mesh.sh</a:t>
            </a:r>
            <a:endParaRPr lang="en-US" altLang="en-US" sz="2400" dirty="0">
              <a:solidFill>
                <a:srgbClr val="C00000"/>
              </a:solidFill>
              <a:latin typeface="Arial" panose="020B0604020202020204" pitchFamily="34" charset="0"/>
            </a:endParaRPr>
          </a:p>
        </p:txBody>
      </p:sp>
      <p:sp>
        <p:nvSpPr>
          <p:cNvPr id="41990" name="TextBox 1"/>
          <p:cNvSpPr txBox="1">
            <a:spLocks noChangeArrowheads="1"/>
          </p:cNvSpPr>
          <p:nvPr/>
        </p:nvSpPr>
        <p:spPr bwMode="auto">
          <a:xfrm>
            <a:off x="5159375" y="4367214"/>
            <a:ext cx="2343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spcBef>
                <a:spcPct val="0"/>
              </a:spcBef>
              <a:buFontTx/>
              <a:buNone/>
            </a:pPr>
            <a:r>
              <a:rPr lang="en-US" altLang="en-US" sz="2400" dirty="0">
                <a:solidFill>
                  <a:srgbClr val="C00000"/>
                </a:solidFill>
                <a:latin typeface="Arial" panose="020B0604020202020204" pitchFamily="34" charset="0"/>
              </a:rPr>
              <a:t>run-ace3p.sh</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19</a:t>
            </a:fld>
            <a:endParaRPr lang="en-US" sz="1600" dirty="0"/>
          </a:p>
        </p:txBody>
      </p:sp>
      <p:sp>
        <p:nvSpPr>
          <p:cNvPr id="4" name="TextBox 3">
            <a:extLst>
              <a:ext uri="{FF2B5EF4-FFF2-40B4-BE49-F238E27FC236}">
                <a16:creationId xmlns:a16="http://schemas.microsoft.com/office/drawing/2014/main" id="{654D5CDC-D3D0-EE7B-55EC-55A81B957AA9}"/>
              </a:ext>
            </a:extLst>
          </p:cNvPr>
          <p:cNvSpPr txBox="1"/>
          <p:nvPr/>
        </p:nvSpPr>
        <p:spPr>
          <a:xfrm>
            <a:off x="886977" y="1092415"/>
            <a:ext cx="8051800" cy="2554545"/>
          </a:xfrm>
          <a:prstGeom prst="rect">
            <a:avLst/>
          </a:prstGeom>
          <a:noFill/>
          <a:ln>
            <a:solidFill>
              <a:srgbClr val="C00000"/>
            </a:solidFill>
          </a:ln>
        </p:spPr>
        <p:txBody>
          <a:bodyPr wrap="square">
            <a:spAutoFit/>
          </a:bodyPr>
          <a:lstStyle/>
          <a:p>
            <a:r>
              <a:rPr lang="en-US" sz="1000" dirty="0">
                <a:solidFill>
                  <a:srgbClr val="000000"/>
                </a:solidFill>
                <a:latin typeface="Menlo" panose="020B0609030804020204" pitchFamily="49" charset="0"/>
              </a:rPr>
              <a:t>#!/bin/bash -l</a:t>
            </a:r>
          </a:p>
          <a:p>
            <a:r>
              <a:rPr lang="en-US" sz="1000" dirty="0">
                <a:solidFill>
                  <a:srgbClr val="000000"/>
                </a:solidFill>
                <a:latin typeface="Menlo" panose="020B0609030804020204" pitchFamily="49" charset="0"/>
              </a:rPr>
              <a:t>#SBATCH -C </a:t>
            </a:r>
            <a:r>
              <a:rPr lang="en-US" sz="1000" dirty="0" err="1">
                <a:solidFill>
                  <a:srgbClr val="000000"/>
                </a:solidFill>
                <a:latin typeface="Menlo" panose="020B0609030804020204" pitchFamily="49" charset="0"/>
              </a:rPr>
              <a:t>cpu</a:t>
            </a:r>
            <a:endParaRPr lang="en-US" sz="1000" dirty="0">
              <a:solidFill>
                <a:srgbClr val="000000"/>
              </a:solidFill>
              <a:latin typeface="Menlo" panose="020B0609030804020204" pitchFamily="49" charset="0"/>
            </a:endParaRPr>
          </a:p>
          <a:p>
            <a:r>
              <a:rPr lang="en-US" sz="1000" dirty="0">
                <a:solidFill>
                  <a:srgbClr val="000000"/>
                </a:solidFill>
                <a:latin typeface="Menlo" panose="020B0609030804020204" pitchFamily="49" charset="0"/>
              </a:rPr>
              <a:t>#SBATCH -q debug</a:t>
            </a:r>
          </a:p>
          <a:p>
            <a:r>
              <a:rPr lang="en-US" sz="1000" dirty="0">
                <a:solidFill>
                  <a:srgbClr val="000000"/>
                </a:solidFill>
                <a:latin typeface="Menlo" panose="020B0609030804020204" pitchFamily="49" charset="0"/>
              </a:rPr>
              <a:t>#SBATCH -A m349</a:t>
            </a:r>
          </a:p>
          <a:p>
            <a:r>
              <a:rPr lang="en-US" sz="1000" dirty="0">
                <a:solidFill>
                  <a:srgbClr val="000000"/>
                </a:solidFill>
                <a:latin typeface="Menlo" panose="020B0609030804020204" pitchFamily="49" charset="0"/>
              </a:rPr>
              <a:t>#SBATCH -N 1</a:t>
            </a:r>
          </a:p>
          <a:p>
            <a:r>
              <a:rPr lang="en-US" sz="1000" dirty="0">
                <a:solidFill>
                  <a:srgbClr val="000000"/>
                </a:solidFill>
                <a:latin typeface="Menlo" panose="020B0609030804020204" pitchFamily="49" charset="0"/>
              </a:rPr>
              <a:t>#SBATCH -t 00:10:00</a:t>
            </a:r>
          </a:p>
          <a:p>
            <a:r>
              <a:rPr lang="en-US" sz="1000" dirty="0">
                <a:solidFill>
                  <a:srgbClr val="000000"/>
                </a:solidFill>
                <a:latin typeface="Menlo" panose="020B0609030804020204" pitchFamily="49" charset="0"/>
              </a:rPr>
              <a:t>#SBATCH -J </a:t>
            </a:r>
            <a:r>
              <a:rPr lang="en-US" sz="1000" dirty="0" err="1">
                <a:solidFill>
                  <a:srgbClr val="000000"/>
                </a:solidFill>
                <a:latin typeface="Menlo" panose="020B0609030804020204" pitchFamily="49" charset="0"/>
              </a:rPr>
              <a:t>myjob</a:t>
            </a:r>
            <a:endParaRPr lang="en-US" sz="1000" dirty="0">
              <a:solidFill>
                <a:srgbClr val="000000"/>
              </a:solidFill>
              <a:latin typeface="Menlo" panose="020B0609030804020204" pitchFamily="49" charset="0"/>
            </a:endParaRPr>
          </a:p>
          <a:p>
            <a:r>
              <a:rPr lang="en-US" sz="1000" dirty="0">
                <a:solidFill>
                  <a:srgbClr val="000000"/>
                </a:solidFill>
                <a:latin typeface="Menlo" panose="020B0609030804020204" pitchFamily="49" charset="0"/>
              </a:rPr>
              <a:t>#SBATCH -e ace3p.e%j</a:t>
            </a:r>
          </a:p>
          <a:p>
            <a:r>
              <a:rPr lang="en-US" sz="1000" dirty="0">
                <a:solidFill>
                  <a:srgbClr val="000000"/>
                </a:solidFill>
                <a:latin typeface="Menlo" panose="020B0609030804020204" pitchFamily="49" charset="0"/>
              </a:rPr>
              <a:t>#SBATCH -o ace3p.o%j</a:t>
            </a:r>
          </a:p>
          <a:p>
            <a:endParaRPr lang="en-US" sz="1000" dirty="0">
              <a:solidFill>
                <a:srgbClr val="000000"/>
              </a:solidFill>
              <a:latin typeface="Menlo" panose="020B0609030804020204" pitchFamily="49" charset="0"/>
            </a:endParaRPr>
          </a:p>
          <a:p>
            <a:r>
              <a:rPr lang="en-US" sz="1000" dirty="0">
                <a:solidFill>
                  <a:srgbClr val="000000"/>
                </a:solidFill>
                <a:latin typeface="Menlo" panose="020B0609030804020204" pitchFamily="49" charset="0"/>
              </a:rPr>
              <a:t>export DIR=$PWD</a:t>
            </a:r>
          </a:p>
          <a:p>
            <a:endParaRPr lang="en-US" sz="1000" dirty="0">
              <a:solidFill>
                <a:srgbClr val="000000"/>
              </a:solidFill>
              <a:latin typeface="Menlo" panose="020B0609030804020204" pitchFamily="49" charset="0"/>
            </a:endParaRPr>
          </a:p>
          <a:p>
            <a:r>
              <a:rPr lang="en-US" sz="1000" dirty="0">
                <a:solidFill>
                  <a:srgbClr val="000000"/>
                </a:solidFill>
                <a:latin typeface="Menlo" panose="020B0609030804020204" pitchFamily="49" charset="0"/>
              </a:rPr>
              <a:t>cd $DIR</a:t>
            </a:r>
          </a:p>
          <a:p>
            <a:endParaRPr lang="en-US" sz="1000" dirty="0">
              <a:solidFill>
                <a:srgbClr val="000000"/>
              </a:solidFill>
              <a:latin typeface="Menlo" panose="020B0609030804020204" pitchFamily="49" charset="0"/>
            </a:endParaRPr>
          </a:p>
          <a:p>
            <a:r>
              <a:rPr lang="en-US" sz="1000" dirty="0" err="1">
                <a:solidFill>
                  <a:srgbClr val="000000"/>
                </a:solidFill>
                <a:latin typeface="Menlo" panose="020B0609030804020204" pitchFamily="49" charset="0"/>
              </a:rPr>
              <a:t>srun</a:t>
            </a:r>
            <a:r>
              <a:rPr lang="en-US" sz="1000" dirty="0">
                <a:solidFill>
                  <a:srgbClr val="000000"/>
                </a:solidFill>
                <a:latin typeface="Menlo" panose="020B0609030804020204" pitchFamily="49" charset="0"/>
              </a:rPr>
              <a:t> -n 1 /global/</a:t>
            </a:r>
            <a:r>
              <a:rPr lang="en-US" sz="1000" dirty="0" err="1">
                <a:solidFill>
                  <a:srgbClr val="000000"/>
                </a:solidFill>
                <a:latin typeface="Menlo" panose="020B0609030804020204" pitchFamily="49" charset="0"/>
              </a:rPr>
              <a:t>cfs</a:t>
            </a:r>
            <a:r>
              <a:rPr lang="en-US" sz="1000" dirty="0">
                <a:solidFill>
                  <a:srgbClr val="000000"/>
                </a:solidFill>
                <a:latin typeface="Menlo" panose="020B0609030804020204" pitchFamily="49" charset="0"/>
              </a:rPr>
              <a:t>/</a:t>
            </a:r>
            <a:r>
              <a:rPr lang="en-US" sz="1000" dirty="0" err="1">
                <a:solidFill>
                  <a:srgbClr val="000000"/>
                </a:solidFill>
                <a:latin typeface="Menlo" panose="020B0609030804020204" pitchFamily="49" charset="0"/>
              </a:rPr>
              <a:t>cdirs</a:t>
            </a:r>
            <a:r>
              <a:rPr lang="en-US" sz="1000" dirty="0">
                <a:solidFill>
                  <a:srgbClr val="000000"/>
                </a:solidFill>
                <a:latin typeface="Menlo" panose="020B0609030804020204" pitchFamily="49" charset="0"/>
              </a:rPr>
              <a:t>/ace3p/</a:t>
            </a:r>
            <a:r>
              <a:rPr lang="en-US" sz="1000" dirty="0" err="1">
                <a:solidFill>
                  <a:srgbClr val="000000"/>
                </a:solidFill>
                <a:latin typeface="Menlo" panose="020B0609030804020204" pitchFamily="49" charset="0"/>
              </a:rPr>
              <a:t>perlmutter</a:t>
            </a:r>
            <a:r>
              <a:rPr lang="en-US" sz="1000" dirty="0">
                <a:solidFill>
                  <a:srgbClr val="000000"/>
                </a:solidFill>
                <a:latin typeface="Menlo" panose="020B0609030804020204" pitchFamily="49" charset="0"/>
              </a:rPr>
              <a:t>/CPU/</a:t>
            </a:r>
            <a:r>
              <a:rPr lang="en-US" sz="1000" dirty="0" err="1">
                <a:solidFill>
                  <a:srgbClr val="000000"/>
                </a:solidFill>
                <a:latin typeface="Menlo" panose="020B0609030804020204" pitchFamily="49" charset="0"/>
              </a:rPr>
              <a:t>acdtool</a:t>
            </a:r>
            <a:r>
              <a:rPr lang="en-US" sz="1000" dirty="0">
                <a:solidFill>
                  <a:srgbClr val="000000"/>
                </a:solidFill>
                <a:latin typeface="Menlo" panose="020B0609030804020204" pitchFamily="49" charset="0"/>
              </a:rPr>
              <a:t> </a:t>
            </a:r>
            <a:r>
              <a:rPr lang="en-US" sz="1000" dirty="0" err="1">
                <a:solidFill>
                  <a:srgbClr val="000000"/>
                </a:solidFill>
                <a:latin typeface="Menlo" panose="020B0609030804020204" pitchFamily="49" charset="0"/>
              </a:rPr>
              <a:t>meshconvert</a:t>
            </a:r>
            <a:r>
              <a:rPr lang="en-US" sz="1000" dirty="0">
                <a:solidFill>
                  <a:srgbClr val="000000"/>
                </a:solidFill>
                <a:latin typeface="Menlo" panose="020B0609030804020204" pitchFamily="49" charset="0"/>
              </a:rPr>
              <a:t> </a:t>
            </a:r>
            <a:r>
              <a:rPr lang="en-US" sz="1000" dirty="0" err="1">
                <a:solidFill>
                  <a:srgbClr val="000000"/>
                </a:solidFill>
                <a:latin typeface="Menlo" panose="020B0609030804020204" pitchFamily="49" charset="0"/>
              </a:rPr>
              <a:t>RfGunVacuum.gen</a:t>
            </a:r>
            <a:endParaRPr lang="en-US" sz="1000" dirty="0">
              <a:solidFill>
                <a:srgbClr val="000000"/>
              </a:solidFill>
              <a:latin typeface="Menlo" panose="020B0609030804020204" pitchFamily="49" charset="0"/>
            </a:endParaRPr>
          </a:p>
          <a:p>
            <a:r>
              <a:rPr lang="en-US" sz="1000" dirty="0" err="1">
                <a:solidFill>
                  <a:srgbClr val="000000"/>
                </a:solidFill>
                <a:latin typeface="Menlo" panose="020B0609030804020204" pitchFamily="49" charset="0"/>
              </a:rPr>
              <a:t>srun</a:t>
            </a:r>
            <a:r>
              <a:rPr lang="en-US" sz="1000" dirty="0">
                <a:solidFill>
                  <a:srgbClr val="000000"/>
                </a:solidFill>
                <a:latin typeface="Menlo" panose="020B0609030804020204" pitchFamily="49" charset="0"/>
              </a:rPr>
              <a:t> -n 1 /global/</a:t>
            </a:r>
            <a:r>
              <a:rPr lang="en-US" sz="1000" dirty="0" err="1">
                <a:solidFill>
                  <a:srgbClr val="000000"/>
                </a:solidFill>
                <a:latin typeface="Menlo" panose="020B0609030804020204" pitchFamily="49" charset="0"/>
              </a:rPr>
              <a:t>cfs</a:t>
            </a:r>
            <a:r>
              <a:rPr lang="en-US" sz="1000" dirty="0">
                <a:solidFill>
                  <a:srgbClr val="000000"/>
                </a:solidFill>
                <a:latin typeface="Menlo" panose="020B0609030804020204" pitchFamily="49" charset="0"/>
              </a:rPr>
              <a:t>/</a:t>
            </a:r>
            <a:r>
              <a:rPr lang="en-US" sz="1000" dirty="0" err="1">
                <a:solidFill>
                  <a:srgbClr val="000000"/>
                </a:solidFill>
                <a:latin typeface="Menlo" panose="020B0609030804020204" pitchFamily="49" charset="0"/>
              </a:rPr>
              <a:t>cdirs</a:t>
            </a:r>
            <a:r>
              <a:rPr lang="en-US" sz="1000" dirty="0">
                <a:solidFill>
                  <a:srgbClr val="000000"/>
                </a:solidFill>
                <a:latin typeface="Menlo" panose="020B0609030804020204" pitchFamily="49" charset="0"/>
              </a:rPr>
              <a:t>/ace3p/</a:t>
            </a:r>
            <a:r>
              <a:rPr lang="en-US" sz="1000" dirty="0" err="1">
                <a:solidFill>
                  <a:srgbClr val="000000"/>
                </a:solidFill>
                <a:latin typeface="Menlo" panose="020B0609030804020204" pitchFamily="49" charset="0"/>
              </a:rPr>
              <a:t>perlmutter</a:t>
            </a:r>
            <a:r>
              <a:rPr lang="en-US" sz="1000" dirty="0">
                <a:solidFill>
                  <a:srgbClr val="000000"/>
                </a:solidFill>
                <a:latin typeface="Menlo" panose="020B0609030804020204" pitchFamily="49" charset="0"/>
              </a:rPr>
              <a:t>/CPU/</a:t>
            </a:r>
            <a:r>
              <a:rPr lang="en-US" sz="1000" dirty="0" err="1">
                <a:solidFill>
                  <a:srgbClr val="000000"/>
                </a:solidFill>
                <a:latin typeface="Menlo" panose="020B0609030804020204" pitchFamily="49" charset="0"/>
              </a:rPr>
              <a:t>acdtool</a:t>
            </a:r>
            <a:r>
              <a:rPr lang="en-US" sz="1000" dirty="0">
                <a:solidFill>
                  <a:srgbClr val="000000"/>
                </a:solidFill>
                <a:latin typeface="Menlo" panose="020B0609030804020204" pitchFamily="49" charset="0"/>
              </a:rPr>
              <a:t> </a:t>
            </a:r>
            <a:r>
              <a:rPr lang="en-US" sz="1000" dirty="0" err="1">
                <a:solidFill>
                  <a:srgbClr val="000000"/>
                </a:solidFill>
                <a:latin typeface="Menlo" panose="020B0609030804020204" pitchFamily="49" charset="0"/>
              </a:rPr>
              <a:t>meshconvert</a:t>
            </a:r>
            <a:r>
              <a:rPr lang="en-US" sz="1000" dirty="0">
                <a:solidFill>
                  <a:srgbClr val="000000"/>
                </a:solidFill>
                <a:latin typeface="Menlo" panose="020B0609030804020204" pitchFamily="49" charset="0"/>
              </a:rPr>
              <a:t> </a:t>
            </a:r>
            <a:r>
              <a:rPr lang="en-US" sz="1000" dirty="0" err="1">
                <a:solidFill>
                  <a:srgbClr val="000000"/>
                </a:solidFill>
                <a:latin typeface="Menlo" panose="020B0609030804020204" pitchFamily="49" charset="0"/>
              </a:rPr>
              <a:t>RfGunBody.gen</a:t>
            </a:r>
            <a:endParaRPr lang="en-US" sz="1000" dirty="0">
              <a:solidFill>
                <a:srgbClr val="000000"/>
              </a:solidFill>
              <a:latin typeface="Menlo" panose="020B0609030804020204" pitchFamily="49" charset="0"/>
            </a:endParaRPr>
          </a:p>
        </p:txBody>
      </p:sp>
      <p:sp>
        <p:nvSpPr>
          <p:cNvPr id="6" name="TextBox 5">
            <a:extLst>
              <a:ext uri="{FF2B5EF4-FFF2-40B4-BE49-F238E27FC236}">
                <a16:creationId xmlns:a16="http://schemas.microsoft.com/office/drawing/2014/main" id="{06E236AB-403E-2D49-35D9-B40E9B761C12}"/>
              </a:ext>
            </a:extLst>
          </p:cNvPr>
          <p:cNvSpPr txBox="1"/>
          <p:nvPr/>
        </p:nvSpPr>
        <p:spPr>
          <a:xfrm>
            <a:off x="886977" y="3646960"/>
            <a:ext cx="10515812" cy="2708434"/>
          </a:xfrm>
          <a:prstGeom prst="rect">
            <a:avLst/>
          </a:prstGeom>
          <a:noFill/>
          <a:ln>
            <a:solidFill>
              <a:srgbClr val="C00000"/>
            </a:solidFill>
          </a:ln>
        </p:spPr>
        <p:txBody>
          <a:bodyPr wrap="square">
            <a:spAutoFit/>
          </a:bodyPr>
          <a:lstStyle/>
          <a:p>
            <a:r>
              <a:rPr lang="en-US" sz="1000" dirty="0">
                <a:solidFill>
                  <a:srgbClr val="000000"/>
                </a:solidFill>
                <a:latin typeface="Menlo" panose="020B0609030804020204" pitchFamily="49" charset="0"/>
              </a:rPr>
              <a:t>#!/bin/bash -l</a:t>
            </a:r>
          </a:p>
          <a:p>
            <a:r>
              <a:rPr lang="en-US" sz="1000" dirty="0">
                <a:solidFill>
                  <a:srgbClr val="000000"/>
                </a:solidFill>
                <a:latin typeface="Menlo" panose="020B0609030804020204" pitchFamily="49" charset="0"/>
              </a:rPr>
              <a:t>#SBATCH -C </a:t>
            </a:r>
            <a:r>
              <a:rPr lang="en-US" sz="1000" dirty="0" err="1">
                <a:solidFill>
                  <a:srgbClr val="000000"/>
                </a:solidFill>
                <a:latin typeface="Menlo" panose="020B0609030804020204" pitchFamily="49" charset="0"/>
              </a:rPr>
              <a:t>cpu</a:t>
            </a:r>
            <a:endParaRPr lang="en-US" sz="1000" dirty="0">
              <a:solidFill>
                <a:srgbClr val="000000"/>
              </a:solidFill>
              <a:latin typeface="Menlo" panose="020B0609030804020204" pitchFamily="49" charset="0"/>
            </a:endParaRPr>
          </a:p>
          <a:p>
            <a:r>
              <a:rPr lang="en-US" sz="1000" dirty="0">
                <a:solidFill>
                  <a:srgbClr val="000000"/>
                </a:solidFill>
                <a:latin typeface="Menlo" panose="020B0609030804020204" pitchFamily="49" charset="0"/>
              </a:rPr>
              <a:t>#SBATCH -q debug</a:t>
            </a:r>
          </a:p>
          <a:p>
            <a:r>
              <a:rPr lang="en-US" sz="1000" dirty="0">
                <a:solidFill>
                  <a:srgbClr val="000000"/>
                </a:solidFill>
                <a:latin typeface="Menlo" panose="020B0609030804020204" pitchFamily="49" charset="0"/>
              </a:rPr>
              <a:t>#SBATCH -A m349</a:t>
            </a:r>
          </a:p>
          <a:p>
            <a:r>
              <a:rPr lang="en-US" sz="1000" dirty="0">
                <a:solidFill>
                  <a:srgbClr val="000000"/>
                </a:solidFill>
                <a:latin typeface="Menlo" panose="020B0609030804020204" pitchFamily="49" charset="0"/>
              </a:rPr>
              <a:t>#SBATCH -N 1</a:t>
            </a:r>
          </a:p>
          <a:p>
            <a:r>
              <a:rPr lang="en-US" sz="1000" dirty="0">
                <a:solidFill>
                  <a:srgbClr val="000000"/>
                </a:solidFill>
                <a:latin typeface="Menlo" panose="020B0609030804020204" pitchFamily="49" charset="0"/>
              </a:rPr>
              <a:t>#SBATCH -t 00:10:00</a:t>
            </a:r>
          </a:p>
          <a:p>
            <a:r>
              <a:rPr lang="en-US" sz="1000" dirty="0">
                <a:solidFill>
                  <a:srgbClr val="000000"/>
                </a:solidFill>
                <a:latin typeface="Menlo" panose="020B0609030804020204" pitchFamily="49" charset="0"/>
              </a:rPr>
              <a:t>#SBATCH -J </a:t>
            </a:r>
            <a:r>
              <a:rPr lang="en-US" sz="1000" dirty="0" err="1">
                <a:solidFill>
                  <a:srgbClr val="000000"/>
                </a:solidFill>
                <a:latin typeface="Menlo" panose="020B0609030804020204" pitchFamily="49" charset="0"/>
              </a:rPr>
              <a:t>myjob</a:t>
            </a:r>
            <a:endParaRPr lang="en-US" sz="1000" dirty="0">
              <a:solidFill>
                <a:srgbClr val="000000"/>
              </a:solidFill>
              <a:latin typeface="Menlo" panose="020B0609030804020204" pitchFamily="49" charset="0"/>
            </a:endParaRPr>
          </a:p>
          <a:p>
            <a:r>
              <a:rPr lang="en-US" sz="1000" dirty="0">
                <a:solidFill>
                  <a:srgbClr val="000000"/>
                </a:solidFill>
                <a:latin typeface="Menlo" panose="020B0609030804020204" pitchFamily="49" charset="0"/>
              </a:rPr>
              <a:t>#SBATCH -e ace3p.e%j</a:t>
            </a:r>
          </a:p>
          <a:p>
            <a:r>
              <a:rPr lang="en-US" sz="1000" dirty="0">
                <a:solidFill>
                  <a:srgbClr val="000000"/>
                </a:solidFill>
                <a:latin typeface="Menlo" panose="020B0609030804020204" pitchFamily="49" charset="0"/>
              </a:rPr>
              <a:t>#SBATCH -o ace3p.o%j</a:t>
            </a:r>
          </a:p>
          <a:p>
            <a:br>
              <a:rPr lang="en-US" sz="1000" dirty="0">
                <a:solidFill>
                  <a:srgbClr val="000000"/>
                </a:solidFill>
                <a:latin typeface="Menlo" panose="020B0609030804020204" pitchFamily="49" charset="0"/>
              </a:rPr>
            </a:br>
            <a:r>
              <a:rPr lang="en-US" sz="1000" dirty="0">
                <a:solidFill>
                  <a:srgbClr val="000000"/>
                </a:solidFill>
                <a:latin typeface="Menlo" panose="020B0609030804020204" pitchFamily="49" charset="0"/>
              </a:rPr>
              <a:t>export DIR=$PWD</a:t>
            </a:r>
          </a:p>
          <a:p>
            <a:br>
              <a:rPr lang="en-US" sz="1000" dirty="0">
                <a:solidFill>
                  <a:srgbClr val="000000"/>
                </a:solidFill>
                <a:latin typeface="Menlo" panose="020B0609030804020204" pitchFamily="49" charset="0"/>
              </a:rPr>
            </a:br>
            <a:r>
              <a:rPr lang="en-US" sz="1000" dirty="0">
                <a:solidFill>
                  <a:srgbClr val="000000"/>
                </a:solidFill>
                <a:latin typeface="Menlo" panose="020B0609030804020204" pitchFamily="49" charset="0"/>
              </a:rPr>
              <a:t>cd $DIR</a:t>
            </a:r>
          </a:p>
          <a:p>
            <a:endParaRPr lang="en-US" sz="1000" dirty="0">
              <a:solidFill>
                <a:srgbClr val="000000"/>
              </a:solidFill>
              <a:latin typeface="Menlo" panose="020B0609030804020204" pitchFamily="49" charset="0"/>
            </a:endParaRPr>
          </a:p>
          <a:p>
            <a:r>
              <a:rPr lang="en-US" sz="1000" dirty="0" err="1">
                <a:solidFill>
                  <a:srgbClr val="000000"/>
                </a:solidFill>
                <a:latin typeface="Menlo" panose="020B0609030804020204" pitchFamily="49" charset="0"/>
              </a:rPr>
              <a:t>srun</a:t>
            </a:r>
            <a:r>
              <a:rPr lang="en-US" sz="1000" dirty="0">
                <a:solidFill>
                  <a:srgbClr val="000000"/>
                </a:solidFill>
                <a:latin typeface="Menlo" panose="020B0609030804020204" pitchFamily="49" charset="0"/>
              </a:rPr>
              <a:t> -n 16 -c 16 --</a:t>
            </a:r>
            <a:r>
              <a:rPr lang="en-US" sz="1000" dirty="0" err="1">
                <a:solidFill>
                  <a:srgbClr val="000000"/>
                </a:solidFill>
                <a:latin typeface="Menlo" panose="020B0609030804020204" pitchFamily="49" charset="0"/>
              </a:rPr>
              <a:t>cpu</a:t>
            </a:r>
            <a:r>
              <a:rPr lang="en-US" sz="1000" dirty="0">
                <a:solidFill>
                  <a:srgbClr val="000000"/>
                </a:solidFill>
                <a:latin typeface="Menlo" panose="020B0609030804020204" pitchFamily="49" charset="0"/>
              </a:rPr>
              <a:t>-bind=cores /global/</a:t>
            </a:r>
            <a:r>
              <a:rPr lang="en-US" sz="1000" dirty="0" err="1">
                <a:solidFill>
                  <a:srgbClr val="000000"/>
                </a:solidFill>
                <a:latin typeface="Menlo" panose="020B0609030804020204" pitchFamily="49" charset="0"/>
              </a:rPr>
              <a:t>cfs</a:t>
            </a:r>
            <a:r>
              <a:rPr lang="en-US" sz="1000" dirty="0">
                <a:solidFill>
                  <a:srgbClr val="000000"/>
                </a:solidFill>
                <a:latin typeface="Menlo" panose="020B0609030804020204" pitchFamily="49" charset="0"/>
              </a:rPr>
              <a:t>/</a:t>
            </a:r>
            <a:r>
              <a:rPr lang="en-US" sz="1000" dirty="0" err="1">
                <a:solidFill>
                  <a:srgbClr val="000000"/>
                </a:solidFill>
                <a:latin typeface="Menlo" panose="020B0609030804020204" pitchFamily="49" charset="0"/>
              </a:rPr>
              <a:t>cdirs</a:t>
            </a:r>
            <a:r>
              <a:rPr lang="en-US" sz="1000" dirty="0">
                <a:solidFill>
                  <a:srgbClr val="000000"/>
                </a:solidFill>
                <a:latin typeface="Menlo" panose="020B0609030804020204" pitchFamily="49" charset="0"/>
              </a:rPr>
              <a:t>/ace3p/</a:t>
            </a:r>
            <a:r>
              <a:rPr lang="en-US" sz="1000" dirty="0" err="1">
                <a:solidFill>
                  <a:srgbClr val="000000"/>
                </a:solidFill>
                <a:latin typeface="Menlo" panose="020B0609030804020204" pitchFamily="49" charset="0"/>
              </a:rPr>
              <a:t>perlmutter</a:t>
            </a:r>
            <a:r>
              <a:rPr lang="en-US" sz="1000" dirty="0">
                <a:solidFill>
                  <a:srgbClr val="000000"/>
                </a:solidFill>
                <a:latin typeface="Menlo" panose="020B0609030804020204" pitchFamily="49" charset="0"/>
              </a:rPr>
              <a:t>/CPU/omega3p RfGunVacuum.omega3p omega3p_results</a:t>
            </a:r>
          </a:p>
          <a:p>
            <a:r>
              <a:rPr lang="en-US" sz="1000" dirty="0" err="1">
                <a:solidFill>
                  <a:srgbClr val="000000"/>
                </a:solidFill>
                <a:latin typeface="Menlo" panose="020B0609030804020204" pitchFamily="49" charset="0"/>
              </a:rPr>
              <a:t>srun</a:t>
            </a:r>
            <a:r>
              <a:rPr lang="en-US" sz="1000" dirty="0">
                <a:solidFill>
                  <a:srgbClr val="000000"/>
                </a:solidFill>
                <a:latin typeface="Menlo" panose="020B0609030804020204" pitchFamily="49" charset="0"/>
              </a:rPr>
              <a:t> -n 16 -c 16 --</a:t>
            </a:r>
            <a:r>
              <a:rPr lang="en-US" sz="1000" dirty="0" err="1">
                <a:solidFill>
                  <a:srgbClr val="000000"/>
                </a:solidFill>
                <a:latin typeface="Menlo" panose="020B0609030804020204" pitchFamily="49" charset="0"/>
              </a:rPr>
              <a:t>cpu</a:t>
            </a:r>
            <a:r>
              <a:rPr lang="en-US" sz="1000" dirty="0">
                <a:solidFill>
                  <a:srgbClr val="000000"/>
                </a:solidFill>
                <a:latin typeface="Menlo" panose="020B0609030804020204" pitchFamily="49" charset="0"/>
              </a:rPr>
              <a:t>-bind=cores /global/</a:t>
            </a:r>
            <a:r>
              <a:rPr lang="en-US" sz="1000" dirty="0" err="1">
                <a:solidFill>
                  <a:srgbClr val="000000"/>
                </a:solidFill>
                <a:latin typeface="Menlo" panose="020B0609030804020204" pitchFamily="49" charset="0"/>
              </a:rPr>
              <a:t>cfs</a:t>
            </a:r>
            <a:r>
              <a:rPr lang="en-US" sz="1000" dirty="0">
                <a:solidFill>
                  <a:srgbClr val="000000"/>
                </a:solidFill>
                <a:latin typeface="Menlo" panose="020B0609030804020204" pitchFamily="49" charset="0"/>
              </a:rPr>
              <a:t>/</a:t>
            </a:r>
            <a:r>
              <a:rPr lang="en-US" sz="1000" dirty="0" err="1">
                <a:solidFill>
                  <a:srgbClr val="000000"/>
                </a:solidFill>
                <a:latin typeface="Menlo" panose="020B0609030804020204" pitchFamily="49" charset="0"/>
              </a:rPr>
              <a:t>cdirs</a:t>
            </a:r>
            <a:r>
              <a:rPr lang="en-US" sz="1000" dirty="0">
                <a:solidFill>
                  <a:srgbClr val="000000"/>
                </a:solidFill>
                <a:latin typeface="Menlo" panose="020B0609030804020204" pitchFamily="49" charset="0"/>
              </a:rPr>
              <a:t>/ace3p/</a:t>
            </a:r>
            <a:r>
              <a:rPr lang="en-US" sz="1000" dirty="0" err="1">
                <a:solidFill>
                  <a:srgbClr val="000000"/>
                </a:solidFill>
                <a:latin typeface="Menlo" panose="020B0609030804020204" pitchFamily="49" charset="0"/>
              </a:rPr>
              <a:t>perlmutter</a:t>
            </a:r>
            <a:r>
              <a:rPr lang="en-US" sz="1000" dirty="0">
                <a:solidFill>
                  <a:srgbClr val="000000"/>
                </a:solidFill>
                <a:latin typeface="Menlo" panose="020B0609030804020204" pitchFamily="49" charset="0"/>
              </a:rPr>
              <a:t>/CPU/tem3p RfGunBody.tem3p tem3p_results</a:t>
            </a:r>
          </a:p>
          <a:p>
            <a:r>
              <a:rPr lang="en-US" sz="1000" dirty="0" err="1">
                <a:solidFill>
                  <a:srgbClr val="000000"/>
                </a:solidFill>
                <a:latin typeface="Menlo" panose="020B0609030804020204" pitchFamily="49" charset="0"/>
              </a:rPr>
              <a:t>srun</a:t>
            </a:r>
            <a:r>
              <a:rPr lang="en-US" sz="1000" dirty="0">
                <a:solidFill>
                  <a:srgbClr val="000000"/>
                </a:solidFill>
                <a:latin typeface="Menlo" panose="020B0609030804020204" pitchFamily="49" charset="0"/>
              </a:rPr>
              <a:t> -n 16 -c 16 --</a:t>
            </a:r>
            <a:r>
              <a:rPr lang="en-US" sz="1000" dirty="0" err="1">
                <a:solidFill>
                  <a:srgbClr val="000000"/>
                </a:solidFill>
                <a:latin typeface="Menlo" panose="020B0609030804020204" pitchFamily="49" charset="0"/>
              </a:rPr>
              <a:t>cpu</a:t>
            </a:r>
            <a:r>
              <a:rPr lang="en-US" sz="1000" dirty="0">
                <a:solidFill>
                  <a:srgbClr val="000000"/>
                </a:solidFill>
                <a:latin typeface="Menlo" panose="020B0609030804020204" pitchFamily="49" charset="0"/>
              </a:rPr>
              <a:t>-bind=cores /global/</a:t>
            </a:r>
            <a:r>
              <a:rPr lang="en-US" sz="1000" dirty="0" err="1">
                <a:solidFill>
                  <a:srgbClr val="000000"/>
                </a:solidFill>
                <a:latin typeface="Menlo" panose="020B0609030804020204" pitchFamily="49" charset="0"/>
              </a:rPr>
              <a:t>cfs</a:t>
            </a:r>
            <a:r>
              <a:rPr lang="en-US" sz="1000" dirty="0">
                <a:solidFill>
                  <a:srgbClr val="000000"/>
                </a:solidFill>
                <a:latin typeface="Menlo" panose="020B0609030804020204" pitchFamily="49" charset="0"/>
              </a:rPr>
              <a:t>/</a:t>
            </a:r>
            <a:r>
              <a:rPr lang="en-US" sz="1000" dirty="0" err="1">
                <a:solidFill>
                  <a:srgbClr val="000000"/>
                </a:solidFill>
                <a:latin typeface="Menlo" panose="020B0609030804020204" pitchFamily="49" charset="0"/>
              </a:rPr>
              <a:t>cdirs</a:t>
            </a:r>
            <a:r>
              <a:rPr lang="en-US" sz="1000" dirty="0">
                <a:solidFill>
                  <a:srgbClr val="000000"/>
                </a:solidFill>
                <a:latin typeface="Menlo" panose="020B0609030804020204" pitchFamily="49" charset="0"/>
              </a:rPr>
              <a:t>/ace3p/</a:t>
            </a:r>
            <a:r>
              <a:rPr lang="en-US" sz="1000" dirty="0" err="1">
                <a:solidFill>
                  <a:srgbClr val="000000"/>
                </a:solidFill>
                <a:latin typeface="Menlo" panose="020B0609030804020204" pitchFamily="49" charset="0"/>
              </a:rPr>
              <a:t>perlmutter</a:t>
            </a:r>
            <a:r>
              <a:rPr lang="en-US" sz="1000" dirty="0">
                <a:solidFill>
                  <a:srgbClr val="000000"/>
                </a:solidFill>
                <a:latin typeface="Menlo" panose="020B0609030804020204" pitchFamily="49" charset="0"/>
              </a:rPr>
              <a:t>/CPU/omega3p DeformedRfGunVacuum.omega3p omega3p_results_deformed</a:t>
            </a:r>
          </a:p>
        </p:txBody>
      </p:sp>
    </p:spTree>
    <p:extLst>
      <p:ext uri="{BB962C8B-B14F-4D97-AF65-F5344CB8AC3E}">
        <p14:creationId xmlns:p14="http://schemas.microsoft.com/office/powerpoint/2010/main" val="140473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0" y="124366"/>
            <a:ext cx="9144000" cy="752475"/>
          </a:xfrm>
        </p:spPr>
        <p:txBody>
          <a:bodyPr/>
          <a:lstStyle/>
          <a:p>
            <a:r>
              <a:rPr lang="en-US" altLang="en-US"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b="1" dirty="0" err="1">
                <a:solidFill>
                  <a:srgbClr val="C00000"/>
                </a:solidFill>
                <a:latin typeface="+mn-lt"/>
                <a:ea typeface="ＭＳ Ｐゴシック" panose="020B0600070205080204" pitchFamily="34" charset="-128"/>
                <a:cs typeface="Calibri" panose="020F0502020204030204" pitchFamily="34" charset="0"/>
              </a:rPr>
              <a:t>Multiphysics</a:t>
            </a:r>
            <a:r>
              <a:rPr lang="en-US" altLang="en-US" b="1" dirty="0">
                <a:solidFill>
                  <a:srgbClr val="C00000"/>
                </a:solidFill>
                <a:latin typeface="+mn-lt"/>
                <a:ea typeface="ＭＳ Ｐゴシック" panose="020B0600070205080204" pitchFamily="34" charset="-128"/>
                <a:cs typeface="Calibri" panose="020F0502020204030204" pitchFamily="34" charset="0"/>
              </a:rPr>
              <a:t> Design Process</a:t>
            </a:r>
          </a:p>
        </p:txBody>
      </p:sp>
      <p:grpSp>
        <p:nvGrpSpPr>
          <p:cNvPr id="9219" name="Group 6"/>
          <p:cNvGrpSpPr>
            <a:grpSpLocks/>
          </p:cNvGrpSpPr>
          <p:nvPr/>
        </p:nvGrpSpPr>
        <p:grpSpPr bwMode="auto">
          <a:xfrm>
            <a:off x="2332542" y="1433513"/>
            <a:ext cx="6535737" cy="5130800"/>
            <a:chOff x="-49153" y="3009900"/>
            <a:chExt cx="2613363" cy="3600071"/>
          </a:xfrm>
        </p:grpSpPr>
        <p:grpSp>
          <p:nvGrpSpPr>
            <p:cNvPr id="9223" name="Group 8"/>
            <p:cNvGrpSpPr>
              <a:grpSpLocks/>
            </p:cNvGrpSpPr>
            <p:nvPr/>
          </p:nvGrpSpPr>
          <p:grpSpPr bwMode="auto">
            <a:xfrm>
              <a:off x="632045" y="3009900"/>
              <a:ext cx="1500175" cy="2898047"/>
              <a:chOff x="3276135" y="1331118"/>
              <a:chExt cx="2616723" cy="3907929"/>
            </a:xfrm>
          </p:grpSpPr>
          <p:sp>
            <p:nvSpPr>
              <p:cNvPr id="9226" name="AutoShape 3"/>
              <p:cNvSpPr>
                <a:spLocks noChangeArrowheads="1"/>
              </p:cNvSpPr>
              <p:nvPr/>
            </p:nvSpPr>
            <p:spPr bwMode="auto">
              <a:xfrm>
                <a:off x="3517592" y="1331118"/>
                <a:ext cx="2040870" cy="571212"/>
              </a:xfrm>
              <a:prstGeom prst="flowChartProcess">
                <a:avLst/>
              </a:prstGeom>
              <a:solidFill>
                <a:srgbClr val="FFFFFF"/>
              </a:solidFill>
              <a:ln w="9525">
                <a:solidFill>
                  <a:srgbClr val="000000"/>
                </a:solidFill>
                <a:round/>
                <a:headEnd/>
                <a:tailEnd/>
              </a:ln>
            </p:spPr>
            <p:txBody>
              <a:bodyPr wrap="none" lIns="90000" tIns="45000" rIns="90000" bIns="45000" anchor="ctr"/>
              <a:lstStyle>
                <a:lvl1pPr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a:lnSpc>
                    <a:spcPct val="104000"/>
                  </a:lnSpc>
                  <a:spcBef>
                    <a:spcPct val="0"/>
                  </a:spcBef>
                  <a:buClr>
                    <a:srgbClr val="000000"/>
                  </a:buClr>
                  <a:buSzPct val="45000"/>
                  <a:buFont typeface="Wingdings" panose="05000000000000000000" pitchFamily="2" charset="2"/>
                  <a:buNone/>
                </a:pPr>
                <a:r>
                  <a:rPr lang="en-GB" altLang="en-US" sz="1600" b="1">
                    <a:solidFill>
                      <a:srgbClr val="000090"/>
                    </a:solidFill>
                    <a:latin typeface="Luxi Sans"/>
                  </a:rPr>
                  <a:t>Model</a:t>
                </a:r>
              </a:p>
            </p:txBody>
          </p:sp>
          <p:sp>
            <p:nvSpPr>
              <p:cNvPr id="9227" name="AutoShape 4"/>
              <p:cNvSpPr>
                <a:spLocks noChangeArrowheads="1"/>
              </p:cNvSpPr>
              <p:nvPr/>
            </p:nvSpPr>
            <p:spPr bwMode="auto">
              <a:xfrm>
                <a:off x="3533469" y="2418571"/>
                <a:ext cx="2040871" cy="557971"/>
              </a:xfrm>
              <a:prstGeom prst="flowChartProcess">
                <a:avLst/>
              </a:prstGeom>
              <a:solidFill>
                <a:srgbClr val="FFFFFF"/>
              </a:solidFill>
              <a:ln w="9525">
                <a:solidFill>
                  <a:srgbClr val="000000"/>
                </a:solidFill>
                <a:round/>
                <a:headEnd/>
                <a:tailEnd/>
              </a:ln>
            </p:spPr>
            <p:txBody>
              <a:bodyPr wrap="none" lIns="90000" tIns="45000" rIns="90000" bIns="45000" anchor="ctr"/>
              <a:lstStyle>
                <a:lvl1pPr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a:lnSpc>
                    <a:spcPct val="104000"/>
                  </a:lnSpc>
                  <a:spcBef>
                    <a:spcPct val="0"/>
                  </a:spcBef>
                  <a:buClr>
                    <a:srgbClr val="000000"/>
                  </a:buClr>
                  <a:buSzPct val="45000"/>
                  <a:buFont typeface="Wingdings" panose="05000000000000000000" pitchFamily="2" charset="2"/>
                  <a:buNone/>
                </a:pPr>
                <a:r>
                  <a:rPr lang="en-GB" altLang="en-US" sz="1600" b="1">
                    <a:solidFill>
                      <a:srgbClr val="000090"/>
                    </a:solidFill>
                    <a:latin typeface="Luxi Sans"/>
                  </a:rPr>
                  <a:t>EM Analysis</a:t>
                </a:r>
              </a:p>
            </p:txBody>
          </p:sp>
          <p:sp>
            <p:nvSpPr>
              <p:cNvPr id="9228" name="AutoShape 5"/>
              <p:cNvSpPr>
                <a:spLocks noChangeArrowheads="1"/>
              </p:cNvSpPr>
              <p:nvPr/>
            </p:nvSpPr>
            <p:spPr bwMode="auto">
              <a:xfrm>
                <a:off x="4439604" y="1952004"/>
                <a:ext cx="228600" cy="457200"/>
              </a:xfrm>
              <a:prstGeom prst="downArrow">
                <a:avLst>
                  <a:gd name="adj1" fmla="val 50000"/>
                  <a:gd name="adj2" fmla="val 50000"/>
                </a:avLst>
              </a:prstGeom>
              <a:solidFill>
                <a:srgbClr val="FFFFFF"/>
              </a:solidFill>
              <a:ln w="9525">
                <a:solidFill>
                  <a:srgbClr val="000000"/>
                </a:solidFill>
                <a:round/>
                <a:headEnd/>
                <a:tailEnd/>
              </a:ln>
            </p:spPr>
            <p:txBody>
              <a:bodyPr wrap="none" anchor="ct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a:lnSpc>
                    <a:spcPct val="104000"/>
                  </a:lnSpc>
                  <a:spcBef>
                    <a:spcPct val="0"/>
                  </a:spcBef>
                  <a:buClr>
                    <a:srgbClr val="000000"/>
                  </a:buClr>
                  <a:buSzPct val="45000"/>
                  <a:buFont typeface="Wingdings" panose="05000000000000000000" pitchFamily="2" charset="2"/>
                  <a:buNone/>
                </a:pPr>
                <a:endParaRPr lang="en-US" altLang="en-US" sz="1200" b="1">
                  <a:solidFill>
                    <a:srgbClr val="000090"/>
                  </a:solidFill>
                  <a:latin typeface="Luxi Sans"/>
                </a:endParaRPr>
              </a:p>
            </p:txBody>
          </p:sp>
          <p:sp>
            <p:nvSpPr>
              <p:cNvPr id="9229" name="AutoShape 6"/>
              <p:cNvSpPr>
                <a:spLocks noChangeArrowheads="1"/>
              </p:cNvSpPr>
              <p:nvPr/>
            </p:nvSpPr>
            <p:spPr bwMode="auto">
              <a:xfrm>
                <a:off x="4463495" y="3033701"/>
                <a:ext cx="228600" cy="457200"/>
              </a:xfrm>
              <a:prstGeom prst="downArrow">
                <a:avLst>
                  <a:gd name="adj1" fmla="val 50000"/>
                  <a:gd name="adj2" fmla="val 50000"/>
                </a:avLst>
              </a:prstGeom>
              <a:solidFill>
                <a:srgbClr val="FFFFFF"/>
              </a:solidFill>
              <a:ln w="9525">
                <a:solidFill>
                  <a:srgbClr val="000000"/>
                </a:solidFill>
                <a:round/>
                <a:headEnd/>
                <a:tailEnd/>
              </a:ln>
            </p:spPr>
            <p:txBody>
              <a:bodyPr wrap="none" anchor="ct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a:lnSpc>
                    <a:spcPct val="104000"/>
                  </a:lnSpc>
                  <a:spcBef>
                    <a:spcPct val="0"/>
                  </a:spcBef>
                  <a:buClr>
                    <a:srgbClr val="000000"/>
                  </a:buClr>
                  <a:buSzPct val="45000"/>
                  <a:buFont typeface="Wingdings" panose="05000000000000000000" pitchFamily="2" charset="2"/>
                  <a:buNone/>
                </a:pPr>
                <a:endParaRPr lang="en-US" altLang="en-US" sz="1200" b="1">
                  <a:solidFill>
                    <a:srgbClr val="000090"/>
                  </a:solidFill>
                  <a:latin typeface="Luxi Sans"/>
                </a:endParaRPr>
              </a:p>
            </p:txBody>
          </p:sp>
          <p:sp>
            <p:nvSpPr>
              <p:cNvPr id="9230" name="AutoShape 7"/>
              <p:cNvSpPr>
                <a:spLocks noChangeArrowheads="1"/>
              </p:cNvSpPr>
              <p:nvPr/>
            </p:nvSpPr>
            <p:spPr bwMode="auto">
              <a:xfrm>
                <a:off x="3276136" y="3490901"/>
                <a:ext cx="2616722" cy="588375"/>
              </a:xfrm>
              <a:prstGeom prst="flowChartProcess">
                <a:avLst/>
              </a:prstGeom>
              <a:solidFill>
                <a:srgbClr val="FFFFFF"/>
              </a:solidFill>
              <a:ln w="9525">
                <a:solidFill>
                  <a:srgbClr val="000000"/>
                </a:solidFill>
                <a:round/>
                <a:headEnd/>
                <a:tailEnd/>
              </a:ln>
            </p:spPr>
            <p:txBody>
              <a:bodyPr wrap="none" lIns="90000" tIns="45000" rIns="90000" bIns="45000" anchor="ctr"/>
              <a:lstStyle>
                <a:lvl1pPr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a:lnSpc>
                    <a:spcPct val="104000"/>
                  </a:lnSpc>
                  <a:spcBef>
                    <a:spcPct val="0"/>
                  </a:spcBef>
                  <a:buClr>
                    <a:srgbClr val="000000"/>
                  </a:buClr>
                  <a:buSzPct val="45000"/>
                  <a:buFont typeface="Wingdings" panose="05000000000000000000" pitchFamily="2" charset="2"/>
                  <a:buNone/>
                </a:pPr>
                <a:r>
                  <a:rPr lang="en-GB" altLang="en-US" sz="1600" b="1">
                    <a:solidFill>
                      <a:srgbClr val="000090"/>
                    </a:solidFill>
                    <a:latin typeface="Luxi Sans"/>
                  </a:rPr>
                  <a:t>Thermal Analysis</a:t>
                </a:r>
              </a:p>
            </p:txBody>
          </p:sp>
          <p:sp>
            <p:nvSpPr>
              <p:cNvPr id="9231" name="AutoShape 8"/>
              <p:cNvSpPr>
                <a:spLocks noChangeArrowheads="1"/>
              </p:cNvSpPr>
              <p:nvPr/>
            </p:nvSpPr>
            <p:spPr bwMode="auto">
              <a:xfrm>
                <a:off x="4470197" y="4167546"/>
                <a:ext cx="228600" cy="457200"/>
              </a:xfrm>
              <a:prstGeom prst="downArrow">
                <a:avLst>
                  <a:gd name="adj1" fmla="val 50000"/>
                  <a:gd name="adj2" fmla="val 50000"/>
                </a:avLst>
              </a:prstGeom>
              <a:solidFill>
                <a:srgbClr val="FFFFFF"/>
              </a:solidFill>
              <a:ln w="9525">
                <a:solidFill>
                  <a:srgbClr val="000000"/>
                </a:solidFill>
                <a:round/>
                <a:headEnd/>
                <a:tailEnd/>
              </a:ln>
            </p:spPr>
            <p:txBody>
              <a:bodyPr wrap="none" anchor="ct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a:lnSpc>
                    <a:spcPct val="104000"/>
                  </a:lnSpc>
                  <a:spcBef>
                    <a:spcPct val="0"/>
                  </a:spcBef>
                  <a:buClr>
                    <a:srgbClr val="000000"/>
                  </a:buClr>
                  <a:buSzPct val="45000"/>
                  <a:buFont typeface="Wingdings" panose="05000000000000000000" pitchFamily="2" charset="2"/>
                  <a:buNone/>
                </a:pPr>
                <a:endParaRPr lang="en-US" altLang="en-US" sz="1200" b="1">
                  <a:solidFill>
                    <a:srgbClr val="000090"/>
                  </a:solidFill>
                  <a:latin typeface="Luxi Sans"/>
                </a:endParaRPr>
              </a:p>
            </p:txBody>
          </p:sp>
          <p:sp>
            <p:nvSpPr>
              <p:cNvPr id="9232" name="AutoShape 9"/>
              <p:cNvSpPr>
                <a:spLocks noChangeArrowheads="1"/>
              </p:cNvSpPr>
              <p:nvPr/>
            </p:nvSpPr>
            <p:spPr bwMode="auto">
              <a:xfrm>
                <a:off x="3276135" y="4679473"/>
                <a:ext cx="2616723" cy="559574"/>
              </a:xfrm>
              <a:prstGeom prst="flowChartProcess">
                <a:avLst/>
              </a:prstGeom>
              <a:solidFill>
                <a:srgbClr val="FFFFFF"/>
              </a:solidFill>
              <a:ln w="9525">
                <a:solidFill>
                  <a:srgbClr val="000000"/>
                </a:solidFill>
                <a:round/>
                <a:headEnd/>
                <a:tailEnd/>
              </a:ln>
            </p:spPr>
            <p:txBody>
              <a:bodyPr wrap="none" lIns="90000" tIns="45000" rIns="90000" bIns="45000" anchor="ctr"/>
              <a:lstStyle>
                <a:lvl1pPr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a:lnSpc>
                    <a:spcPct val="104000"/>
                  </a:lnSpc>
                  <a:spcBef>
                    <a:spcPct val="0"/>
                  </a:spcBef>
                  <a:buClr>
                    <a:srgbClr val="000000"/>
                  </a:buClr>
                  <a:buSzPct val="45000"/>
                  <a:buFont typeface="Wingdings" panose="05000000000000000000" pitchFamily="2" charset="2"/>
                  <a:buNone/>
                </a:pPr>
                <a:r>
                  <a:rPr lang="en-GB" altLang="en-US" sz="1600" b="1">
                    <a:solidFill>
                      <a:srgbClr val="000090"/>
                    </a:solidFill>
                    <a:latin typeface="Luxi Sans"/>
                  </a:rPr>
                  <a:t>Structural Analysis</a:t>
                </a:r>
              </a:p>
            </p:txBody>
          </p:sp>
        </p:grpSp>
        <p:sp>
          <p:nvSpPr>
            <p:cNvPr id="10" name="Down Arrow 9"/>
            <p:cNvSpPr>
              <a:spLocks noChangeArrowheads="1"/>
            </p:cNvSpPr>
            <p:nvPr/>
          </p:nvSpPr>
          <p:spPr bwMode="auto">
            <a:xfrm>
              <a:off x="2328074" y="3009900"/>
              <a:ext cx="236136" cy="3600071"/>
            </a:xfrm>
            <a:prstGeom prst="downArrow">
              <a:avLst>
                <a:gd name="adj1" fmla="val 50000"/>
                <a:gd name="adj2" fmla="val 49987"/>
              </a:avLst>
            </a:prstGeom>
            <a:solidFill>
              <a:srgbClr val="000090">
                <a:alpha val="39999"/>
              </a:srgbClr>
            </a:solidFill>
            <a:ln w="9525">
              <a:solidFill>
                <a:srgbClr val="000090"/>
              </a:solidFill>
              <a:miter lim="800000"/>
              <a:headEnd/>
              <a:tailEnd/>
            </a:ln>
            <a:effectLst>
              <a:outerShdw blurRad="40000" dist="23000" dir="5400000" rotWithShape="0">
                <a:srgbClr val="808080">
                  <a:alpha val="34999"/>
                </a:srgbClr>
              </a:outerShdw>
            </a:effectLst>
          </p:spPr>
          <p:txBody>
            <a:bodyPr anchor="ctr"/>
            <a:lstStyle>
              <a:lvl1pPr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algn="ctr" eaLnBrk="1" hangingPunct="1">
                <a:spcBef>
                  <a:spcPct val="0"/>
                </a:spcBef>
                <a:buFontTx/>
                <a:buNone/>
                <a:defRPr/>
              </a:pPr>
              <a:endParaRPr lang="en-US" altLang="en-US" sz="1800">
                <a:solidFill>
                  <a:srgbClr val="000090"/>
                </a:solidFill>
                <a:latin typeface="Arial" pitchFamily="34" charset="0"/>
              </a:endParaRPr>
            </a:p>
          </p:txBody>
        </p:sp>
        <p:sp>
          <p:nvSpPr>
            <p:cNvPr id="11" name="Curved Right Arrow 10"/>
            <p:cNvSpPr/>
            <p:nvPr/>
          </p:nvSpPr>
          <p:spPr>
            <a:xfrm>
              <a:off x="-49153" y="3208333"/>
              <a:ext cx="460204" cy="3388271"/>
            </a:xfrm>
            <a:prstGeom prst="curvedRightArrow">
              <a:avLst/>
            </a:prstGeom>
            <a:solidFill>
              <a:srgbClr val="000090">
                <a:alpha val="40000"/>
              </a:srgbClr>
            </a:solidFill>
            <a:ln>
              <a:solidFill>
                <a:srgbClr val="000090"/>
              </a:solidFill>
            </a:ln>
            <a:scene3d>
              <a:camera prst="orthographicFront">
                <a:rot lat="1080000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000090"/>
                </a:solidFill>
              </a:endParaRPr>
            </a:p>
          </p:txBody>
        </p:sp>
      </p:grpSp>
      <p:sp>
        <p:nvSpPr>
          <p:cNvPr id="9220" name="AutoShape 9"/>
          <p:cNvSpPr>
            <a:spLocks noChangeArrowheads="1"/>
          </p:cNvSpPr>
          <p:nvPr/>
        </p:nvSpPr>
        <p:spPr bwMode="auto">
          <a:xfrm>
            <a:off x="4068677" y="6016992"/>
            <a:ext cx="3752850" cy="617537"/>
          </a:xfrm>
          <a:prstGeom prst="flowChartProcess">
            <a:avLst/>
          </a:prstGeom>
          <a:solidFill>
            <a:srgbClr val="FFFFFF"/>
          </a:solidFill>
          <a:ln w="9525">
            <a:solidFill>
              <a:srgbClr val="000000"/>
            </a:solidFill>
            <a:round/>
            <a:headEnd/>
            <a:tailEnd/>
          </a:ln>
        </p:spPr>
        <p:txBody>
          <a:bodyPr wrap="none" lIns="90000" tIns="45000" rIns="90000" bIns="45000" anchor="ctr"/>
          <a:lstStyle>
            <a:lvl1pPr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a:lnSpc>
                <a:spcPct val="104000"/>
              </a:lnSpc>
              <a:spcBef>
                <a:spcPct val="0"/>
              </a:spcBef>
              <a:buClr>
                <a:srgbClr val="000000"/>
              </a:buClr>
              <a:buSzPct val="45000"/>
              <a:buFont typeface="Wingdings" panose="05000000000000000000" pitchFamily="2" charset="2"/>
              <a:buNone/>
            </a:pPr>
            <a:r>
              <a:rPr lang="en-GB" altLang="en-US" sz="1600" b="1">
                <a:solidFill>
                  <a:srgbClr val="000090"/>
                </a:solidFill>
                <a:latin typeface="Luxi Sans"/>
              </a:rPr>
              <a:t>Mechanical Mode Analysis</a:t>
            </a:r>
          </a:p>
        </p:txBody>
      </p:sp>
      <p:sp>
        <p:nvSpPr>
          <p:cNvPr id="9221" name="AutoShape 8"/>
          <p:cNvSpPr>
            <a:spLocks noChangeArrowheads="1"/>
          </p:cNvSpPr>
          <p:nvPr/>
        </p:nvSpPr>
        <p:spPr bwMode="auto">
          <a:xfrm>
            <a:off x="5781590" y="5619222"/>
            <a:ext cx="327025" cy="482600"/>
          </a:xfrm>
          <a:prstGeom prst="downArrow">
            <a:avLst>
              <a:gd name="adj1" fmla="val 50000"/>
              <a:gd name="adj2" fmla="val 50052"/>
            </a:avLst>
          </a:prstGeom>
          <a:solidFill>
            <a:srgbClr val="FFFFFF"/>
          </a:solidFill>
          <a:ln w="9525">
            <a:solidFill>
              <a:srgbClr val="000000"/>
            </a:solidFill>
            <a:round/>
            <a:headEnd/>
            <a:tailEnd/>
          </a:ln>
        </p:spPr>
        <p:txBody>
          <a:bodyPr wrap="none" anchor="ct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a:lnSpc>
                <a:spcPct val="104000"/>
              </a:lnSpc>
              <a:spcBef>
                <a:spcPct val="0"/>
              </a:spcBef>
              <a:buClr>
                <a:srgbClr val="000000"/>
              </a:buClr>
              <a:buSzPct val="45000"/>
              <a:buFont typeface="Wingdings" panose="05000000000000000000" pitchFamily="2" charset="2"/>
              <a:buNone/>
            </a:pPr>
            <a:endParaRPr lang="en-US" altLang="en-US" sz="1200" b="1">
              <a:solidFill>
                <a:srgbClr val="000090"/>
              </a:solidFill>
              <a:latin typeface="Luxi Sans"/>
            </a:endParaRPr>
          </a:p>
        </p:txBody>
      </p:sp>
      <p:sp>
        <p:nvSpPr>
          <p:cNvPr id="16" name="Curved Right Arrow 15"/>
          <p:cNvSpPr/>
          <p:nvPr/>
        </p:nvSpPr>
        <p:spPr>
          <a:xfrm>
            <a:off x="3193741" y="2852343"/>
            <a:ext cx="774700" cy="2711450"/>
          </a:xfrm>
          <a:prstGeom prst="curved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a:solidFill>
                <a:schemeClr val="tx1"/>
              </a:solidFill>
            </a:endParaRP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2</a:t>
            </a:fld>
            <a:endParaRPr lang="en-US" sz="1600" dirty="0"/>
          </a:p>
        </p:txBody>
      </p:sp>
    </p:spTree>
    <p:extLst>
      <p:ext uri="{BB962C8B-B14F-4D97-AF65-F5344CB8AC3E}">
        <p14:creationId xmlns:p14="http://schemas.microsoft.com/office/powerpoint/2010/main" val="4082222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524000" y="86520"/>
            <a:ext cx="9144000" cy="752475"/>
          </a:xfrm>
        </p:spPr>
        <p:txBody>
          <a:bodyPr/>
          <a:lstStyle/>
          <a:p>
            <a:r>
              <a:rPr lang="en-US" altLang="zh-CN" b="1" dirty="0">
                <a:solidFill>
                  <a:srgbClr val="C00000"/>
                </a:solidFill>
                <a:latin typeface="+mn-lt"/>
                <a:ea typeface="ＭＳ Ｐゴシック" panose="020B0600070205080204" pitchFamily="34" charset="-128"/>
                <a:cs typeface="Calibri" panose="020F0502020204030204" pitchFamily="34" charset="0"/>
              </a:rPr>
              <a:t>Simulation Results</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43011" name="Content Placeholder 2"/>
          <p:cNvSpPr>
            <a:spLocks noGrp="1"/>
          </p:cNvSpPr>
          <p:nvPr>
            <p:ph idx="1"/>
          </p:nvPr>
        </p:nvSpPr>
        <p:spPr>
          <a:xfrm>
            <a:off x="809699" y="2332030"/>
            <a:ext cx="9266394" cy="2011363"/>
          </a:xfrm>
        </p:spPr>
        <p:txBody>
          <a:bodyPr/>
          <a:lstStyle/>
          <a:p>
            <a:pPr marL="0" indent="0">
              <a:lnSpc>
                <a:spcPct val="150000"/>
              </a:lnSpc>
              <a:spcBef>
                <a:spcPct val="0"/>
              </a:spcBef>
              <a:buNone/>
            </a:pPr>
            <a:r>
              <a:rPr lang="en-US" altLang="zh-CN" b="1" dirty="0">
                <a:solidFill>
                  <a:srgbClr val="000066"/>
                </a:solidFill>
                <a:latin typeface="Calibri" panose="020F0502020204030204" pitchFamily="34" charset="0"/>
                <a:ea typeface="ＭＳ Ｐゴシック" panose="020B0600070205080204" pitchFamily="34" charset="-128"/>
                <a:cs typeface="Calibri" panose="020F0502020204030204" pitchFamily="34" charset="0"/>
              </a:rPr>
              <a:t> </a:t>
            </a:r>
            <a:r>
              <a:rPr lang="en-US" altLang="zh-CN" sz="2000" dirty="0" err="1">
                <a:solidFill>
                  <a:srgbClr val="FF0000"/>
                </a:solidFill>
                <a:ea typeface="ＭＳ Ｐゴシック" panose="020B0600070205080204" pitchFamily="34" charset="-128"/>
                <a:cs typeface="Calibri" panose="020F0502020204030204" pitchFamily="34" charset="0"/>
              </a:rPr>
              <a:t>RfGunVacuum.ncdf</a:t>
            </a:r>
            <a:r>
              <a:rPr lang="en-US" altLang="zh-CN" sz="2000" dirty="0">
                <a:solidFill>
                  <a:srgbClr val="FF0000"/>
                </a:solidFill>
                <a:ea typeface="ＭＳ Ｐゴシック" panose="020B0600070205080204" pitchFamily="34" charset="-128"/>
                <a:cs typeface="Calibri" panose="020F0502020204030204" pitchFamily="34" charset="0"/>
              </a:rPr>
              <a:t>, </a:t>
            </a:r>
            <a:r>
              <a:rPr lang="en-US" altLang="zh-CN" sz="2000" dirty="0" err="1">
                <a:solidFill>
                  <a:srgbClr val="FF0000"/>
                </a:solidFill>
                <a:ea typeface="ＭＳ Ｐゴシック" panose="020B0600070205080204" pitchFamily="34" charset="-128"/>
                <a:cs typeface="Calibri" panose="020F0502020204030204" pitchFamily="34" charset="0"/>
              </a:rPr>
              <a:t>RfGunBody.ncdf</a:t>
            </a:r>
            <a:endParaRPr lang="en-US" altLang="zh-CN" sz="2000" dirty="0">
              <a:solidFill>
                <a:srgbClr val="000066"/>
              </a:solidFill>
              <a:ea typeface="ＭＳ Ｐゴシック" panose="020B0600070205080204" pitchFamily="34" charset="-128"/>
              <a:cs typeface="Calibri" panose="020F0502020204030204" pitchFamily="34" charset="0"/>
            </a:endParaRPr>
          </a:p>
          <a:p>
            <a:pPr marL="0" indent="0">
              <a:lnSpc>
                <a:spcPct val="150000"/>
              </a:lnSpc>
              <a:spcBef>
                <a:spcPct val="0"/>
              </a:spcBef>
              <a:buNone/>
            </a:pPr>
            <a:r>
              <a:rPr lang="en-US" altLang="zh-CN" sz="2000" dirty="0">
                <a:solidFill>
                  <a:srgbClr val="000066"/>
                </a:solidFill>
                <a:ea typeface="ＭＳ Ｐゴシック" panose="020B0600070205080204" pitchFamily="34" charset="-128"/>
                <a:cs typeface="Calibri" panose="020F0502020204030204" pitchFamily="34" charset="0"/>
              </a:rPr>
              <a:t> omega3p_results/omega3p.l0.m0000.2.8533884e+09.mod</a:t>
            </a:r>
            <a:endParaRPr lang="en-US" altLang="en-US" sz="2000" dirty="0">
              <a:solidFill>
                <a:srgbClr val="000066"/>
              </a:solidFill>
              <a:ea typeface="ＭＳ Ｐゴシック" panose="020B0600070205080204" pitchFamily="34" charset="-128"/>
              <a:cs typeface="Calibri" panose="020F0502020204030204" pitchFamily="34" charset="0"/>
            </a:endParaRPr>
          </a:p>
          <a:p>
            <a:pPr marL="0" indent="0">
              <a:lnSpc>
                <a:spcPct val="150000"/>
              </a:lnSpc>
              <a:spcBef>
                <a:spcPct val="0"/>
              </a:spcBef>
              <a:buNone/>
            </a:pPr>
            <a:r>
              <a:rPr lang="en-US" altLang="en-US" sz="2000" dirty="0">
                <a:solidFill>
                  <a:srgbClr val="000066"/>
                </a:solidFill>
                <a:ea typeface="ＭＳ Ｐゴシック" panose="020B0600070205080204" pitchFamily="34" charset="-128"/>
                <a:cs typeface="Calibri" panose="020F0502020204030204" pitchFamily="34" charset="0"/>
              </a:rPr>
              <a:t> tem3p_results/Temperarure.mod, Displacement.mod, </a:t>
            </a:r>
            <a:r>
              <a:rPr lang="en-US" altLang="en-US" sz="2000" dirty="0" err="1">
                <a:solidFill>
                  <a:srgbClr val="000066"/>
                </a:solidFill>
                <a:ea typeface="ＭＳ Ｐゴシック" panose="020B0600070205080204" pitchFamily="34" charset="-128"/>
                <a:cs typeface="Calibri" panose="020F0502020204030204" pitchFamily="34" charset="0"/>
              </a:rPr>
              <a:t>ResultFile</a:t>
            </a:r>
            <a:r>
              <a:rPr lang="en-US" altLang="en-US" sz="2000" dirty="0">
                <a:solidFill>
                  <a:srgbClr val="000066"/>
                </a:solidFill>
                <a:ea typeface="ＭＳ Ｐゴシック" panose="020B0600070205080204" pitchFamily="34" charset="-128"/>
                <a:cs typeface="Calibri" panose="020F0502020204030204" pitchFamily="34" charset="0"/>
              </a:rPr>
              <a:t>                  </a:t>
            </a:r>
          </a:p>
          <a:p>
            <a:pPr marL="0" indent="0">
              <a:lnSpc>
                <a:spcPct val="150000"/>
              </a:lnSpc>
              <a:spcBef>
                <a:spcPct val="0"/>
              </a:spcBef>
              <a:buNone/>
            </a:pPr>
            <a:r>
              <a:rPr lang="en-US" altLang="zh-CN" sz="2000" dirty="0">
                <a:solidFill>
                  <a:srgbClr val="000066"/>
                </a:solidFill>
                <a:ea typeface="ＭＳ Ｐゴシック" panose="020B0600070205080204" pitchFamily="34" charset="-128"/>
                <a:cs typeface="Calibri" panose="020F0502020204030204" pitchFamily="34" charset="0"/>
              </a:rPr>
              <a:t> omega3p_results_deformed/omega3p.l0.m0000.2.8534358e+09.mod</a:t>
            </a:r>
            <a:endParaRPr lang="en-US" altLang="en-US" sz="20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3012" name="Rectangle 1"/>
          <p:cNvSpPr>
            <a:spLocks noChangeArrowheads="1"/>
          </p:cNvSpPr>
          <p:nvPr/>
        </p:nvSpPr>
        <p:spPr bwMode="auto">
          <a:xfrm>
            <a:off x="0" y="1445182"/>
            <a:ext cx="917430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15950" indent="-3429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lnSpc>
                <a:spcPct val="80000"/>
              </a:lnSpc>
              <a:spcBef>
                <a:spcPct val="0"/>
              </a:spcBef>
            </a:pPr>
            <a:r>
              <a:rPr lang="en-US" altLang="zh-CN" sz="2400" b="1" dirty="0">
                <a:solidFill>
                  <a:srgbClr val="000066"/>
                </a:solidFill>
                <a:latin typeface="+mn-lt"/>
                <a:cs typeface="Times New Roman" panose="02020603050405020304" pitchFamily="18" charset="0"/>
              </a:rPr>
              <a:t>Copy the following files to local machine for visualization</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20</a:t>
            </a:fld>
            <a:endParaRPr lang="en-US" sz="1600" dirty="0"/>
          </a:p>
        </p:txBody>
      </p:sp>
    </p:spTree>
    <p:extLst>
      <p:ext uri="{BB962C8B-B14F-4D97-AF65-F5344CB8AC3E}">
        <p14:creationId xmlns:p14="http://schemas.microsoft.com/office/powerpoint/2010/main" val="2004572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524000" y="55564"/>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Visualize </a:t>
            </a:r>
            <a:r>
              <a:rPr lang="en-US" altLang="en-US" b="1" dirty="0" err="1">
                <a:solidFill>
                  <a:srgbClr val="C00000"/>
                </a:solidFill>
                <a:latin typeface="+mn-lt"/>
                <a:ea typeface="ＭＳ Ｐゴシック" panose="020B0600070205080204" pitchFamily="34" charset="-128"/>
                <a:cs typeface="Calibri" panose="020F0502020204030204" pitchFamily="34" charset="0"/>
              </a:rPr>
              <a:t>Eigenmode</a:t>
            </a:r>
            <a:r>
              <a:rPr lang="en-US" altLang="en-US" b="1" dirty="0">
                <a:solidFill>
                  <a:srgbClr val="C00000"/>
                </a:solidFill>
                <a:latin typeface="+mn-lt"/>
                <a:ea typeface="ＭＳ Ｐゴシック" panose="020B0600070205080204" pitchFamily="34" charset="-128"/>
                <a:cs typeface="Calibri" panose="020F0502020204030204" pitchFamily="34" charset="0"/>
              </a:rPr>
              <a:t> in </a:t>
            </a:r>
            <a:r>
              <a:rPr lang="en-US" altLang="en-US" b="1" dirty="0" err="1">
                <a:solidFill>
                  <a:srgbClr val="C00000"/>
                </a:solidFill>
                <a:latin typeface="+mn-lt"/>
                <a:ea typeface="ＭＳ Ｐゴシック" panose="020B0600070205080204" pitchFamily="34" charset="-128"/>
                <a:cs typeface="Calibri" panose="020F0502020204030204" pitchFamily="34" charset="0"/>
              </a:rPr>
              <a:t>Paraview</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21</a:t>
            </a:fld>
            <a:endParaRPr lang="en-US" sz="1600" dirty="0"/>
          </a:p>
        </p:txBody>
      </p:sp>
      <p:grpSp>
        <p:nvGrpSpPr>
          <p:cNvPr id="11" name="Group 10">
            <a:extLst>
              <a:ext uri="{FF2B5EF4-FFF2-40B4-BE49-F238E27FC236}">
                <a16:creationId xmlns:a16="http://schemas.microsoft.com/office/drawing/2014/main" id="{90A3D881-D0FE-9AE3-F597-52DBB9E24D5C}"/>
              </a:ext>
            </a:extLst>
          </p:cNvPr>
          <p:cNvGrpSpPr/>
          <p:nvPr/>
        </p:nvGrpSpPr>
        <p:grpSpPr>
          <a:xfrm>
            <a:off x="1932436" y="1168094"/>
            <a:ext cx="7772400" cy="4913051"/>
            <a:chOff x="596900" y="1244875"/>
            <a:chExt cx="7772400" cy="4913051"/>
          </a:xfrm>
        </p:grpSpPr>
        <p:pic>
          <p:nvPicPr>
            <p:cNvPr id="9" name="Picture 8" descr="A screenshot of a computer&#10;&#10;Description automatically generated">
              <a:extLst>
                <a:ext uri="{FF2B5EF4-FFF2-40B4-BE49-F238E27FC236}">
                  <a16:creationId xmlns:a16="http://schemas.microsoft.com/office/drawing/2014/main" id="{C2202E13-FB6F-9A42-05C4-24BBA0DD0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1244875"/>
              <a:ext cx="7772400" cy="4913051"/>
            </a:xfrm>
            <a:prstGeom prst="rect">
              <a:avLst/>
            </a:prstGeom>
          </p:spPr>
        </p:pic>
        <p:grpSp>
          <p:nvGrpSpPr>
            <p:cNvPr id="10" name="Group 9">
              <a:extLst>
                <a:ext uri="{FF2B5EF4-FFF2-40B4-BE49-F238E27FC236}">
                  <a16:creationId xmlns:a16="http://schemas.microsoft.com/office/drawing/2014/main" id="{961A3E13-F4B3-4596-F287-64EF64BAE205}"/>
                </a:ext>
              </a:extLst>
            </p:cNvPr>
            <p:cNvGrpSpPr/>
            <p:nvPr/>
          </p:nvGrpSpPr>
          <p:grpSpPr>
            <a:xfrm>
              <a:off x="1092200" y="1612900"/>
              <a:ext cx="1879600" cy="2863849"/>
              <a:chOff x="1155700" y="1765300"/>
              <a:chExt cx="1879600" cy="2863849"/>
            </a:xfrm>
          </p:grpSpPr>
          <p:sp>
            <p:nvSpPr>
              <p:cNvPr id="6" name="Oval 5">
                <a:extLst>
                  <a:ext uri="{FF2B5EF4-FFF2-40B4-BE49-F238E27FC236}">
                    <a16:creationId xmlns:a16="http://schemas.microsoft.com/office/drawing/2014/main" id="{C391D593-B80E-073A-4ECF-422D64C8B0FD}"/>
                  </a:ext>
                </a:extLst>
              </p:cNvPr>
              <p:cNvSpPr/>
              <p:nvPr/>
            </p:nvSpPr>
            <p:spPr>
              <a:xfrm>
                <a:off x="2095500" y="1765300"/>
                <a:ext cx="673100" cy="190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D94F6FD-6FDB-3095-DDC9-10383AA8E01E}"/>
                  </a:ext>
                </a:extLst>
              </p:cNvPr>
              <p:cNvSpPr/>
              <p:nvPr/>
            </p:nvSpPr>
            <p:spPr>
              <a:xfrm>
                <a:off x="1155700" y="4324348"/>
                <a:ext cx="1879600" cy="3048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907487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4BF32FD2-C439-2A9F-CED1-FBDD4E6DD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294" y="1367054"/>
            <a:ext cx="7772400" cy="4902230"/>
          </a:xfrm>
          <a:prstGeom prst="rect">
            <a:avLst/>
          </a:prstGeom>
        </p:spPr>
      </p:pic>
      <p:sp>
        <p:nvSpPr>
          <p:cNvPr id="4" name="Title 1"/>
          <p:cNvSpPr>
            <a:spLocks noGrp="1"/>
          </p:cNvSpPr>
          <p:nvPr>
            <p:ph type="title"/>
          </p:nvPr>
        </p:nvSpPr>
        <p:spPr>
          <a:xfrm>
            <a:off x="1524000" y="55564"/>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Visualize Temperature in </a:t>
            </a:r>
            <a:r>
              <a:rPr lang="en-US" altLang="en-US" b="1" dirty="0" err="1">
                <a:solidFill>
                  <a:srgbClr val="C00000"/>
                </a:solidFill>
                <a:latin typeface="+mn-lt"/>
                <a:ea typeface="ＭＳ Ｐゴシック" panose="020B0600070205080204" pitchFamily="34" charset="-128"/>
                <a:cs typeface="Calibri" panose="020F0502020204030204" pitchFamily="34" charset="0"/>
              </a:rPr>
              <a:t>Paraview</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6" name="Oval 5"/>
          <p:cNvSpPr/>
          <p:nvPr/>
        </p:nvSpPr>
        <p:spPr>
          <a:xfrm>
            <a:off x="2152844" y="4123720"/>
            <a:ext cx="2101850" cy="584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41844" y="1634519"/>
            <a:ext cx="971550" cy="431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22</a:t>
            </a:fld>
            <a:endParaRPr lang="en-US" sz="1600" dirty="0"/>
          </a:p>
        </p:txBody>
      </p:sp>
    </p:spTree>
    <p:extLst>
      <p:ext uri="{BB962C8B-B14F-4D97-AF65-F5344CB8AC3E}">
        <p14:creationId xmlns:p14="http://schemas.microsoft.com/office/powerpoint/2010/main" val="78956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BF67EC36-2665-05D0-47F3-7C2B3C0D8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574" y="1323191"/>
            <a:ext cx="7772400" cy="4647511"/>
          </a:xfrm>
          <a:prstGeom prst="rect">
            <a:avLst/>
          </a:prstGeom>
        </p:spPr>
      </p:pic>
      <p:sp>
        <p:nvSpPr>
          <p:cNvPr id="4" name="Title 1"/>
          <p:cNvSpPr>
            <a:spLocks noGrp="1"/>
          </p:cNvSpPr>
          <p:nvPr>
            <p:ph type="title"/>
          </p:nvPr>
        </p:nvSpPr>
        <p:spPr>
          <a:xfrm>
            <a:off x="1524000" y="144464"/>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Visualize Displacement in </a:t>
            </a:r>
            <a:r>
              <a:rPr lang="en-US" altLang="en-US" b="1" dirty="0" err="1">
                <a:solidFill>
                  <a:srgbClr val="C00000"/>
                </a:solidFill>
                <a:latin typeface="+mn-lt"/>
                <a:ea typeface="ＭＳ Ｐゴシック" panose="020B0600070205080204" pitchFamily="34" charset="-128"/>
                <a:cs typeface="Calibri" panose="020F0502020204030204" pitchFamily="34" charset="0"/>
              </a:rPr>
              <a:t>Paraview</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6" name="Oval 5"/>
          <p:cNvSpPr/>
          <p:nvPr/>
        </p:nvSpPr>
        <p:spPr>
          <a:xfrm>
            <a:off x="2458274" y="3993520"/>
            <a:ext cx="1866900" cy="584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69474" y="1669420"/>
            <a:ext cx="1346200" cy="215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23</a:t>
            </a:fld>
            <a:endParaRPr lang="en-US" sz="1600" dirty="0"/>
          </a:p>
        </p:txBody>
      </p:sp>
    </p:spTree>
    <p:extLst>
      <p:ext uri="{BB962C8B-B14F-4D97-AF65-F5344CB8AC3E}">
        <p14:creationId xmlns:p14="http://schemas.microsoft.com/office/powerpoint/2010/main" val="3866236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BC9A27CB-C4C8-671F-23E2-6F42F8BDC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425" y="2194832"/>
            <a:ext cx="5513796" cy="4247346"/>
          </a:xfrm>
          <a:prstGeom prst="rect">
            <a:avLst/>
          </a:prstGeom>
        </p:spPr>
      </p:pic>
      <p:sp>
        <p:nvSpPr>
          <p:cNvPr id="4" name="Title 1"/>
          <p:cNvSpPr>
            <a:spLocks noGrp="1"/>
          </p:cNvSpPr>
          <p:nvPr>
            <p:ph type="title"/>
          </p:nvPr>
        </p:nvSpPr>
        <p:spPr>
          <a:xfrm>
            <a:off x="1524000" y="144464"/>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Visualize Disformed Mesh in </a:t>
            </a:r>
            <a:r>
              <a:rPr lang="en-US" altLang="en-US" b="1" dirty="0" err="1">
                <a:solidFill>
                  <a:srgbClr val="C00000"/>
                </a:solidFill>
                <a:latin typeface="+mn-lt"/>
                <a:ea typeface="ＭＳ Ｐゴシック" panose="020B0600070205080204" pitchFamily="34" charset="-128"/>
                <a:cs typeface="Calibri" panose="020F0502020204030204" pitchFamily="34" charset="0"/>
              </a:rPr>
              <a:t>Paraview</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24</a:t>
            </a:fld>
            <a:endParaRPr lang="en-US" sz="1600" dirty="0"/>
          </a:p>
        </p:txBody>
      </p:sp>
      <p:sp>
        <p:nvSpPr>
          <p:cNvPr id="5" name="TextBox 4">
            <a:extLst>
              <a:ext uri="{FF2B5EF4-FFF2-40B4-BE49-F238E27FC236}">
                <a16:creationId xmlns:a16="http://schemas.microsoft.com/office/drawing/2014/main" id="{6D1B4133-3451-0BCB-07AF-F1B458E3E466}"/>
              </a:ext>
            </a:extLst>
          </p:cNvPr>
          <p:cNvSpPr txBox="1"/>
          <p:nvPr/>
        </p:nvSpPr>
        <p:spPr>
          <a:xfrm>
            <a:off x="2128506" y="1504021"/>
            <a:ext cx="7934988" cy="584775"/>
          </a:xfrm>
          <a:prstGeom prst="rect">
            <a:avLst/>
          </a:prstGeom>
          <a:noFill/>
          <a:ln>
            <a:solidFill>
              <a:srgbClr val="C00000"/>
            </a:solidFill>
          </a:ln>
        </p:spPr>
        <p:txBody>
          <a:bodyPr wrap="square">
            <a:spAutoFit/>
          </a:bodyPr>
          <a:lstStyle/>
          <a:p>
            <a:r>
              <a:rPr lang="en-US" sz="1600" dirty="0">
                <a:solidFill>
                  <a:srgbClr val="000000"/>
                </a:solidFill>
                <a:latin typeface="Menlo" panose="020B0609030804020204" pitchFamily="49" charset="0"/>
              </a:rPr>
              <a:t>Scale the deformed mesh larger for visualization using </a:t>
            </a:r>
            <a:r>
              <a:rPr lang="en-US" sz="1600" dirty="0" err="1">
                <a:solidFill>
                  <a:srgbClr val="000000"/>
                </a:solidFill>
                <a:latin typeface="Menlo" panose="020B0609030804020204" pitchFamily="49" charset="0"/>
              </a:rPr>
              <a:t>acdtool</a:t>
            </a:r>
            <a:r>
              <a:rPr lang="en-US" sz="1600" dirty="0">
                <a:solidFill>
                  <a:srgbClr val="000000"/>
                </a:solidFill>
                <a:latin typeface="Menlo" panose="020B0609030804020204" pitchFamily="49" charset="0"/>
              </a:rPr>
              <a:t> </a:t>
            </a:r>
          </a:p>
          <a:p>
            <a:r>
              <a:rPr lang="en-US" sz="1600" dirty="0" err="1">
                <a:solidFill>
                  <a:srgbClr val="000000"/>
                </a:solidFill>
                <a:latin typeface="Menlo" panose="020B0609030804020204" pitchFamily="49" charset="0"/>
              </a:rPr>
              <a:t>acdtool</a:t>
            </a:r>
            <a:r>
              <a:rPr lang="en-US" sz="1600" dirty="0">
                <a:solidFill>
                  <a:srgbClr val="000000"/>
                </a:solidFill>
                <a:latin typeface="Menlo" panose="020B0609030804020204" pitchFamily="49" charset="0"/>
              </a:rPr>
              <a:t> mesh deform </a:t>
            </a:r>
            <a:r>
              <a:rPr lang="en-US" sz="1600" dirty="0" err="1">
                <a:solidFill>
                  <a:srgbClr val="000000"/>
                </a:solidFill>
                <a:latin typeface="Menlo" panose="020B0609030804020204" pitchFamily="49" charset="0"/>
              </a:rPr>
              <a:t>DeformedMesh.ncdf</a:t>
            </a:r>
            <a:r>
              <a:rPr lang="en-US" sz="1600" dirty="0">
                <a:solidFill>
                  <a:srgbClr val="000000"/>
                </a:solidFill>
                <a:latin typeface="Menlo" panose="020B0609030804020204" pitchFamily="49" charset="0"/>
              </a:rPr>
              <a:t> Scaled5000Mesh.ncdf </a:t>
            </a:r>
            <a:r>
              <a:rPr lang="en-US" sz="1600" dirty="0">
                <a:solidFill>
                  <a:srgbClr val="B42419"/>
                </a:solidFill>
                <a:latin typeface="Menlo" panose="020B0609030804020204" pitchFamily="49" charset="0"/>
              </a:rPr>
              <a:t>5000</a:t>
            </a:r>
            <a:endParaRPr lang="en-US" sz="1600" dirty="0">
              <a:solidFill>
                <a:srgbClr val="000000"/>
              </a:solidFill>
              <a:latin typeface="Menlo" panose="020B0609030804020204" pitchFamily="49" charset="0"/>
            </a:endParaRPr>
          </a:p>
        </p:txBody>
      </p:sp>
      <p:sp>
        <p:nvSpPr>
          <p:cNvPr id="10" name="TextBox 9">
            <a:extLst>
              <a:ext uri="{FF2B5EF4-FFF2-40B4-BE49-F238E27FC236}">
                <a16:creationId xmlns:a16="http://schemas.microsoft.com/office/drawing/2014/main" id="{1EC976CC-385E-9042-9953-16DE618DC141}"/>
              </a:ext>
            </a:extLst>
          </p:cNvPr>
          <p:cNvSpPr txBox="1"/>
          <p:nvPr/>
        </p:nvSpPr>
        <p:spPr>
          <a:xfrm>
            <a:off x="3663176" y="1134688"/>
            <a:ext cx="4865648" cy="369332"/>
          </a:xfrm>
          <a:prstGeom prst="rect">
            <a:avLst/>
          </a:prstGeom>
          <a:noFill/>
        </p:spPr>
        <p:txBody>
          <a:bodyPr wrap="square">
            <a:spAutoFit/>
          </a:bodyPr>
          <a:lstStyle/>
          <a:p>
            <a:pPr algn="ctr" eaLnBrk="1" hangingPunct="1">
              <a:spcBef>
                <a:spcPct val="0"/>
              </a:spcBef>
              <a:buFontTx/>
              <a:buNone/>
            </a:pPr>
            <a:r>
              <a:rPr lang="en-US" altLang="en-US" dirty="0" err="1">
                <a:solidFill>
                  <a:srgbClr val="C00000"/>
                </a:solidFill>
                <a:latin typeface="Arial" panose="020B0604020202020204" pitchFamily="34" charset="0"/>
              </a:rPr>
              <a:t>Sbatch</a:t>
            </a:r>
            <a:r>
              <a:rPr lang="en-US" altLang="en-US" dirty="0">
                <a:solidFill>
                  <a:srgbClr val="C00000"/>
                </a:solidFill>
                <a:latin typeface="Arial" panose="020B0604020202020204" pitchFamily="34" charset="0"/>
              </a:rPr>
              <a:t> run-scale-deformed-</a:t>
            </a:r>
            <a:r>
              <a:rPr lang="en-US" altLang="en-US" dirty="0" err="1">
                <a:solidFill>
                  <a:srgbClr val="C00000"/>
                </a:solidFill>
                <a:latin typeface="Arial" panose="020B0604020202020204" pitchFamily="34" charset="0"/>
              </a:rPr>
              <a:t>mesh.sh</a:t>
            </a:r>
            <a:r>
              <a:rPr lang="en-US" altLang="en-US" dirty="0">
                <a:solidFill>
                  <a:srgbClr val="C00000"/>
                </a:solidFill>
                <a:latin typeface="Arial" panose="020B0604020202020204" pitchFamily="34" charset="0"/>
              </a:rPr>
              <a:t> </a:t>
            </a:r>
          </a:p>
        </p:txBody>
      </p:sp>
      <p:grpSp>
        <p:nvGrpSpPr>
          <p:cNvPr id="22" name="Group 21">
            <a:extLst>
              <a:ext uri="{FF2B5EF4-FFF2-40B4-BE49-F238E27FC236}">
                <a16:creationId xmlns:a16="http://schemas.microsoft.com/office/drawing/2014/main" id="{6EB6A9ED-B961-2765-A909-734EDABF8DFF}"/>
              </a:ext>
            </a:extLst>
          </p:cNvPr>
          <p:cNvGrpSpPr/>
          <p:nvPr/>
        </p:nvGrpSpPr>
        <p:grpSpPr>
          <a:xfrm>
            <a:off x="3854605" y="3091575"/>
            <a:ext cx="479504" cy="346719"/>
            <a:chOff x="2330605" y="3091574"/>
            <a:chExt cx="479504" cy="346719"/>
          </a:xfrm>
        </p:grpSpPr>
        <p:sp>
          <p:nvSpPr>
            <p:cNvPr id="17" name="Right Arrow 16">
              <a:extLst>
                <a:ext uri="{FF2B5EF4-FFF2-40B4-BE49-F238E27FC236}">
                  <a16:creationId xmlns:a16="http://schemas.microsoft.com/office/drawing/2014/main" id="{82B5FC68-D7E4-46CB-205F-5DDD16107C77}"/>
                </a:ext>
              </a:extLst>
            </p:cNvPr>
            <p:cNvSpPr/>
            <p:nvPr/>
          </p:nvSpPr>
          <p:spPr>
            <a:xfrm rot="10800000">
              <a:off x="2490440" y="3392574"/>
              <a:ext cx="319669" cy="45719"/>
            </a:xfrm>
            <a:prstGeom prst="rightArrow">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7B2288D1-A59D-FFB2-BA3C-D4590F70AFEE}"/>
                </a:ext>
              </a:extLst>
            </p:cNvPr>
            <p:cNvSpPr/>
            <p:nvPr/>
          </p:nvSpPr>
          <p:spPr>
            <a:xfrm rot="10800000">
              <a:off x="2330605" y="3091574"/>
              <a:ext cx="319669" cy="52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4114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47CB66-7DB2-BADD-ABF4-BCE9CC5E9297}"/>
              </a:ext>
            </a:extLst>
          </p:cNvPr>
          <p:cNvSpPr>
            <a:spLocks noGrp="1"/>
          </p:cNvSpPr>
          <p:nvPr>
            <p:ph type="sldNum" sz="quarter" idx="4"/>
          </p:nvPr>
        </p:nvSpPr>
        <p:spPr/>
        <p:txBody>
          <a:bodyPr/>
          <a:lstStyle/>
          <a:p>
            <a:r>
              <a:rPr lang="en-US"/>
              <a:t> </a:t>
            </a:r>
            <a:fld id="{FD4094E2-49D1-FA40-BA8E-1072E18B6E4B}" type="slidenum">
              <a:rPr lang="en-US" sz="1600"/>
              <a:pPr/>
              <a:t>25</a:t>
            </a:fld>
            <a:endParaRPr lang="en-US" sz="1600" dirty="0"/>
          </a:p>
        </p:txBody>
      </p:sp>
      <p:sp>
        <p:nvSpPr>
          <p:cNvPr id="5" name="Title 1">
            <a:extLst>
              <a:ext uri="{FF2B5EF4-FFF2-40B4-BE49-F238E27FC236}">
                <a16:creationId xmlns:a16="http://schemas.microsoft.com/office/drawing/2014/main" id="{500BD92C-5F09-0E88-0610-B122C0E88230}"/>
              </a:ext>
            </a:extLst>
          </p:cNvPr>
          <p:cNvSpPr>
            <a:spLocks noGrp="1"/>
          </p:cNvSpPr>
          <p:nvPr>
            <p:ph type="title"/>
          </p:nvPr>
        </p:nvSpPr>
        <p:spPr>
          <a:xfrm>
            <a:off x="1524000" y="144464"/>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Input File for Thermal Transient Simulation</a:t>
            </a:r>
          </a:p>
        </p:txBody>
      </p:sp>
      <p:grpSp>
        <p:nvGrpSpPr>
          <p:cNvPr id="6" name="Group 5">
            <a:extLst>
              <a:ext uri="{FF2B5EF4-FFF2-40B4-BE49-F238E27FC236}">
                <a16:creationId xmlns:a16="http://schemas.microsoft.com/office/drawing/2014/main" id="{15243F9B-E867-E655-3E1E-A8F748BFCB59}"/>
              </a:ext>
            </a:extLst>
          </p:cNvPr>
          <p:cNvGrpSpPr/>
          <p:nvPr/>
        </p:nvGrpSpPr>
        <p:grpSpPr>
          <a:xfrm>
            <a:off x="1208021" y="1014777"/>
            <a:ext cx="10983979" cy="5901263"/>
            <a:chOff x="90125" y="988892"/>
            <a:chExt cx="8902069" cy="5901263"/>
          </a:xfrm>
        </p:grpSpPr>
        <p:sp>
          <p:nvSpPr>
            <p:cNvPr id="7" name="Rectangle 6">
              <a:extLst>
                <a:ext uri="{FF2B5EF4-FFF2-40B4-BE49-F238E27FC236}">
                  <a16:creationId xmlns:a16="http://schemas.microsoft.com/office/drawing/2014/main" id="{5160FB86-499C-A7E4-EF40-C75E44FA7844}"/>
                </a:ext>
              </a:extLst>
            </p:cNvPr>
            <p:cNvSpPr/>
            <p:nvPr/>
          </p:nvSpPr>
          <p:spPr>
            <a:xfrm>
              <a:off x="90125" y="1073178"/>
              <a:ext cx="2819400" cy="5816977"/>
            </a:xfrm>
            <a:prstGeom prst="rect">
              <a:avLst/>
            </a:prstGeom>
          </p:spPr>
          <p:txBody>
            <a:bodyPr wrap="square">
              <a:spAutoFit/>
            </a:bodyPr>
            <a:lstStyle/>
            <a:p>
              <a:r>
                <a:rPr lang="en-US" sz="1200" dirty="0" err="1"/>
                <a:t>ThermostaticProblem</a:t>
              </a:r>
              <a:r>
                <a:rPr lang="en-US" sz="1200" dirty="0"/>
                <a:t>: {</a:t>
              </a:r>
            </a:p>
            <a:p>
              <a:endParaRPr lang="en-US" sz="1200" dirty="0"/>
            </a:p>
            <a:p>
              <a:r>
                <a:rPr lang="en-US" sz="1200" dirty="0"/>
                <a:t>  </a:t>
              </a:r>
              <a:r>
                <a:rPr lang="en-US" sz="1200" dirty="0" err="1"/>
                <a:t>MeshFile</a:t>
              </a:r>
              <a:r>
                <a:rPr lang="en-US" sz="1200" dirty="0"/>
                <a:t>: </a:t>
              </a:r>
              <a:r>
                <a:rPr lang="en-US" sz="1200" dirty="0" err="1"/>
                <a:t>RfGunBody.ncdf</a:t>
              </a:r>
              <a:r>
                <a:rPr lang="en-US" sz="1200" dirty="0"/>
                <a:t> </a:t>
              </a:r>
            </a:p>
            <a:p>
              <a:r>
                <a:rPr lang="en-US" sz="1200" dirty="0"/>
                <a:t>  </a:t>
              </a:r>
              <a:r>
                <a:rPr lang="en-US" sz="1200" dirty="0" err="1"/>
                <a:t>BasisOrder</a:t>
              </a:r>
              <a:r>
                <a:rPr lang="en-US" sz="1200" dirty="0"/>
                <a:t>: 2</a:t>
              </a:r>
            </a:p>
            <a:p>
              <a:r>
                <a:rPr lang="en-US" sz="1200" dirty="0"/>
                <a:t>  </a:t>
              </a:r>
              <a:r>
                <a:rPr lang="en-US" sz="1200" dirty="0" err="1"/>
                <a:t>CurvedSurfaces</a:t>
              </a:r>
              <a:r>
                <a:rPr lang="en-US" sz="1200" dirty="0"/>
                <a:t>: on</a:t>
              </a:r>
            </a:p>
            <a:p>
              <a:endParaRPr lang="en-US" sz="1200" dirty="0"/>
            </a:p>
            <a:p>
              <a:r>
                <a:rPr lang="en-US" sz="1200" dirty="0"/>
                <a:t>  // Time domain</a:t>
              </a:r>
            </a:p>
            <a:p>
              <a:r>
                <a:rPr lang="en-US" sz="1200" dirty="0">
                  <a:solidFill>
                    <a:srgbClr val="0000E1"/>
                  </a:solidFill>
                </a:rPr>
                <a:t>  Transient:		    </a:t>
              </a:r>
            </a:p>
            <a:p>
              <a:r>
                <a:rPr lang="en-US" sz="1200" dirty="0">
                  <a:solidFill>
                    <a:srgbClr val="0000E1"/>
                  </a:solidFill>
                </a:rPr>
                <a:t>  {</a:t>
              </a:r>
            </a:p>
            <a:p>
              <a:r>
                <a:rPr lang="en-US" sz="1200" dirty="0">
                  <a:solidFill>
                    <a:srgbClr val="0000E1"/>
                  </a:solidFill>
                </a:rPr>
                <a:t>    </a:t>
              </a:r>
              <a:r>
                <a:rPr lang="en-US" sz="1200" dirty="0" err="1">
                  <a:solidFill>
                    <a:srgbClr val="0000E1"/>
                  </a:solidFill>
                </a:rPr>
                <a:t>TimeStepping</a:t>
              </a:r>
              <a:r>
                <a:rPr lang="en-US" sz="1200" dirty="0">
                  <a:solidFill>
                    <a:srgbClr val="0000E1"/>
                  </a:solidFill>
                </a:rPr>
                <a:t>:</a:t>
              </a:r>
            </a:p>
            <a:p>
              <a:r>
                <a:rPr lang="en-US" sz="1200" dirty="0">
                  <a:solidFill>
                    <a:srgbClr val="0000E1"/>
                  </a:solidFill>
                </a:rPr>
                <a:t>    {</a:t>
              </a:r>
            </a:p>
            <a:p>
              <a:r>
                <a:rPr lang="en-US" sz="1200" dirty="0">
                  <a:solidFill>
                    <a:srgbClr val="0000E1"/>
                  </a:solidFill>
                </a:rPr>
                <a:t>      Type: Thermal</a:t>
              </a:r>
            </a:p>
            <a:p>
              <a:r>
                <a:rPr lang="en-US" sz="1200" dirty="0">
                  <a:solidFill>
                    <a:srgbClr val="0000E1"/>
                  </a:solidFill>
                </a:rPr>
                <a:t>      Scheme: </a:t>
              </a:r>
              <a:r>
                <a:rPr lang="en-US" sz="1200" dirty="0" err="1">
                  <a:solidFill>
                    <a:srgbClr val="0000E1"/>
                  </a:solidFill>
                </a:rPr>
                <a:t>BackwardEuler</a:t>
              </a:r>
              <a:endParaRPr lang="en-US" sz="1200" dirty="0">
                <a:solidFill>
                  <a:srgbClr val="0000E1"/>
                </a:solidFill>
              </a:endParaRPr>
            </a:p>
            <a:p>
              <a:r>
                <a:rPr lang="en-US" sz="1200" dirty="0">
                  <a:solidFill>
                    <a:srgbClr val="0000E1"/>
                  </a:solidFill>
                </a:rPr>
                <a:t>      </a:t>
              </a:r>
              <a:r>
                <a:rPr lang="en-US" sz="1200" dirty="0" err="1">
                  <a:solidFill>
                    <a:srgbClr val="0000E1"/>
                  </a:solidFill>
                </a:rPr>
                <a:t>MaximumTime</a:t>
              </a:r>
              <a:r>
                <a:rPr lang="en-US" sz="1200" dirty="0">
                  <a:solidFill>
                    <a:srgbClr val="0000E1"/>
                  </a:solidFill>
                </a:rPr>
                <a:t>: 8.e1</a:t>
              </a:r>
            </a:p>
            <a:p>
              <a:r>
                <a:rPr lang="en-US" sz="1200" dirty="0">
                  <a:solidFill>
                    <a:srgbClr val="0000E1"/>
                  </a:solidFill>
                </a:rPr>
                <a:t>      DT:          4.e-1</a:t>
              </a:r>
            </a:p>
            <a:p>
              <a:r>
                <a:rPr lang="en-US" sz="1200" dirty="0">
                  <a:solidFill>
                    <a:srgbClr val="0000E1"/>
                  </a:solidFill>
                </a:rPr>
                <a:t>      </a:t>
              </a:r>
              <a:r>
                <a:rPr lang="en-US" sz="1200" dirty="0" err="1">
                  <a:solidFill>
                    <a:srgbClr val="0000E1"/>
                  </a:solidFill>
                </a:rPr>
                <a:t>InitialT</a:t>
              </a:r>
              <a:r>
                <a:rPr lang="en-US" sz="1200" dirty="0">
                  <a:solidFill>
                    <a:srgbClr val="0000E1"/>
                  </a:solidFill>
                </a:rPr>
                <a:t>: 0</a:t>
              </a:r>
            </a:p>
            <a:p>
              <a:r>
                <a:rPr lang="en-US" sz="1200" dirty="0">
                  <a:solidFill>
                    <a:srgbClr val="0000E1"/>
                  </a:solidFill>
                </a:rPr>
                <a:t>      </a:t>
              </a:r>
              <a:r>
                <a:rPr lang="en-US" sz="1200" dirty="0" err="1">
                  <a:solidFill>
                    <a:srgbClr val="0000E1"/>
                  </a:solidFill>
                </a:rPr>
                <a:t>InitialTemp</a:t>
              </a:r>
              <a:r>
                <a:rPr lang="en-US" sz="1200" dirty="0">
                  <a:solidFill>
                    <a:srgbClr val="0000E1"/>
                  </a:solidFill>
                </a:rPr>
                <a:t>: 25</a:t>
              </a:r>
            </a:p>
            <a:p>
              <a:r>
                <a:rPr lang="en-US" sz="1200" dirty="0">
                  <a:solidFill>
                    <a:srgbClr val="0000E1"/>
                  </a:solidFill>
                </a:rPr>
                <a:t>    }</a:t>
              </a:r>
            </a:p>
            <a:p>
              <a:r>
                <a:rPr lang="en-US" sz="1200" dirty="0">
                  <a:solidFill>
                    <a:srgbClr val="0000E1"/>
                  </a:solidFill>
                </a:rPr>
                <a:t>    Excitation:</a:t>
              </a:r>
            </a:p>
            <a:p>
              <a:r>
                <a:rPr lang="en-US" sz="1200" dirty="0">
                  <a:solidFill>
                    <a:srgbClr val="0000E1"/>
                  </a:solidFill>
                </a:rPr>
                <a:t>    {</a:t>
              </a:r>
            </a:p>
            <a:p>
              <a:r>
                <a:rPr lang="en-US" sz="1200" dirty="0">
                  <a:solidFill>
                    <a:srgbClr val="0000E1"/>
                  </a:solidFill>
                </a:rPr>
                <a:t>      Power: 1.</a:t>
              </a:r>
            </a:p>
            <a:p>
              <a:r>
                <a:rPr lang="en-US" sz="1200" dirty="0">
                  <a:solidFill>
                    <a:srgbClr val="0000E1"/>
                  </a:solidFill>
                </a:rPr>
                <a:t>      Pulse:</a:t>
              </a:r>
            </a:p>
            <a:p>
              <a:r>
                <a:rPr lang="en-US" sz="1200" dirty="0">
                  <a:solidFill>
                    <a:srgbClr val="0000E1"/>
                  </a:solidFill>
                </a:rPr>
                <a:t>      {</a:t>
              </a:r>
            </a:p>
            <a:p>
              <a:r>
                <a:rPr lang="en-US" sz="1200" dirty="0">
                  <a:solidFill>
                    <a:srgbClr val="0000E1"/>
                  </a:solidFill>
                </a:rPr>
                <a:t>        Type: Monochromatic</a:t>
              </a:r>
            </a:p>
            <a:p>
              <a:r>
                <a:rPr lang="en-US" sz="1200" dirty="0">
                  <a:solidFill>
                    <a:srgbClr val="0000E1"/>
                  </a:solidFill>
                </a:rPr>
                <a:t>      	Frequency: 1.</a:t>
              </a:r>
            </a:p>
            <a:p>
              <a:r>
                <a:rPr lang="en-US" sz="1200" dirty="0">
                  <a:solidFill>
                    <a:srgbClr val="0000E1"/>
                  </a:solidFill>
                </a:rPr>
                <a:t>      	Rise periods: 10</a:t>
              </a:r>
            </a:p>
            <a:p>
              <a:r>
                <a:rPr lang="en-US" sz="1200" dirty="0">
                  <a:solidFill>
                    <a:srgbClr val="0000E1"/>
                  </a:solidFill>
                </a:rPr>
                <a:t>      	T0: 0.</a:t>
              </a:r>
            </a:p>
            <a:p>
              <a:r>
                <a:rPr lang="en-US" sz="1200" dirty="0">
                  <a:solidFill>
                    <a:srgbClr val="0000E1"/>
                  </a:solidFill>
                </a:rPr>
                <a:t>      }</a:t>
              </a:r>
            </a:p>
            <a:p>
              <a:r>
                <a:rPr lang="en-US" sz="1200" dirty="0">
                  <a:solidFill>
                    <a:srgbClr val="0000E1"/>
                  </a:solidFill>
                </a:rPr>
                <a:t>    }</a:t>
              </a:r>
            </a:p>
            <a:p>
              <a:r>
                <a:rPr lang="en-US" sz="1200" dirty="0">
                  <a:solidFill>
                    <a:srgbClr val="0000E1"/>
                  </a:solidFill>
                </a:rPr>
                <a:t>  }</a:t>
              </a:r>
            </a:p>
          </p:txBody>
        </p:sp>
        <p:sp>
          <p:nvSpPr>
            <p:cNvPr id="8" name="Rectangle 7">
              <a:extLst>
                <a:ext uri="{FF2B5EF4-FFF2-40B4-BE49-F238E27FC236}">
                  <a16:creationId xmlns:a16="http://schemas.microsoft.com/office/drawing/2014/main" id="{6C9E1CF8-CB33-472D-7703-6FB9FCBD5E6E}"/>
                </a:ext>
              </a:extLst>
            </p:cNvPr>
            <p:cNvSpPr/>
            <p:nvPr/>
          </p:nvSpPr>
          <p:spPr>
            <a:xfrm>
              <a:off x="3007429" y="988892"/>
              <a:ext cx="3021496" cy="5724644"/>
            </a:xfrm>
            <a:prstGeom prst="rect">
              <a:avLst/>
            </a:prstGeom>
          </p:spPr>
          <p:txBody>
            <a:bodyPr wrap="square">
              <a:spAutoFit/>
            </a:bodyPr>
            <a:lstStyle/>
            <a:p>
              <a:r>
                <a:rPr lang="en-US" dirty="0"/>
                <a:t> </a:t>
              </a:r>
              <a:r>
                <a:rPr lang="en-US" sz="1200" dirty="0" err="1"/>
                <a:t>LinearSolver</a:t>
              </a:r>
              <a:r>
                <a:rPr lang="en-US" sz="1200" dirty="0"/>
                <a:t>: {</a:t>
              </a:r>
            </a:p>
            <a:p>
              <a:r>
                <a:rPr lang="en-US" sz="1200" dirty="0"/>
                <a:t>    Solver:            CG</a:t>
              </a:r>
            </a:p>
            <a:p>
              <a:r>
                <a:rPr lang="en-US" sz="1200" dirty="0"/>
                <a:t>    Preconditioner:    DIAGONAL</a:t>
              </a:r>
            </a:p>
            <a:p>
              <a:r>
                <a:rPr lang="en-US" sz="1200" dirty="0"/>
                <a:t>    </a:t>
              </a:r>
              <a:r>
                <a:rPr lang="en-US" sz="1200" dirty="0" err="1"/>
                <a:t>AbsoluteTolerance</a:t>
              </a:r>
              <a:r>
                <a:rPr lang="en-US" sz="1200" dirty="0"/>
                <a:t>: 1.0e-18</a:t>
              </a:r>
            </a:p>
            <a:p>
              <a:r>
                <a:rPr lang="en-US" sz="1200" dirty="0"/>
                <a:t>    Tolerance:         1.0e-10</a:t>
              </a:r>
            </a:p>
            <a:p>
              <a:r>
                <a:rPr lang="en-US" sz="1200" dirty="0"/>
                <a:t>    </a:t>
              </a:r>
              <a:r>
                <a:rPr lang="en-US" sz="1200" dirty="0" err="1"/>
                <a:t>MaxIterations</a:t>
              </a:r>
              <a:r>
                <a:rPr lang="en-US" sz="1200" dirty="0"/>
                <a:t>:     5000</a:t>
              </a:r>
            </a:p>
            <a:p>
              <a:r>
                <a:rPr lang="en-US" sz="1200" dirty="0"/>
                <a:t>  }</a:t>
              </a:r>
            </a:p>
            <a:p>
              <a:endParaRPr lang="en-US" sz="1200" dirty="0"/>
            </a:p>
            <a:p>
              <a:r>
                <a:rPr lang="en-US" sz="1200" dirty="0"/>
                <a:t>  </a:t>
              </a:r>
              <a:r>
                <a:rPr lang="en-US" sz="1200" dirty="0" err="1"/>
                <a:t>ThermalConductivity</a:t>
              </a:r>
              <a:r>
                <a:rPr lang="en-US" sz="1200" dirty="0"/>
                <a:t>: {</a:t>
              </a:r>
            </a:p>
            <a:p>
              <a:r>
                <a:rPr lang="en-US" sz="1200" dirty="0"/>
                <a:t>    Id: 1  // copper</a:t>
              </a:r>
            </a:p>
            <a:p>
              <a:r>
                <a:rPr lang="en-US" sz="1200" dirty="0"/>
                <a:t>    Value: 391 </a:t>
              </a:r>
            </a:p>
            <a:p>
              <a:r>
                <a:rPr lang="en-US" sz="1200" dirty="0"/>
                <a:t>  }</a:t>
              </a:r>
            </a:p>
            <a:p>
              <a:r>
                <a:rPr lang="en-US" sz="1200" dirty="0"/>
                <a:t> </a:t>
              </a:r>
            </a:p>
            <a:p>
              <a:r>
                <a:rPr lang="en-US" sz="1200" dirty="0"/>
                <a:t>  Boundary: {</a:t>
              </a:r>
            </a:p>
            <a:p>
              <a:r>
                <a:rPr lang="en-US" sz="1200" dirty="0"/>
                <a:t>    Id: 1 // beampipe end</a:t>
              </a:r>
            </a:p>
            <a:p>
              <a:r>
                <a:rPr lang="en-US" sz="1200" dirty="0"/>
                <a:t>    </a:t>
              </a:r>
              <a:r>
                <a:rPr lang="en-US" sz="1200" dirty="0" err="1"/>
                <a:t>ConditionType</a:t>
              </a:r>
              <a:r>
                <a:rPr lang="en-US" sz="1200" dirty="0"/>
                <a:t>: Neumann</a:t>
              </a:r>
            </a:p>
            <a:p>
              <a:r>
                <a:rPr lang="en-US" sz="1200" dirty="0"/>
                <a:t>    </a:t>
              </a:r>
              <a:r>
                <a:rPr lang="en-US" sz="1200" dirty="0" err="1"/>
                <a:t>NeumannValue</a:t>
              </a:r>
              <a:r>
                <a:rPr lang="en-US" sz="1200" dirty="0"/>
                <a:t> : 0.0</a:t>
              </a:r>
            </a:p>
            <a:p>
              <a:r>
                <a:rPr lang="en-US" sz="1200" dirty="0"/>
                <a:t>  }</a:t>
              </a:r>
            </a:p>
            <a:p>
              <a:r>
                <a:rPr lang="en-US" sz="1200" dirty="0"/>
                <a:t> </a:t>
              </a:r>
            </a:p>
            <a:p>
              <a:r>
                <a:rPr lang="en-US" sz="1200" dirty="0"/>
                <a:t>  Boundary: {</a:t>
              </a:r>
            </a:p>
            <a:p>
              <a:r>
                <a:rPr lang="en-US" sz="1200" dirty="0"/>
                <a:t>    Id: 2 // symmetry in x</a:t>
              </a:r>
            </a:p>
            <a:p>
              <a:r>
                <a:rPr lang="en-US" sz="1200" dirty="0"/>
                <a:t>    </a:t>
              </a:r>
              <a:r>
                <a:rPr lang="en-US" sz="1200" dirty="0" err="1"/>
                <a:t>ConditionType</a:t>
              </a:r>
              <a:r>
                <a:rPr lang="en-US" sz="1200" dirty="0"/>
                <a:t>: Neumann</a:t>
              </a:r>
            </a:p>
            <a:p>
              <a:r>
                <a:rPr lang="en-US" sz="1200" dirty="0"/>
                <a:t>    </a:t>
              </a:r>
              <a:r>
                <a:rPr lang="en-US" sz="1200" dirty="0" err="1"/>
                <a:t>NeumannValue</a:t>
              </a:r>
              <a:r>
                <a:rPr lang="en-US" sz="1200" dirty="0"/>
                <a:t> : 0.0</a:t>
              </a:r>
            </a:p>
            <a:p>
              <a:r>
                <a:rPr lang="en-US" sz="1200" dirty="0"/>
                <a:t>  }</a:t>
              </a:r>
            </a:p>
            <a:p>
              <a:r>
                <a:rPr lang="en-US" sz="1200" dirty="0"/>
                <a:t>  </a:t>
              </a:r>
            </a:p>
            <a:p>
              <a:r>
                <a:rPr lang="en-US" sz="1200" dirty="0"/>
                <a:t>  Boundary: {</a:t>
              </a:r>
            </a:p>
            <a:p>
              <a:r>
                <a:rPr lang="en-US" sz="1200" dirty="0"/>
                <a:t>    Id: 3 // symmetry in y</a:t>
              </a:r>
            </a:p>
            <a:p>
              <a:r>
                <a:rPr lang="en-US" sz="1200" dirty="0"/>
                <a:t>    </a:t>
              </a:r>
              <a:r>
                <a:rPr lang="en-US" sz="1200" dirty="0" err="1"/>
                <a:t>ConditionType</a:t>
              </a:r>
              <a:r>
                <a:rPr lang="en-US" sz="1200" dirty="0"/>
                <a:t>: Neumann</a:t>
              </a:r>
            </a:p>
            <a:p>
              <a:r>
                <a:rPr lang="en-US" sz="1200" dirty="0"/>
                <a:t>    </a:t>
              </a:r>
              <a:r>
                <a:rPr lang="en-US" sz="1200" dirty="0" err="1"/>
                <a:t>NeumannValue</a:t>
              </a:r>
              <a:r>
                <a:rPr lang="en-US" sz="1200" dirty="0"/>
                <a:t> : 0.0</a:t>
              </a:r>
            </a:p>
            <a:p>
              <a:r>
                <a:rPr lang="en-US" sz="1200" dirty="0"/>
                <a:t>  }</a:t>
              </a:r>
            </a:p>
          </p:txBody>
        </p:sp>
        <p:sp>
          <p:nvSpPr>
            <p:cNvPr id="9" name="Rectangle 8">
              <a:extLst>
                <a:ext uri="{FF2B5EF4-FFF2-40B4-BE49-F238E27FC236}">
                  <a16:creationId xmlns:a16="http://schemas.microsoft.com/office/drawing/2014/main" id="{77860977-764D-05BC-1DE5-FE4031555636}"/>
                </a:ext>
              </a:extLst>
            </p:cNvPr>
            <p:cNvSpPr/>
            <p:nvPr/>
          </p:nvSpPr>
          <p:spPr>
            <a:xfrm>
              <a:off x="5898359" y="1073178"/>
              <a:ext cx="3093835" cy="5447645"/>
            </a:xfrm>
            <a:prstGeom prst="rect">
              <a:avLst/>
            </a:prstGeom>
          </p:spPr>
          <p:txBody>
            <a:bodyPr wrap="square">
              <a:spAutoFit/>
            </a:bodyPr>
            <a:lstStyle/>
            <a:p>
              <a:r>
                <a:rPr lang="en-US" sz="1200" dirty="0"/>
                <a:t> Boundary: {</a:t>
              </a:r>
            </a:p>
            <a:p>
              <a:r>
                <a:rPr lang="en-US" sz="1200" dirty="0"/>
                <a:t>    Id: 4 // out wall</a:t>
              </a:r>
            </a:p>
            <a:p>
              <a:r>
                <a:rPr lang="en-US" sz="1200" dirty="0"/>
                <a:t>    </a:t>
              </a:r>
              <a:r>
                <a:rPr lang="en-US" sz="1200" dirty="0" err="1"/>
                <a:t>ConditionType</a:t>
              </a:r>
              <a:r>
                <a:rPr lang="en-US" sz="1200" dirty="0"/>
                <a:t>: Neumann</a:t>
              </a:r>
            </a:p>
            <a:p>
              <a:r>
                <a:rPr lang="en-US" sz="1200" dirty="0"/>
                <a:t>    </a:t>
              </a:r>
              <a:r>
                <a:rPr lang="en-US" sz="1200" dirty="0" err="1"/>
                <a:t>NeumannValue</a:t>
              </a:r>
              <a:r>
                <a:rPr lang="en-US" sz="1200" dirty="0"/>
                <a:t> : 0.0</a:t>
              </a:r>
            </a:p>
            <a:p>
              <a:r>
                <a:rPr lang="en-US" sz="1200" dirty="0"/>
                <a:t>  }</a:t>
              </a:r>
            </a:p>
            <a:p>
              <a:r>
                <a:rPr lang="en-US" sz="1200" dirty="0"/>
                <a:t> </a:t>
              </a:r>
            </a:p>
            <a:p>
              <a:r>
                <a:rPr lang="en-US" sz="1200" dirty="0"/>
                <a:t>  // cooling channel </a:t>
              </a:r>
            </a:p>
            <a:p>
              <a:r>
                <a:rPr lang="en-US" sz="1200" dirty="0"/>
                <a:t>  Boundary: {</a:t>
              </a:r>
            </a:p>
            <a:p>
              <a:r>
                <a:rPr lang="en-US" sz="1200" dirty="0"/>
                <a:t>    Id: 5  // channel, 22 </a:t>
              </a:r>
              <a:r>
                <a:rPr lang="en-US" sz="1200" dirty="0" err="1"/>
                <a:t>Celcius</a:t>
              </a:r>
              <a:endParaRPr lang="en-US" sz="1200" dirty="0"/>
            </a:p>
            <a:p>
              <a:r>
                <a:rPr lang="en-US" sz="1200" dirty="0"/>
                <a:t>    </a:t>
              </a:r>
              <a:r>
                <a:rPr lang="en-US" sz="1200" dirty="0" err="1"/>
                <a:t>ConditionType</a:t>
              </a:r>
              <a:r>
                <a:rPr lang="en-US" sz="1200" dirty="0"/>
                <a:t>: Robin</a:t>
              </a:r>
            </a:p>
            <a:p>
              <a:r>
                <a:rPr lang="en-US" sz="1200" dirty="0"/>
                <a:t>    </a:t>
              </a:r>
              <a:r>
                <a:rPr lang="en-US" sz="1200" dirty="0" err="1"/>
                <a:t>RobinConstantFactor</a:t>
              </a:r>
              <a:r>
                <a:rPr lang="en-US" sz="1200" dirty="0"/>
                <a:t>: 20000.0</a:t>
              </a:r>
            </a:p>
            <a:p>
              <a:r>
                <a:rPr lang="en-US" sz="1200" dirty="0"/>
                <a:t>    </a:t>
              </a:r>
              <a:r>
                <a:rPr lang="en-US" sz="1200" dirty="0" err="1"/>
                <a:t>RobinConstantValue</a:t>
              </a:r>
              <a:r>
                <a:rPr lang="en-US" sz="1200" dirty="0"/>
                <a:t>: 440000.0 </a:t>
              </a:r>
            </a:p>
            <a:p>
              <a:r>
                <a:rPr lang="en-US" sz="1200" dirty="0"/>
                <a:t>  }</a:t>
              </a:r>
            </a:p>
            <a:p>
              <a:r>
                <a:rPr lang="en-US" sz="1200" dirty="0"/>
                <a:t> </a:t>
              </a:r>
            </a:p>
            <a:p>
              <a:r>
                <a:rPr lang="en-US" sz="1200" dirty="0"/>
                <a:t>  Boundary: {</a:t>
              </a:r>
            </a:p>
            <a:p>
              <a:r>
                <a:rPr lang="en-US" sz="1200" dirty="0"/>
                <a:t>    Id: 6  // Multi-physics interfaces</a:t>
              </a:r>
            </a:p>
            <a:p>
              <a:r>
                <a:rPr lang="en-US" sz="1200" dirty="0"/>
                <a:t>    </a:t>
              </a:r>
              <a:r>
                <a:rPr lang="en-US" sz="1200" dirty="0" err="1"/>
                <a:t>ConditionType</a:t>
              </a:r>
              <a:r>
                <a:rPr lang="en-US" sz="1200" dirty="0"/>
                <a:t>: </a:t>
              </a:r>
              <a:r>
                <a:rPr lang="en-US" sz="1200" dirty="0" err="1"/>
                <a:t>RFHeating</a:t>
              </a:r>
              <a:r>
                <a:rPr lang="en-US" sz="1200" dirty="0"/>
                <a:t>  </a:t>
              </a:r>
            </a:p>
            <a:p>
              <a:r>
                <a:rPr lang="en-US" sz="1200" dirty="0"/>
                <a:t>    </a:t>
              </a:r>
              <a:r>
                <a:rPr lang="en-US" sz="1200" dirty="0" err="1"/>
                <a:t>WhichMode</a:t>
              </a:r>
              <a:r>
                <a:rPr lang="en-US" sz="1200" dirty="0"/>
                <a:t>: 0</a:t>
              </a:r>
            </a:p>
            <a:p>
              <a:r>
                <a:rPr lang="en-US" sz="1200" dirty="0"/>
                <a:t>    Sigma: 5.8e7</a:t>
              </a:r>
            </a:p>
            <a:p>
              <a:r>
                <a:rPr lang="en-US" sz="1200" dirty="0"/>
                <a:t>    Directory: omega3p_results</a:t>
              </a:r>
            </a:p>
            <a:p>
              <a:endParaRPr lang="en-US" sz="1200" dirty="0"/>
            </a:p>
            <a:p>
              <a:r>
                <a:rPr lang="en-US" sz="1200" dirty="0"/>
                <a:t>    Method: Gradient</a:t>
              </a:r>
            </a:p>
            <a:p>
              <a:r>
                <a:rPr lang="en-US" sz="1200" dirty="0"/>
                <a:t>    </a:t>
              </a:r>
              <a:r>
                <a:rPr lang="en-US" sz="1200" dirty="0" err="1"/>
                <a:t>TargetGradient</a:t>
              </a:r>
              <a:r>
                <a:rPr lang="en-US" sz="1200" dirty="0"/>
                <a:t>: 60e6</a:t>
              </a:r>
            </a:p>
            <a:p>
              <a:r>
                <a:rPr lang="en-US" sz="1200" dirty="0"/>
                <a:t>    </a:t>
              </a:r>
              <a:r>
                <a:rPr lang="en-US" sz="1200" dirty="0" err="1"/>
                <a:t>DutyFactor</a:t>
              </a:r>
              <a:r>
                <a:rPr lang="en-US" sz="1200" dirty="0"/>
                <a:t>: 0.00036</a:t>
              </a:r>
            </a:p>
            <a:p>
              <a:r>
                <a:rPr lang="en-US" sz="1200" dirty="0"/>
                <a:t>    </a:t>
              </a:r>
              <a:r>
                <a:rPr lang="en-US" sz="1200" dirty="0" err="1"/>
                <a:t>StartPoint</a:t>
              </a:r>
              <a:r>
                <a:rPr lang="en-US" sz="1200" dirty="0"/>
                <a:t>: 0.0001, 0.0001 -0.017018</a:t>
              </a:r>
            </a:p>
            <a:p>
              <a:r>
                <a:rPr lang="en-US" sz="1200" dirty="0"/>
                <a:t>    </a:t>
              </a:r>
              <a:r>
                <a:rPr lang="en-US" sz="1200" dirty="0" err="1"/>
                <a:t>EndPoint</a:t>
              </a:r>
              <a:r>
                <a:rPr lang="en-US" sz="1200" dirty="0"/>
                <a:t>:   0.0001, 0.0001  0.017018</a:t>
              </a:r>
            </a:p>
            <a:p>
              <a:r>
                <a:rPr lang="en-US" sz="1200" dirty="0"/>
                <a:t>  }</a:t>
              </a:r>
            </a:p>
            <a:p>
              <a:r>
                <a:rPr lang="en-US" sz="1200" dirty="0"/>
                <a:t>}\\</a:t>
              </a:r>
            </a:p>
          </p:txBody>
        </p:sp>
      </p:grpSp>
    </p:spTree>
    <p:extLst>
      <p:ext uri="{BB962C8B-B14F-4D97-AF65-F5344CB8AC3E}">
        <p14:creationId xmlns:p14="http://schemas.microsoft.com/office/powerpoint/2010/main" val="677895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676D3-A965-2CA2-1F50-8B05B5E36AB3}"/>
              </a:ext>
            </a:extLst>
          </p:cNvPr>
          <p:cNvSpPr>
            <a:spLocks noGrp="1"/>
          </p:cNvSpPr>
          <p:nvPr>
            <p:ph type="sldNum" sz="quarter" idx="4"/>
          </p:nvPr>
        </p:nvSpPr>
        <p:spPr/>
        <p:txBody>
          <a:bodyPr/>
          <a:lstStyle/>
          <a:p>
            <a:r>
              <a:rPr lang="en-US"/>
              <a:t> </a:t>
            </a:r>
            <a:fld id="{FD4094E2-49D1-FA40-BA8E-1072E18B6E4B}" type="slidenum">
              <a:rPr lang="en-US" sz="1600"/>
              <a:pPr/>
              <a:t>26</a:t>
            </a:fld>
            <a:endParaRPr lang="en-US" sz="1600" dirty="0"/>
          </a:p>
        </p:txBody>
      </p:sp>
      <p:sp>
        <p:nvSpPr>
          <p:cNvPr id="5" name="Title 2">
            <a:extLst>
              <a:ext uri="{FF2B5EF4-FFF2-40B4-BE49-F238E27FC236}">
                <a16:creationId xmlns:a16="http://schemas.microsoft.com/office/drawing/2014/main" id="{940E6A51-CDB5-B4A7-D6E4-861AB0E9C8A2}"/>
              </a:ext>
            </a:extLst>
          </p:cNvPr>
          <p:cNvSpPr>
            <a:spLocks noGrp="1"/>
          </p:cNvSpPr>
          <p:nvPr>
            <p:ph type="title"/>
          </p:nvPr>
        </p:nvSpPr>
        <p:spPr>
          <a:xfrm>
            <a:off x="1524000" y="154492"/>
            <a:ext cx="8692178" cy="753033"/>
          </a:xfrm>
        </p:spPr>
        <p:txBody>
          <a:bodyPr/>
          <a:lstStyle/>
          <a:p>
            <a:r>
              <a:rPr lang="en-US" b="1" dirty="0">
                <a:solidFill>
                  <a:srgbClr val="C00000"/>
                </a:solidFill>
                <a:latin typeface="+mn-lt"/>
                <a:cs typeface="Arial" panose="020B0604020202020204" pitchFamily="34" charset="0"/>
              </a:rPr>
              <a:t>Time Domain Simulation: Maximum Time 80s</a:t>
            </a:r>
          </a:p>
        </p:txBody>
      </p:sp>
      <p:pic>
        <p:nvPicPr>
          <p:cNvPr id="6" name="Picture 5">
            <a:extLst>
              <a:ext uri="{FF2B5EF4-FFF2-40B4-BE49-F238E27FC236}">
                <a16:creationId xmlns:a16="http://schemas.microsoft.com/office/drawing/2014/main" id="{A68B47AA-BCEA-0064-7109-0AA47CF3DB9C}"/>
              </a:ext>
            </a:extLst>
          </p:cNvPr>
          <p:cNvPicPr>
            <a:picLocks noChangeAspect="1"/>
          </p:cNvPicPr>
          <p:nvPr/>
        </p:nvPicPr>
        <p:blipFill>
          <a:blip r:embed="rId2"/>
          <a:stretch>
            <a:fillRect/>
          </a:stretch>
        </p:blipFill>
        <p:spPr>
          <a:xfrm>
            <a:off x="830638" y="1801577"/>
            <a:ext cx="4632846" cy="3017520"/>
          </a:xfrm>
          <a:prstGeom prst="rect">
            <a:avLst/>
          </a:prstGeom>
        </p:spPr>
      </p:pic>
      <p:sp>
        <p:nvSpPr>
          <p:cNvPr id="8" name="TextBox 7">
            <a:extLst>
              <a:ext uri="{FF2B5EF4-FFF2-40B4-BE49-F238E27FC236}">
                <a16:creationId xmlns:a16="http://schemas.microsoft.com/office/drawing/2014/main" id="{FA243B98-4508-3385-5436-86792511B72E}"/>
              </a:ext>
            </a:extLst>
          </p:cNvPr>
          <p:cNvSpPr txBox="1"/>
          <p:nvPr/>
        </p:nvSpPr>
        <p:spPr>
          <a:xfrm>
            <a:off x="657861" y="5142431"/>
            <a:ext cx="4978400" cy="369332"/>
          </a:xfrm>
          <a:prstGeom prst="rect">
            <a:avLst/>
          </a:prstGeom>
          <a:noFill/>
        </p:spPr>
        <p:txBody>
          <a:bodyPr wrap="square" rtlCol="0">
            <a:spAutoFit/>
          </a:bodyPr>
          <a:lstStyle/>
          <a:p>
            <a:pPr marL="285750" indent="-285750">
              <a:spcAft>
                <a:spcPts val="300"/>
              </a:spcAft>
              <a:buFont typeface="Wingdings" pitchFamily="2" charset="2"/>
              <a:buChar char="§"/>
            </a:pPr>
            <a:r>
              <a:rPr lang="en-US" dirty="0">
                <a:solidFill>
                  <a:srgbClr val="0000E1"/>
                </a:solidFill>
              </a:rPr>
              <a:t>Steady state values same as static solution</a:t>
            </a:r>
          </a:p>
        </p:txBody>
      </p:sp>
      <p:pic>
        <p:nvPicPr>
          <p:cNvPr id="3" name="Picture 2">
            <a:extLst>
              <a:ext uri="{FF2B5EF4-FFF2-40B4-BE49-F238E27FC236}">
                <a16:creationId xmlns:a16="http://schemas.microsoft.com/office/drawing/2014/main" id="{9B5E247E-7E21-B2C9-1184-F7B2FB71DC84}"/>
              </a:ext>
            </a:extLst>
          </p:cNvPr>
          <p:cNvPicPr>
            <a:picLocks noChangeAspect="1"/>
          </p:cNvPicPr>
          <p:nvPr/>
        </p:nvPicPr>
        <p:blipFill>
          <a:blip r:embed="rId3"/>
          <a:stretch>
            <a:fillRect/>
          </a:stretch>
        </p:blipFill>
        <p:spPr>
          <a:xfrm>
            <a:off x="6376180" y="1480126"/>
            <a:ext cx="4632846" cy="3474635"/>
          </a:xfrm>
          <a:prstGeom prst="rect">
            <a:avLst/>
          </a:prstGeom>
        </p:spPr>
      </p:pic>
      <p:sp>
        <p:nvSpPr>
          <p:cNvPr id="9" name="TextBox 8">
            <a:extLst>
              <a:ext uri="{FF2B5EF4-FFF2-40B4-BE49-F238E27FC236}">
                <a16:creationId xmlns:a16="http://schemas.microsoft.com/office/drawing/2014/main" id="{B28CBA92-80F0-2BC4-44FD-CADE3BC2FC77}"/>
              </a:ext>
            </a:extLst>
          </p:cNvPr>
          <p:cNvSpPr txBox="1"/>
          <p:nvPr/>
        </p:nvSpPr>
        <p:spPr>
          <a:xfrm>
            <a:off x="6668548" y="5327097"/>
            <a:ext cx="5042483" cy="684803"/>
          </a:xfrm>
          <a:prstGeom prst="rect">
            <a:avLst/>
          </a:prstGeom>
          <a:noFill/>
        </p:spPr>
        <p:txBody>
          <a:bodyPr wrap="square" rtlCol="0">
            <a:spAutoFit/>
          </a:bodyPr>
          <a:lstStyle/>
          <a:p>
            <a:pPr marL="285750" indent="-285750">
              <a:spcAft>
                <a:spcPts val="300"/>
              </a:spcAft>
              <a:buFont typeface="Wingdings" pitchFamily="2" charset="2"/>
              <a:buChar char="§"/>
            </a:pPr>
            <a:r>
              <a:rPr lang="en-US" dirty="0"/>
              <a:t>Initial temperature 25</a:t>
            </a:r>
            <a:r>
              <a:rPr lang="en-US" baseline="30000" dirty="0"/>
              <a:t>o</a:t>
            </a:r>
            <a:r>
              <a:rPr lang="en-US" dirty="0"/>
              <a:t>C everywhere</a:t>
            </a:r>
          </a:p>
          <a:p>
            <a:pPr marL="285750" indent="-285750">
              <a:spcAft>
                <a:spcPts val="300"/>
              </a:spcAft>
              <a:buFont typeface="Wingdings" pitchFamily="2" charset="2"/>
              <a:buChar char="§"/>
            </a:pPr>
            <a:r>
              <a:rPr lang="en-US" dirty="0"/>
              <a:t>Converge to temperature of static solution</a:t>
            </a:r>
          </a:p>
        </p:txBody>
      </p:sp>
    </p:spTree>
    <p:extLst>
      <p:ext uri="{BB962C8B-B14F-4D97-AF65-F5344CB8AC3E}">
        <p14:creationId xmlns:p14="http://schemas.microsoft.com/office/powerpoint/2010/main" val="1447801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524000" y="109849"/>
            <a:ext cx="914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600">
                <a:solidFill>
                  <a:srgbClr val="800000"/>
                </a:solidFill>
                <a:latin typeface="Calibri"/>
                <a:ea typeface="ＭＳ Ｐゴシック" charset="-128"/>
                <a:cs typeface="Calibri"/>
              </a:defRPr>
            </a:lvl1pPr>
            <a:lvl2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2pPr>
            <a:lvl3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3pPr>
            <a:lvl4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4pPr>
            <a:lvl5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zh-CN" sz="2800" b="1" kern="0" dirty="0">
                <a:solidFill>
                  <a:srgbClr val="C00000"/>
                </a:solidFill>
                <a:latin typeface="+mn-lt"/>
                <a:ea typeface="ＭＳ Ｐゴシック" pitchFamily="34" charset="-128"/>
                <a:cs typeface="Calibri" pitchFamily="34" charset="0"/>
              </a:rPr>
              <a:t>Example 2: SRF Cavity Power Coupler</a:t>
            </a:r>
          </a:p>
        </p:txBody>
      </p:sp>
      <p:sp>
        <p:nvSpPr>
          <p:cNvPr id="45059" name="Rectangle 1"/>
          <p:cNvSpPr>
            <a:spLocks noChangeArrowheads="1"/>
          </p:cNvSpPr>
          <p:nvPr/>
        </p:nvSpPr>
        <p:spPr bwMode="auto">
          <a:xfrm>
            <a:off x="383908" y="1208892"/>
            <a:ext cx="101824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indent="-290513">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342900" lvl="2" indent="-342900">
              <a:spcBef>
                <a:spcPct val="0"/>
              </a:spcBef>
            </a:pPr>
            <a:r>
              <a:rPr lang="en-US" altLang="en-US" sz="2000" dirty="0">
                <a:solidFill>
                  <a:srgbClr val="000066"/>
                </a:solidFill>
                <a:latin typeface="+mn-lt"/>
                <a:cs typeface="Times New Roman" panose="02020603050405020304" pitchFamily="18" charset="0"/>
              </a:rPr>
              <a:t>High temperature gradient between </a:t>
            </a:r>
            <a:r>
              <a:rPr lang="en-US" altLang="en-US" sz="2000" dirty="0" err="1">
                <a:solidFill>
                  <a:srgbClr val="000066"/>
                </a:solidFill>
                <a:latin typeface="+mn-lt"/>
                <a:cs typeface="Times New Roman" panose="02020603050405020304" pitchFamily="18" charset="0"/>
              </a:rPr>
              <a:t>srf</a:t>
            </a:r>
            <a:r>
              <a:rPr lang="en-US" altLang="en-US" sz="2000" dirty="0">
                <a:solidFill>
                  <a:srgbClr val="000066"/>
                </a:solidFill>
                <a:latin typeface="+mn-lt"/>
                <a:cs typeface="Times New Roman" panose="02020603050405020304" pitchFamily="18" charset="0"/>
              </a:rPr>
              <a:t> cavity coupler and the ambient requires the thermal analysis with nonlinear material properties</a:t>
            </a:r>
          </a:p>
          <a:p>
            <a:pPr marL="342900" lvl="2" indent="-342900">
              <a:spcBef>
                <a:spcPct val="0"/>
              </a:spcBef>
            </a:pPr>
            <a:r>
              <a:rPr lang="en-US" altLang="en-US" sz="2000" dirty="0">
                <a:solidFill>
                  <a:srgbClr val="000066"/>
                </a:solidFill>
                <a:latin typeface="+mn-lt"/>
                <a:cs typeface="Times New Roman" panose="02020603050405020304" pitchFamily="18" charset="0"/>
              </a:rPr>
              <a:t>Using shell elements for copper coating on stainless steel that improves thermal conduction between cold-warm transition</a:t>
            </a: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707" y="2532331"/>
            <a:ext cx="7392989" cy="299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7"/>
          <p:cNvSpPr txBox="1">
            <a:spLocks noChangeArrowheads="1"/>
          </p:cNvSpPr>
          <p:nvPr/>
        </p:nvSpPr>
        <p:spPr bwMode="auto">
          <a:xfrm>
            <a:off x="1838639" y="5649108"/>
            <a:ext cx="7607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Arial" panose="020B0604020202020204" pitchFamily="34" charset="0"/>
              </a:rPr>
              <a:t>TTF3 coupler for LCLS-II application:</a:t>
            </a:r>
          </a:p>
          <a:p>
            <a:pPr algn="ctr" eaLnBrk="1" hangingPunct="1">
              <a:spcBef>
                <a:spcPct val="0"/>
              </a:spcBef>
              <a:buFontTx/>
              <a:buNone/>
            </a:pPr>
            <a:r>
              <a:rPr lang="en-US" altLang="en-US" sz="1800" b="1" dirty="0">
                <a:solidFill>
                  <a:srgbClr val="FF0000"/>
                </a:solidFill>
                <a:latin typeface="Arial" panose="020B0604020202020204" pitchFamily="34" charset="0"/>
              </a:rPr>
              <a:t>pulsed –&gt; CW -&gt; increase the copper coating thickness on the SS</a:t>
            </a:r>
          </a:p>
        </p:txBody>
      </p:sp>
    </p:spTree>
    <p:extLst>
      <p:ext uri="{BB962C8B-B14F-4D97-AF65-F5344CB8AC3E}">
        <p14:creationId xmlns:p14="http://schemas.microsoft.com/office/powerpoint/2010/main" val="765596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0" y="88901"/>
            <a:ext cx="9144000" cy="752475"/>
          </a:xfrm>
        </p:spPr>
        <p:txBody>
          <a:bodyPr/>
          <a:lstStyle/>
          <a:p>
            <a:r>
              <a:rPr lang="en-US" altLang="zh-CN" b="1" dirty="0" err="1">
                <a:solidFill>
                  <a:srgbClr val="C00000"/>
                </a:solidFill>
                <a:latin typeface="+mn-lt"/>
                <a:ea typeface="ＭＳ Ｐゴシック" panose="020B0600070205080204" pitchFamily="34" charset="-128"/>
                <a:cs typeface="Calibri" panose="020F0502020204030204" pitchFamily="34" charset="0"/>
              </a:rPr>
              <a:t>Srf</a:t>
            </a:r>
            <a:r>
              <a:rPr lang="en-US" altLang="zh-CN" b="1" dirty="0">
                <a:solidFill>
                  <a:srgbClr val="C00000"/>
                </a:solidFill>
                <a:latin typeface="+mn-lt"/>
                <a:ea typeface="ＭＳ Ｐゴシック" panose="020B0600070205080204" pitchFamily="34" charset="-128"/>
                <a:cs typeface="Calibri" panose="020F0502020204030204" pitchFamily="34" charset="0"/>
              </a:rPr>
              <a:t> Coupler Example Overview</a:t>
            </a:r>
          </a:p>
        </p:txBody>
      </p:sp>
      <p:sp>
        <p:nvSpPr>
          <p:cNvPr id="50179" name="Content Placeholder 2"/>
          <p:cNvSpPr>
            <a:spLocks noGrp="1"/>
          </p:cNvSpPr>
          <p:nvPr>
            <p:ph idx="1"/>
          </p:nvPr>
        </p:nvSpPr>
        <p:spPr>
          <a:xfrm>
            <a:off x="293166" y="1257070"/>
            <a:ext cx="10374834" cy="5018087"/>
          </a:xfrm>
        </p:spPr>
        <p:txBody>
          <a:bodyPr/>
          <a:lstStyle/>
          <a:p>
            <a:pPr>
              <a:lnSpc>
                <a:spcPct val="80000"/>
              </a:lnSpc>
              <a:defRPr/>
            </a:pPr>
            <a:r>
              <a:rPr lang="en-US" altLang="zh-CN" b="1" dirty="0">
                <a:solidFill>
                  <a:srgbClr val="000066"/>
                </a:solidFill>
                <a:ea typeface="ＭＳ Ｐゴシック" panose="020B0600070205080204" pitchFamily="34" charset="-128"/>
                <a:cs typeface="Times New Roman" panose="02020603050405020304" pitchFamily="18" charset="0"/>
              </a:rPr>
              <a:t>Aim:</a:t>
            </a:r>
          </a:p>
          <a:p>
            <a:pPr marL="400050" lvl="2">
              <a:lnSpc>
                <a:spcPct val="150000"/>
              </a:lnSpc>
              <a:defRPr/>
            </a:pPr>
            <a:r>
              <a:rPr lang="en-US" altLang="zh-CN" dirty="0">
                <a:solidFill>
                  <a:srgbClr val="000066"/>
                </a:solidFill>
                <a:ea typeface="ＭＳ Ｐゴシック" panose="020B0600070205080204" pitchFamily="34" charset="-128"/>
                <a:cs typeface="Times New Roman" panose="02020603050405020304" pitchFamily="18" charset="0"/>
              </a:rPr>
              <a:t>EM simulation for the coupler vacuum region with S3P</a:t>
            </a:r>
          </a:p>
          <a:p>
            <a:pPr marL="400050" lvl="2">
              <a:lnSpc>
                <a:spcPct val="150000"/>
              </a:lnSpc>
              <a:defRPr/>
            </a:pPr>
            <a:r>
              <a:rPr lang="en-US" altLang="zh-CN" dirty="0">
                <a:solidFill>
                  <a:srgbClr val="000066"/>
                </a:solidFill>
                <a:ea typeface="ＭＳ Ｐゴシック" panose="020B0600070205080204" pitchFamily="34" charset="-128"/>
                <a:cs typeface="Times New Roman" panose="02020603050405020304" pitchFamily="18" charset="0"/>
              </a:rPr>
              <a:t>Thermal simulation for the cavity metal with TEM3P thermal non-linear solver</a:t>
            </a:r>
          </a:p>
          <a:p>
            <a:pPr marL="400050" lvl="2">
              <a:lnSpc>
                <a:spcPct val="150000"/>
              </a:lnSpc>
              <a:defRPr/>
            </a:pPr>
            <a:r>
              <a:rPr lang="en-US" altLang="zh-CN" dirty="0">
                <a:solidFill>
                  <a:srgbClr val="000066"/>
                </a:solidFill>
                <a:ea typeface="ＭＳ Ｐゴシック" panose="020B0600070205080204" pitchFamily="34" charset="-128"/>
                <a:cs typeface="Times New Roman" panose="02020603050405020304" pitchFamily="18" charset="0"/>
              </a:rPr>
              <a:t>Check the max. temperature and heat load at the interceptions  </a:t>
            </a:r>
          </a:p>
          <a:p>
            <a:pPr lvl="1">
              <a:lnSpc>
                <a:spcPct val="80000"/>
              </a:lnSpc>
              <a:defRPr/>
            </a:pPr>
            <a:endParaRPr lang="en-US" altLang="zh-CN" sz="2400" dirty="0">
              <a:solidFill>
                <a:srgbClr val="000066"/>
              </a:solidFill>
              <a:ea typeface="ＭＳ Ｐゴシック" panose="020B0600070205080204" pitchFamily="34" charset="-128"/>
              <a:cs typeface="Times New Roman" panose="02020603050405020304" pitchFamily="18" charset="0"/>
            </a:endParaRPr>
          </a:p>
          <a:p>
            <a:pPr>
              <a:lnSpc>
                <a:spcPct val="80000"/>
              </a:lnSpc>
              <a:defRPr/>
            </a:pPr>
            <a:r>
              <a:rPr lang="en-US" altLang="zh-CN" b="1" dirty="0">
                <a:solidFill>
                  <a:srgbClr val="000066"/>
                </a:solidFill>
                <a:ea typeface="ＭＳ Ｐゴシック" panose="020B0600070205080204" pitchFamily="34" charset="-128"/>
                <a:cs typeface="Times New Roman" panose="02020603050405020304" pitchFamily="18" charset="0"/>
              </a:rPr>
              <a:t>Files under tem3p/</a:t>
            </a:r>
            <a:r>
              <a:rPr lang="en-US" altLang="zh-CN" b="1" dirty="0" err="1">
                <a:solidFill>
                  <a:srgbClr val="000066"/>
                </a:solidFill>
                <a:ea typeface="ＭＳ Ｐゴシック" panose="020B0600070205080204" pitchFamily="34" charset="-128"/>
                <a:cs typeface="Times New Roman" panose="02020603050405020304" pitchFamily="18" charset="0"/>
              </a:rPr>
              <a:t>SrfCoupler</a:t>
            </a:r>
            <a:r>
              <a:rPr lang="en-US" altLang="zh-CN" b="1" dirty="0">
                <a:solidFill>
                  <a:srgbClr val="000066"/>
                </a:solidFill>
                <a:ea typeface="ＭＳ Ｐゴシック" panose="020B0600070205080204" pitchFamily="34" charset="-128"/>
                <a:cs typeface="Times New Roman" panose="02020603050405020304" pitchFamily="18" charset="0"/>
              </a:rPr>
              <a:t>:</a:t>
            </a:r>
          </a:p>
          <a:p>
            <a:pPr marL="400050" lvl="2">
              <a:lnSpc>
                <a:spcPct val="150000"/>
              </a:lnSpc>
              <a:defRPr/>
            </a:pPr>
            <a:r>
              <a:rPr lang="en-US" altLang="zh-CN" dirty="0">
                <a:solidFill>
                  <a:srgbClr val="000066"/>
                </a:solidFill>
                <a:ea typeface="ＭＳ Ｐゴシック" panose="020B0600070205080204" pitchFamily="34" charset="-128"/>
                <a:cs typeface="Times New Roman" panose="02020603050405020304" pitchFamily="18" charset="0"/>
              </a:rPr>
              <a:t>2D-TTF3-FPC-Vacuum.ncdf, 2D-TTF3-FPC-Body.ncdf</a:t>
            </a:r>
          </a:p>
          <a:p>
            <a:pPr marL="400050" lvl="2">
              <a:lnSpc>
                <a:spcPct val="150000"/>
              </a:lnSpc>
              <a:defRPr/>
            </a:pPr>
            <a:r>
              <a:rPr lang="en-US" altLang="zh-CN" dirty="0">
                <a:solidFill>
                  <a:srgbClr val="000066"/>
                </a:solidFill>
                <a:ea typeface="ＭＳ Ｐゴシック" panose="020B0600070205080204" pitchFamily="34" charset="-128"/>
                <a:cs typeface="Times New Roman" panose="02020603050405020304" pitchFamily="18" charset="0"/>
              </a:rPr>
              <a:t>FPC-Vacuum.s3p</a:t>
            </a:r>
          </a:p>
          <a:p>
            <a:pPr marL="400050" lvl="2">
              <a:lnSpc>
                <a:spcPct val="150000"/>
              </a:lnSpc>
              <a:defRPr/>
            </a:pPr>
            <a:r>
              <a:rPr lang="en-US" altLang="zh-CN" dirty="0">
                <a:solidFill>
                  <a:srgbClr val="000066"/>
                </a:solidFill>
                <a:ea typeface="ＭＳ Ｐゴシック" panose="020B0600070205080204" pitchFamily="34" charset="-128"/>
                <a:cs typeface="Times New Roman" panose="02020603050405020304" pitchFamily="18" charset="0"/>
              </a:rPr>
              <a:t>FPC-Body.tem3p</a:t>
            </a:r>
          </a:p>
          <a:p>
            <a:pPr marL="400050" lvl="2">
              <a:lnSpc>
                <a:spcPct val="150000"/>
              </a:lnSpc>
              <a:defRPr/>
            </a:pPr>
            <a:r>
              <a:rPr lang="en-US" altLang="zh-CN">
                <a:solidFill>
                  <a:srgbClr val="000066"/>
                </a:solidFill>
                <a:ea typeface="ＭＳ Ｐゴシック" panose="020B0600070205080204" pitchFamily="34" charset="-128"/>
                <a:cs typeface="Times New Roman" panose="02020603050405020304" pitchFamily="18" charset="0"/>
              </a:rPr>
              <a:t>run-ace3p</a:t>
            </a:r>
            <a:r>
              <a:rPr lang="en-US" altLang="zh-CN" dirty="0">
                <a:solidFill>
                  <a:srgbClr val="000066"/>
                </a:solidFill>
                <a:ea typeface="ＭＳ Ｐゴシック" panose="020B0600070205080204" pitchFamily="34" charset="-128"/>
                <a:cs typeface="Times New Roman" panose="02020603050405020304" pitchFamily="18" charset="0"/>
              </a:rPr>
              <a:t>.sh</a:t>
            </a:r>
            <a:endParaRPr lang="en-US" altLang="zh-CN" dirty="0">
              <a:ea typeface="ＭＳ Ｐゴシック" panose="020B0600070205080204" pitchFamily="34" charset="-128"/>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28</a:t>
            </a:fld>
            <a:endParaRPr lang="en-US" sz="1600" dirty="0"/>
          </a:p>
        </p:txBody>
      </p:sp>
    </p:spTree>
    <p:extLst>
      <p:ext uri="{BB962C8B-B14F-4D97-AF65-F5344CB8AC3E}">
        <p14:creationId xmlns:p14="http://schemas.microsoft.com/office/powerpoint/2010/main" val="225923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377" y="3429000"/>
            <a:ext cx="8539162" cy="213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0" name="Title 4"/>
          <p:cNvSpPr>
            <a:spLocks noGrp="1"/>
          </p:cNvSpPr>
          <p:nvPr>
            <p:ph type="title"/>
          </p:nvPr>
        </p:nvSpPr>
        <p:spPr>
          <a:xfrm>
            <a:off x="1524000" y="67295"/>
            <a:ext cx="9144000" cy="752475"/>
          </a:xfrm>
        </p:spPr>
        <p:txBody>
          <a:bodyPr/>
          <a:lstStyle/>
          <a:p>
            <a:r>
              <a:rPr lang="en-US" altLang="zh-CN" b="1" dirty="0">
                <a:solidFill>
                  <a:srgbClr val="C00000"/>
                </a:solidFill>
                <a:latin typeface="+mn-lt"/>
                <a:ea typeface="ＭＳ Ｐゴシック" panose="020B0600070205080204" pitchFamily="34" charset="-128"/>
                <a:cs typeface="Calibri" panose="020F0502020204030204" pitchFamily="34" charset="0"/>
              </a:rPr>
              <a:t>Meshes</a:t>
            </a:r>
          </a:p>
        </p:txBody>
      </p:sp>
      <p:sp>
        <p:nvSpPr>
          <p:cNvPr id="48131" name="TextBox 8"/>
          <p:cNvSpPr txBox="1">
            <a:spLocks noChangeArrowheads="1"/>
          </p:cNvSpPr>
          <p:nvPr/>
        </p:nvSpPr>
        <p:spPr bwMode="auto">
          <a:xfrm>
            <a:off x="3841319" y="1277665"/>
            <a:ext cx="4151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2400" b="1" dirty="0">
                <a:solidFill>
                  <a:srgbClr val="000090"/>
                </a:solidFill>
                <a:latin typeface="Arial" panose="020B0604020202020204" pitchFamily="34" charset="0"/>
              </a:rPr>
              <a:t>2D-TTF3-FPC-Vacuum.ncdf</a:t>
            </a:r>
          </a:p>
        </p:txBody>
      </p:sp>
      <p:sp>
        <p:nvSpPr>
          <p:cNvPr id="48132" name="TextBox 9"/>
          <p:cNvSpPr txBox="1">
            <a:spLocks noChangeArrowheads="1"/>
          </p:cNvSpPr>
          <p:nvPr/>
        </p:nvSpPr>
        <p:spPr bwMode="auto">
          <a:xfrm>
            <a:off x="4152014" y="2967336"/>
            <a:ext cx="35297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2400" b="1" dirty="0">
                <a:solidFill>
                  <a:srgbClr val="000090"/>
                </a:solidFill>
                <a:latin typeface="Arial" panose="020B0604020202020204" pitchFamily="34" charset="0"/>
              </a:rPr>
              <a:t>2D-TT3-FPC-Body.ncdf</a:t>
            </a:r>
          </a:p>
        </p:txBody>
      </p:sp>
      <p:sp>
        <p:nvSpPr>
          <p:cNvPr id="48134" name="TextBox 1"/>
          <p:cNvSpPr txBox="1">
            <a:spLocks noChangeArrowheads="1"/>
          </p:cNvSpPr>
          <p:nvPr/>
        </p:nvSpPr>
        <p:spPr bwMode="auto">
          <a:xfrm>
            <a:off x="1457689" y="5610375"/>
            <a:ext cx="868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dirty="0">
                <a:solidFill>
                  <a:schemeClr val="tx1"/>
                </a:solidFill>
                <a:latin typeface="Arial" panose="020B0604020202020204" pitchFamily="34" charset="0"/>
              </a:rPr>
              <a:t>ACE3P allows high-fidelity modeling of the geometry with large disparate scales.</a:t>
            </a:r>
          </a:p>
        </p:txBody>
      </p:sp>
      <p:pic>
        <p:nvPicPr>
          <p:cNvPr id="4813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303" y="1879426"/>
            <a:ext cx="7234237" cy="75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29</a:t>
            </a:fld>
            <a:endParaRPr lang="en-US" sz="1600" dirty="0"/>
          </a:p>
        </p:txBody>
      </p:sp>
    </p:spTree>
    <p:extLst>
      <p:ext uri="{BB962C8B-B14F-4D97-AF65-F5344CB8AC3E}">
        <p14:creationId xmlns:p14="http://schemas.microsoft.com/office/powerpoint/2010/main" val="16408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7"/>
          <p:cNvSpPr txBox="1">
            <a:spLocks noChangeArrowheads="1"/>
          </p:cNvSpPr>
          <p:nvPr/>
        </p:nvSpPr>
        <p:spPr bwMode="auto">
          <a:xfrm>
            <a:off x="1708150" y="351671"/>
            <a:ext cx="8682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spcBef>
                <a:spcPct val="0"/>
              </a:spcBef>
              <a:buFontTx/>
              <a:buNone/>
            </a:pPr>
            <a:r>
              <a:rPr lang="en-US" altLang="en-US" sz="2800" b="1" dirty="0">
                <a:solidFill>
                  <a:srgbClr val="C00000"/>
                </a:solidFill>
                <a:latin typeface="+mn-lt"/>
                <a:cs typeface="Times New Roman" panose="02020603050405020304" pitchFamily="18" charset="0"/>
              </a:rPr>
              <a:t>TEM3P Capabilities</a:t>
            </a:r>
            <a:endParaRPr lang="en-US" altLang="en-US" sz="2800" b="1" dirty="0">
              <a:solidFill>
                <a:srgbClr val="002060"/>
              </a:solidFill>
              <a:latin typeface="+mn-lt"/>
              <a:cs typeface="Times New Roman" panose="02020603050405020304" pitchFamily="18" charset="0"/>
            </a:endParaRPr>
          </a:p>
        </p:txBody>
      </p:sp>
      <p:sp>
        <p:nvSpPr>
          <p:cNvPr id="8195" name="TextBox 8"/>
          <p:cNvSpPr txBox="1">
            <a:spLocks noChangeArrowheads="1"/>
          </p:cNvSpPr>
          <p:nvPr/>
        </p:nvSpPr>
        <p:spPr bwMode="auto">
          <a:xfrm>
            <a:off x="509551" y="1408871"/>
            <a:ext cx="9990968" cy="465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342900" indent="-342900">
              <a:lnSpc>
                <a:spcPct val="150000"/>
              </a:lnSpc>
              <a:spcBef>
                <a:spcPct val="0"/>
              </a:spcBef>
              <a:buFont typeface="Arial" panose="020B0604020202020204" pitchFamily="34" charset="0"/>
              <a:buChar char="•"/>
            </a:pPr>
            <a:r>
              <a:rPr lang="en-US" altLang="en-US" sz="2000" dirty="0">
                <a:solidFill>
                  <a:srgbClr val="FF0000"/>
                </a:solidFill>
                <a:latin typeface="+mn-lt"/>
                <a:cs typeface="Times New Roman" panose="02020603050405020304" pitchFamily="18" charset="0"/>
              </a:rPr>
              <a:t>Integrated electromagnetic, thermal and mechanical effects</a:t>
            </a:r>
          </a:p>
          <a:p>
            <a:pPr marL="342900" indent="-342900">
              <a:lnSpc>
                <a:spcPct val="150000"/>
              </a:lnSpc>
              <a:spcBef>
                <a:spcPct val="0"/>
              </a:spcBef>
              <a:buFont typeface="Arial" panose="020B0604020202020204" pitchFamily="34" charset="0"/>
              <a:buChar char="•"/>
            </a:pPr>
            <a:r>
              <a:rPr lang="en-US" altLang="en-US" sz="2000" dirty="0">
                <a:latin typeface="+mn-lt"/>
                <a:cs typeface="Times New Roman" panose="02020603050405020304" pitchFamily="18" charset="0"/>
              </a:rPr>
              <a:t>Conduction and convection boundary conditions</a:t>
            </a:r>
          </a:p>
          <a:p>
            <a:pPr marL="342900" indent="-342900">
              <a:lnSpc>
                <a:spcPct val="150000"/>
              </a:lnSpc>
              <a:spcBef>
                <a:spcPct val="0"/>
              </a:spcBef>
              <a:buFont typeface="Arial" panose="020B0604020202020204" pitchFamily="34" charset="0"/>
              <a:buChar char="•"/>
            </a:pPr>
            <a:r>
              <a:rPr lang="en-US" altLang="en-US" sz="2000" dirty="0">
                <a:latin typeface="+mn-lt"/>
                <a:cs typeface="Times New Roman" panose="02020603050405020304" pitchFamily="18" charset="0"/>
              </a:rPr>
              <a:t>Non-linear thermal conductivity in near superconducting condition</a:t>
            </a:r>
          </a:p>
          <a:p>
            <a:pPr marL="342900" indent="-342900">
              <a:lnSpc>
                <a:spcPct val="150000"/>
              </a:lnSpc>
              <a:spcBef>
                <a:spcPct val="0"/>
              </a:spcBef>
              <a:buFont typeface="Arial" panose="020B0604020202020204" pitchFamily="34" charset="0"/>
              <a:buChar char="•"/>
            </a:pPr>
            <a:r>
              <a:rPr lang="en-US" altLang="en-US" sz="2000" dirty="0">
                <a:latin typeface="+mn-lt"/>
                <a:cs typeface="Times New Roman" panose="02020603050405020304" pitchFamily="18" charset="0"/>
              </a:rPr>
              <a:t>Non-linear convection boundary condition for fluid-solid interface</a:t>
            </a:r>
          </a:p>
          <a:p>
            <a:pPr marL="342900" indent="-342900">
              <a:lnSpc>
                <a:spcPct val="150000"/>
              </a:lnSpc>
              <a:spcBef>
                <a:spcPct val="0"/>
              </a:spcBef>
              <a:buFont typeface="Arial" panose="020B0604020202020204" pitchFamily="34" charset="0"/>
              <a:buChar char="•"/>
            </a:pPr>
            <a:r>
              <a:rPr lang="en-US" altLang="en-US" sz="2000" dirty="0">
                <a:latin typeface="+mn-lt"/>
                <a:cs typeface="Times New Roman" panose="02020603050405020304" pitchFamily="18" charset="0"/>
              </a:rPr>
              <a:t>Shell elements for surface coating</a:t>
            </a:r>
          </a:p>
          <a:p>
            <a:pPr marL="342900" indent="-342900">
              <a:lnSpc>
                <a:spcPct val="150000"/>
              </a:lnSpc>
              <a:spcBef>
                <a:spcPct val="0"/>
              </a:spcBef>
              <a:buFont typeface="Arial" panose="020B0604020202020204" pitchFamily="34" charset="0"/>
              <a:buChar char="•"/>
            </a:pPr>
            <a:r>
              <a:rPr lang="en-US" altLang="en-US" sz="2000" dirty="0">
                <a:latin typeface="+mn-lt"/>
                <a:cs typeface="Times New Roman" panose="02020603050405020304" pitchFamily="18" charset="0"/>
              </a:rPr>
              <a:t>Thermal and mechanical transient effects</a:t>
            </a:r>
          </a:p>
          <a:p>
            <a:pPr marL="342900" indent="-342900">
              <a:lnSpc>
                <a:spcPct val="150000"/>
              </a:lnSpc>
              <a:spcBef>
                <a:spcPct val="0"/>
              </a:spcBef>
              <a:buFont typeface="Arial" panose="020B0604020202020204" pitchFamily="34" charset="0"/>
              <a:buChar char="•"/>
            </a:pPr>
            <a:r>
              <a:rPr lang="en-US" altLang="en-US" sz="2000" dirty="0">
                <a:solidFill>
                  <a:srgbClr val="0000CC"/>
                </a:solidFill>
                <a:latin typeface="+mn-lt"/>
                <a:cs typeface="Times New Roman" panose="02020603050405020304" pitchFamily="18" charset="0"/>
              </a:rPr>
              <a:t>Lorenz force effects</a:t>
            </a:r>
          </a:p>
          <a:p>
            <a:pPr marL="342900" indent="-342900">
              <a:lnSpc>
                <a:spcPct val="150000"/>
              </a:lnSpc>
              <a:spcBef>
                <a:spcPct val="0"/>
              </a:spcBef>
              <a:buFont typeface="Arial" panose="020B0604020202020204" pitchFamily="34" charset="0"/>
              <a:buChar char="•"/>
            </a:pPr>
            <a:r>
              <a:rPr lang="en-US" altLang="en-US" sz="2000" dirty="0">
                <a:solidFill>
                  <a:srgbClr val="0000CC"/>
                </a:solidFill>
                <a:latin typeface="+mn-lt"/>
                <a:cs typeface="Times New Roman" panose="02020603050405020304" pitchFamily="18" charset="0"/>
              </a:rPr>
              <a:t>Solving mechanical eigenmodes</a:t>
            </a:r>
          </a:p>
          <a:p>
            <a:pPr marL="342900" indent="-342900">
              <a:lnSpc>
                <a:spcPct val="150000"/>
              </a:lnSpc>
              <a:spcBef>
                <a:spcPct val="0"/>
              </a:spcBef>
              <a:buFont typeface="Arial" panose="020B0604020202020204" pitchFamily="34" charset="0"/>
              <a:buChar char="•"/>
            </a:pPr>
            <a:r>
              <a:rPr lang="en-US" altLang="en-US" sz="2000" dirty="0">
                <a:solidFill>
                  <a:srgbClr val="006666"/>
                </a:solidFill>
                <a:latin typeface="+mn-lt"/>
                <a:cs typeface="Times New Roman" panose="02020603050405020304" pitchFamily="18" charset="0"/>
              </a:rPr>
              <a:t>Mechanical harmonic analysis </a:t>
            </a:r>
          </a:p>
          <a:p>
            <a:pPr marL="342900" indent="-342900">
              <a:lnSpc>
                <a:spcPct val="150000"/>
              </a:lnSpc>
              <a:spcBef>
                <a:spcPct val="0"/>
              </a:spcBef>
              <a:buFont typeface="Arial" panose="020B0604020202020204" pitchFamily="34" charset="0"/>
              <a:buChar char="•"/>
            </a:pPr>
            <a:r>
              <a:rPr lang="en-US" altLang="en-US" sz="2000" dirty="0">
                <a:solidFill>
                  <a:srgbClr val="006666"/>
                </a:solidFill>
                <a:latin typeface="+mn-lt"/>
                <a:cs typeface="Times New Roman" panose="02020603050405020304" pitchFamily="18" charset="0"/>
              </a:rPr>
              <a:t>Electro-Mechanical interaction with external loads</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3</a:t>
            </a:fld>
            <a:endParaRPr lang="en-US" sz="1600" dirty="0"/>
          </a:p>
        </p:txBody>
      </p:sp>
    </p:spTree>
    <p:extLst>
      <p:ext uri="{BB962C8B-B14F-4D97-AF65-F5344CB8AC3E}">
        <p14:creationId xmlns:p14="http://schemas.microsoft.com/office/powerpoint/2010/main" val="2964208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642" y="1407320"/>
            <a:ext cx="28384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396" y="1262858"/>
            <a:ext cx="2854325" cy="287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81" name="Title 1"/>
          <p:cNvSpPr>
            <a:spLocks noGrp="1"/>
          </p:cNvSpPr>
          <p:nvPr>
            <p:ph type="title"/>
          </p:nvPr>
        </p:nvSpPr>
        <p:spPr>
          <a:xfrm>
            <a:off x="1638300" y="110333"/>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Boundary IDs and Block IDs in Vacuum Mesh</a:t>
            </a:r>
          </a:p>
        </p:txBody>
      </p:sp>
      <p:sp>
        <p:nvSpPr>
          <p:cNvPr id="50182" name="TextBox 7"/>
          <p:cNvSpPr txBox="1">
            <a:spLocks noChangeArrowheads="1"/>
          </p:cNvSpPr>
          <p:nvPr/>
        </p:nvSpPr>
        <p:spPr bwMode="auto">
          <a:xfrm>
            <a:off x="5381627" y="4042569"/>
            <a:ext cx="323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2000" b="1" dirty="0">
                <a:solidFill>
                  <a:srgbClr val="000090"/>
                </a:solidFill>
                <a:latin typeface="Arial" panose="020B0604020202020204" pitchFamily="34" charset="0"/>
              </a:rPr>
              <a:t>Symmetry planes: Id 2&amp;3</a:t>
            </a:r>
          </a:p>
        </p:txBody>
      </p:sp>
      <p:sp>
        <p:nvSpPr>
          <p:cNvPr id="50183" name="TextBox 18"/>
          <p:cNvSpPr txBox="1">
            <a:spLocks noChangeArrowheads="1"/>
          </p:cNvSpPr>
          <p:nvPr/>
        </p:nvSpPr>
        <p:spPr bwMode="auto">
          <a:xfrm>
            <a:off x="1900642" y="1270864"/>
            <a:ext cx="2517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2000" b="1">
                <a:solidFill>
                  <a:srgbClr val="FF0000"/>
                </a:solidFill>
                <a:latin typeface="Arial" panose="020B0604020202020204" pitchFamily="34" charset="0"/>
              </a:rPr>
              <a:t>Exterior: Id 1</a:t>
            </a:r>
          </a:p>
        </p:txBody>
      </p:sp>
      <p:sp>
        <p:nvSpPr>
          <p:cNvPr id="50184" name="TextBox 15"/>
          <p:cNvSpPr txBox="1">
            <a:spLocks noChangeArrowheads="1"/>
          </p:cNvSpPr>
          <p:nvPr/>
        </p:nvSpPr>
        <p:spPr bwMode="auto">
          <a:xfrm>
            <a:off x="114301" y="4718621"/>
            <a:ext cx="1581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2000" b="1" dirty="0">
                <a:solidFill>
                  <a:srgbClr val="000090"/>
                </a:solidFill>
                <a:latin typeface="Arial" panose="020B0604020202020204" pitchFamily="34" charset="0"/>
              </a:rPr>
              <a:t>port: Id 4 (warm)</a:t>
            </a:r>
          </a:p>
        </p:txBody>
      </p:sp>
      <p:sp>
        <p:nvSpPr>
          <p:cNvPr id="50185" name="TextBox 15"/>
          <p:cNvSpPr txBox="1">
            <a:spLocks noChangeArrowheads="1"/>
          </p:cNvSpPr>
          <p:nvPr/>
        </p:nvSpPr>
        <p:spPr bwMode="auto">
          <a:xfrm>
            <a:off x="10802713" y="4835471"/>
            <a:ext cx="12749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2000" b="1" dirty="0">
                <a:solidFill>
                  <a:srgbClr val="000090"/>
                </a:solidFill>
                <a:latin typeface="Arial" panose="020B0604020202020204" pitchFamily="34" charset="0"/>
              </a:rPr>
              <a:t>port: Id 5 (cold)</a:t>
            </a:r>
          </a:p>
        </p:txBody>
      </p:sp>
      <p:sp>
        <p:nvSpPr>
          <p:cNvPr id="50186" name="TextBox 15"/>
          <p:cNvSpPr txBox="1">
            <a:spLocks noChangeArrowheads="1"/>
          </p:cNvSpPr>
          <p:nvPr/>
        </p:nvSpPr>
        <p:spPr bwMode="auto">
          <a:xfrm>
            <a:off x="3422651" y="5961787"/>
            <a:ext cx="5038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2000" b="1" dirty="0">
                <a:solidFill>
                  <a:schemeClr val="tx1"/>
                </a:solidFill>
                <a:latin typeface="Arial" panose="020B0604020202020204" pitchFamily="34" charset="0"/>
              </a:rPr>
              <a:t>Block 2: cold and warm vacuum parts</a:t>
            </a:r>
          </a:p>
        </p:txBody>
      </p:sp>
      <p:sp>
        <p:nvSpPr>
          <p:cNvPr id="50187" name="TextBox 15"/>
          <p:cNvSpPr txBox="1">
            <a:spLocks noChangeArrowheads="1"/>
          </p:cNvSpPr>
          <p:nvPr/>
        </p:nvSpPr>
        <p:spPr bwMode="auto">
          <a:xfrm>
            <a:off x="5063848" y="5561737"/>
            <a:ext cx="2517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2000" b="1" dirty="0">
                <a:solidFill>
                  <a:srgbClr val="C00000"/>
                </a:solidFill>
                <a:latin typeface="Arial" panose="020B0604020202020204" pitchFamily="34" charset="0"/>
              </a:rPr>
              <a:t>Block 1: ceramic</a:t>
            </a:r>
          </a:p>
        </p:txBody>
      </p:sp>
      <p:pic>
        <p:nvPicPr>
          <p:cNvPr id="5018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006" y="4434612"/>
            <a:ext cx="8990013" cy="112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30</a:t>
            </a:fld>
            <a:endParaRPr lang="en-US" sz="1600" dirty="0"/>
          </a:p>
        </p:txBody>
      </p:sp>
      <p:cxnSp>
        <p:nvCxnSpPr>
          <p:cNvPr id="4" name="Straight Arrow Connector 3">
            <a:extLst>
              <a:ext uri="{FF2B5EF4-FFF2-40B4-BE49-F238E27FC236}">
                <a16:creationId xmlns:a16="http://schemas.microsoft.com/office/drawing/2014/main" id="{E7D0522B-FE72-1FF9-830D-23C00B8DB53D}"/>
              </a:ext>
            </a:extLst>
          </p:cNvPr>
          <p:cNvCxnSpPr>
            <a:cxnSpLocks/>
          </p:cNvCxnSpPr>
          <p:nvPr/>
        </p:nvCxnSpPr>
        <p:spPr>
          <a:xfrm flipH="1" flipV="1">
            <a:off x="6802565" y="3805476"/>
            <a:ext cx="390273" cy="2370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D06E113-B20F-1730-5D35-1634FE387357}"/>
              </a:ext>
            </a:extLst>
          </p:cNvPr>
          <p:cNvCxnSpPr>
            <a:cxnSpLocks/>
          </p:cNvCxnSpPr>
          <p:nvPr/>
        </p:nvCxnSpPr>
        <p:spPr>
          <a:xfrm>
            <a:off x="6281613" y="3522643"/>
            <a:ext cx="222414" cy="1572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A1B0EF1-B2ED-D0A5-ACB0-B7E67A14BEE9}"/>
              </a:ext>
            </a:extLst>
          </p:cNvPr>
          <p:cNvCxnSpPr>
            <a:cxnSpLocks/>
          </p:cNvCxnSpPr>
          <p:nvPr/>
        </p:nvCxnSpPr>
        <p:spPr>
          <a:xfrm flipH="1">
            <a:off x="10354721" y="5189414"/>
            <a:ext cx="39027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0A31EAE-3A5B-CE3B-C9C6-30BBFE05B2EB}"/>
              </a:ext>
            </a:extLst>
          </p:cNvPr>
          <p:cNvCxnSpPr>
            <a:cxnSpLocks/>
          </p:cNvCxnSpPr>
          <p:nvPr/>
        </p:nvCxnSpPr>
        <p:spPr>
          <a:xfrm>
            <a:off x="1123805" y="5072564"/>
            <a:ext cx="32320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74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0" y="101601"/>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FPC-Vacuum.s3p</a:t>
            </a:r>
          </a:p>
        </p:txBody>
      </p:sp>
      <p:sp>
        <p:nvSpPr>
          <p:cNvPr id="52227" name="Rectangle 2"/>
          <p:cNvSpPr>
            <a:spLocks noChangeArrowheads="1"/>
          </p:cNvSpPr>
          <p:nvPr/>
        </p:nvSpPr>
        <p:spPr bwMode="auto">
          <a:xfrm>
            <a:off x="3617672" y="1063624"/>
            <a:ext cx="4346575" cy="5692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a:solidFill>
                  <a:schemeClr val="tx1"/>
                </a:solidFill>
                <a:latin typeface="Arial" panose="020B0604020202020204" pitchFamily="34" charset="0"/>
              </a:rPr>
              <a:t>ModelInfo: {  </a:t>
            </a:r>
          </a:p>
          <a:p>
            <a:pPr eaLnBrk="1" hangingPunct="1">
              <a:spcBef>
                <a:spcPct val="0"/>
              </a:spcBef>
              <a:buFontTx/>
              <a:buNone/>
            </a:pPr>
            <a:endParaRPr lang="en-US" altLang="en-US" sz="1400">
              <a:solidFill>
                <a:schemeClr val="tx1"/>
              </a:solidFill>
              <a:latin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rPr>
              <a:t>     File: 2D-TTF3-FPC-Vacuum.ncdf  </a:t>
            </a:r>
          </a:p>
          <a:p>
            <a:pPr eaLnBrk="1" hangingPunct="1">
              <a:spcBef>
                <a:spcPct val="0"/>
              </a:spcBef>
              <a:buFontTx/>
              <a:buNone/>
            </a:pPr>
            <a:r>
              <a:rPr lang="en-US" altLang="en-US" sz="1400">
                <a:solidFill>
                  <a:schemeClr val="tx1"/>
                </a:solidFill>
                <a:latin typeface="Arial" panose="020B0604020202020204" pitchFamily="34" charset="0"/>
              </a:rPr>
              <a:t>     BoundaryCondition :{</a:t>
            </a:r>
          </a:p>
          <a:p>
            <a:pPr eaLnBrk="1" hangingPunct="1">
              <a:spcBef>
                <a:spcPct val="0"/>
              </a:spcBef>
              <a:buFontTx/>
              <a:buNone/>
            </a:pPr>
            <a:r>
              <a:rPr lang="en-US" altLang="en-US" sz="1400">
                <a:solidFill>
                  <a:schemeClr val="tx1"/>
                </a:solidFill>
                <a:latin typeface="Arial" panose="020B0604020202020204" pitchFamily="34" charset="0"/>
              </a:rPr>
              <a:t>          Impedance:  1 </a:t>
            </a:r>
            <a:r>
              <a:rPr lang="en-US" altLang="en-US" sz="1400">
                <a:solidFill>
                  <a:srgbClr val="C00000"/>
                </a:solidFill>
                <a:latin typeface="Arial" panose="020B0604020202020204" pitchFamily="34" charset="0"/>
              </a:rPr>
              <a:t>//exterior surfaces</a:t>
            </a:r>
          </a:p>
          <a:p>
            <a:pPr eaLnBrk="1" hangingPunct="1">
              <a:spcBef>
                <a:spcPct val="0"/>
              </a:spcBef>
              <a:buFontTx/>
              <a:buNone/>
            </a:pPr>
            <a:r>
              <a:rPr lang="en-US" altLang="en-US" sz="1400">
                <a:solidFill>
                  <a:schemeClr val="tx1"/>
                </a:solidFill>
                <a:latin typeface="Arial" panose="020B0604020202020204" pitchFamily="34" charset="0"/>
              </a:rPr>
              <a:t>          Magnetic: 2 3  </a:t>
            </a:r>
            <a:r>
              <a:rPr lang="en-US" altLang="en-US" sz="1400">
                <a:solidFill>
                  <a:srgbClr val="C00000"/>
                </a:solidFill>
                <a:latin typeface="Arial" panose="020B0604020202020204" pitchFamily="34" charset="0"/>
              </a:rPr>
              <a:t>//two sym. planes</a:t>
            </a:r>
          </a:p>
          <a:p>
            <a:pPr eaLnBrk="1" hangingPunct="1">
              <a:spcBef>
                <a:spcPct val="0"/>
              </a:spcBef>
              <a:buFontTx/>
              <a:buNone/>
            </a:pPr>
            <a:r>
              <a:rPr lang="en-US" altLang="en-US" sz="1400">
                <a:solidFill>
                  <a:schemeClr val="tx1"/>
                </a:solidFill>
                <a:latin typeface="Arial" panose="020B0604020202020204" pitchFamily="34" charset="0"/>
              </a:rPr>
              <a:t>          Waveguide: 4 5 </a:t>
            </a:r>
            <a:r>
              <a:rPr lang="en-US" altLang="en-US" sz="1400">
                <a:solidFill>
                  <a:srgbClr val="C00000"/>
                </a:solidFill>
                <a:latin typeface="Arial" panose="020B0604020202020204" pitchFamily="34" charset="0"/>
              </a:rPr>
              <a:t>//two coax ports</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Material : {  </a:t>
            </a:r>
            <a:r>
              <a:rPr lang="en-US" altLang="en-US" sz="1400">
                <a:solidFill>
                  <a:srgbClr val="C00000"/>
                </a:solidFill>
                <a:latin typeface="Arial" panose="020B0604020202020204" pitchFamily="34" charset="0"/>
              </a:rPr>
              <a:t>//ceramic</a:t>
            </a:r>
          </a:p>
          <a:p>
            <a:pPr eaLnBrk="1" hangingPunct="1">
              <a:spcBef>
                <a:spcPct val="0"/>
              </a:spcBef>
              <a:buFontTx/>
              <a:buNone/>
            </a:pPr>
            <a:r>
              <a:rPr lang="en-US" altLang="en-US" sz="1400">
                <a:solidFill>
                  <a:schemeClr val="tx1"/>
                </a:solidFill>
                <a:latin typeface="Arial" panose="020B0604020202020204" pitchFamily="34" charset="0"/>
              </a:rPr>
              <a:t>          Attribute: 1   </a:t>
            </a:r>
            <a:r>
              <a:rPr lang="en-US" altLang="en-US" sz="1400">
                <a:solidFill>
                  <a:srgbClr val="FF0000"/>
                </a:solidFill>
                <a:latin typeface="Arial" panose="020B0604020202020204" pitchFamily="34" charset="0"/>
              </a:rPr>
              <a:t>//block 1</a:t>
            </a:r>
          </a:p>
          <a:p>
            <a:pPr eaLnBrk="1" hangingPunct="1">
              <a:spcBef>
                <a:spcPct val="0"/>
              </a:spcBef>
              <a:buFontTx/>
              <a:buNone/>
            </a:pPr>
            <a:r>
              <a:rPr lang="en-US" altLang="en-US" sz="1400">
                <a:solidFill>
                  <a:schemeClr val="tx1"/>
                </a:solidFill>
                <a:latin typeface="Arial" panose="020B0604020202020204" pitchFamily="34" charset="0"/>
              </a:rPr>
              <a:t>          Epsilon: 9.0</a:t>
            </a:r>
          </a:p>
          <a:p>
            <a:pPr eaLnBrk="1" hangingPunct="1">
              <a:spcBef>
                <a:spcPct val="0"/>
              </a:spcBef>
              <a:buFontTx/>
              <a:buNone/>
            </a:pPr>
            <a:r>
              <a:rPr lang="en-US" altLang="en-US" sz="1400">
                <a:solidFill>
                  <a:schemeClr val="tx1"/>
                </a:solidFill>
                <a:latin typeface="Arial" panose="020B0604020202020204" pitchFamily="34" charset="0"/>
              </a:rPr>
              <a:t>          EpsilonImag: -9.0e-4</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a:t>
            </a:r>
          </a:p>
          <a:p>
            <a:pPr eaLnBrk="1" hangingPunct="1">
              <a:spcBef>
                <a:spcPct val="0"/>
              </a:spcBef>
              <a:buFontTx/>
              <a:buNone/>
            </a:pPr>
            <a:endParaRPr lang="en-US" altLang="en-US" sz="1400">
              <a:solidFill>
                <a:schemeClr val="tx1"/>
              </a:solidFill>
              <a:latin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rPr>
              <a:t>FiniteElement: {</a:t>
            </a:r>
          </a:p>
          <a:p>
            <a:pPr eaLnBrk="1" hangingPunct="1">
              <a:spcBef>
                <a:spcPct val="0"/>
              </a:spcBef>
              <a:buFontTx/>
              <a:buNone/>
            </a:pPr>
            <a:r>
              <a:rPr lang="en-US" altLang="en-US" sz="1400">
                <a:solidFill>
                  <a:schemeClr val="tx1"/>
                </a:solidFill>
                <a:latin typeface="Arial" panose="020B0604020202020204" pitchFamily="34" charset="0"/>
              </a:rPr>
              <a:t>     Order:           2</a:t>
            </a:r>
          </a:p>
          <a:p>
            <a:pPr eaLnBrk="1" hangingPunct="1">
              <a:spcBef>
                <a:spcPct val="0"/>
              </a:spcBef>
              <a:buFontTx/>
              <a:buNone/>
            </a:pPr>
            <a:r>
              <a:rPr lang="en-US" altLang="en-US" sz="1400">
                <a:solidFill>
                  <a:schemeClr val="tx1"/>
                </a:solidFill>
                <a:latin typeface="Arial" panose="020B0604020202020204" pitchFamily="34" charset="0"/>
              </a:rPr>
              <a:t>     Curved Surfaces: on</a:t>
            </a:r>
          </a:p>
          <a:p>
            <a:pPr eaLnBrk="1" hangingPunct="1">
              <a:spcBef>
                <a:spcPct val="0"/>
              </a:spcBef>
              <a:buFontTx/>
              <a:buNone/>
            </a:pPr>
            <a:r>
              <a:rPr lang="en-US" altLang="en-US" sz="1400">
                <a:solidFill>
                  <a:schemeClr val="tx1"/>
                </a:solidFill>
                <a:latin typeface="Arial" panose="020B0604020202020204" pitchFamily="34" charset="0"/>
              </a:rPr>
              <a:t>}</a:t>
            </a:r>
          </a:p>
          <a:p>
            <a:pPr eaLnBrk="1" hangingPunct="1">
              <a:spcBef>
                <a:spcPct val="0"/>
              </a:spcBef>
              <a:buFontTx/>
              <a:buNone/>
            </a:pPr>
            <a:r>
              <a:rPr lang="en-US" altLang="en-US" sz="1400">
                <a:solidFill>
                  <a:schemeClr val="tx1"/>
                </a:solidFill>
                <a:latin typeface="Arial" panose="020B0604020202020204" pitchFamily="34" charset="0"/>
              </a:rPr>
              <a:t>WaveguideFrequency: 1.3e+9</a:t>
            </a:r>
          </a:p>
          <a:p>
            <a:pPr eaLnBrk="1" hangingPunct="1">
              <a:spcBef>
                <a:spcPct val="0"/>
              </a:spcBef>
              <a:buFontTx/>
              <a:buNone/>
            </a:pPr>
            <a:endParaRPr lang="en-US" altLang="en-US" sz="1400">
              <a:solidFill>
                <a:schemeClr val="tx1"/>
              </a:solidFill>
              <a:latin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rPr>
              <a:t>PostProcess : {  </a:t>
            </a:r>
          </a:p>
          <a:p>
            <a:pPr eaLnBrk="1" hangingPunct="1">
              <a:spcBef>
                <a:spcPct val="0"/>
              </a:spcBef>
              <a:buFontTx/>
              <a:buNone/>
            </a:pPr>
            <a:r>
              <a:rPr lang="en-US" altLang="en-US" sz="1400">
                <a:solidFill>
                  <a:schemeClr val="tx1"/>
                </a:solidFill>
                <a:latin typeface="Arial" panose="020B0604020202020204" pitchFamily="34" charset="0"/>
              </a:rPr>
              <a:t>     Toggle: on  </a:t>
            </a:r>
          </a:p>
          <a:p>
            <a:pPr eaLnBrk="1" hangingPunct="1">
              <a:spcBef>
                <a:spcPct val="0"/>
              </a:spcBef>
              <a:buFontTx/>
              <a:buNone/>
            </a:pPr>
            <a:r>
              <a:rPr lang="en-US" altLang="en-US" sz="1400">
                <a:solidFill>
                  <a:schemeClr val="tx1"/>
                </a:solidFill>
                <a:latin typeface="Arial" panose="020B0604020202020204" pitchFamily="34" charset="0"/>
              </a:rPr>
              <a:t>     PortNumber: 4</a:t>
            </a:r>
            <a:r>
              <a:rPr lang="en-US" altLang="en-US" sz="1400">
                <a:solidFill>
                  <a:srgbClr val="C00000"/>
                </a:solidFill>
                <a:latin typeface="Arial" panose="020B0604020202020204" pitchFamily="34" charset="0"/>
              </a:rPr>
              <a:t> //power source side</a:t>
            </a:r>
          </a:p>
          <a:p>
            <a:pPr eaLnBrk="1" hangingPunct="1">
              <a:spcBef>
                <a:spcPct val="0"/>
              </a:spcBef>
              <a:buFontTx/>
              <a:buNone/>
            </a:pPr>
            <a:r>
              <a:rPr lang="en-US" altLang="en-US" sz="1400">
                <a:solidFill>
                  <a:schemeClr val="tx1"/>
                </a:solidFill>
                <a:latin typeface="Arial" panose="020B0604020202020204" pitchFamily="34" charset="0"/>
              </a:rPr>
              <a:t>     ModeFile: mode</a:t>
            </a:r>
          </a:p>
          <a:p>
            <a:pPr eaLnBrk="1" hangingPunct="1">
              <a:spcBef>
                <a:spcPct val="0"/>
              </a:spcBef>
              <a:buFontTx/>
              <a:buNone/>
            </a:pPr>
            <a:r>
              <a:rPr lang="en-US" altLang="en-US" sz="1400">
                <a:solidFill>
                  <a:schemeClr val="tx1"/>
                </a:solidFill>
                <a:latin typeface="Arial" panose="020B0604020202020204" pitchFamily="34" charset="0"/>
              </a:rPr>
              <a:t>}</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31</a:t>
            </a:fld>
            <a:endParaRPr lang="en-US" sz="1600" dirty="0"/>
          </a:p>
        </p:txBody>
      </p:sp>
    </p:spTree>
    <p:extLst>
      <p:ext uri="{BB962C8B-B14F-4D97-AF65-F5344CB8AC3E}">
        <p14:creationId xmlns:p14="http://schemas.microsoft.com/office/powerpoint/2010/main" val="1811376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759" y="1269075"/>
            <a:ext cx="8572500" cy="186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5" name="Title 1"/>
          <p:cNvSpPr>
            <a:spLocks noGrp="1"/>
          </p:cNvSpPr>
          <p:nvPr>
            <p:ph type="title"/>
          </p:nvPr>
        </p:nvSpPr>
        <p:spPr>
          <a:xfrm>
            <a:off x="1620759" y="113989"/>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Surface Boundary IDs in Body Mesh</a:t>
            </a:r>
          </a:p>
        </p:txBody>
      </p:sp>
      <p:sp>
        <p:nvSpPr>
          <p:cNvPr id="54276" name="TextBox 22"/>
          <p:cNvSpPr txBox="1">
            <a:spLocks noChangeArrowheads="1"/>
          </p:cNvSpPr>
          <p:nvPr/>
        </p:nvSpPr>
        <p:spPr bwMode="auto">
          <a:xfrm>
            <a:off x="6827759" y="1098550"/>
            <a:ext cx="132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a:solidFill>
                  <a:srgbClr val="C00000"/>
                </a:solidFill>
                <a:latin typeface="Arial" panose="020B0604020202020204" pitchFamily="34" charset="0"/>
              </a:rPr>
              <a:t>Id 4 (70k)</a:t>
            </a:r>
          </a:p>
        </p:txBody>
      </p:sp>
      <p:sp>
        <p:nvSpPr>
          <p:cNvPr id="54277" name="TextBox 23"/>
          <p:cNvSpPr txBox="1">
            <a:spLocks noChangeArrowheads="1"/>
          </p:cNvSpPr>
          <p:nvPr/>
        </p:nvSpPr>
        <p:spPr bwMode="auto">
          <a:xfrm>
            <a:off x="8604154" y="1677015"/>
            <a:ext cx="13271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dirty="0">
                <a:solidFill>
                  <a:srgbClr val="C00000"/>
                </a:solidFill>
                <a:latin typeface="Arial" panose="020B0604020202020204" pitchFamily="34" charset="0"/>
              </a:rPr>
              <a:t>Id 3 (4k)</a:t>
            </a:r>
          </a:p>
        </p:txBody>
      </p:sp>
      <p:sp>
        <p:nvSpPr>
          <p:cNvPr id="54278" name="TextBox 24"/>
          <p:cNvSpPr txBox="1">
            <a:spLocks noChangeArrowheads="1"/>
          </p:cNvSpPr>
          <p:nvPr/>
        </p:nvSpPr>
        <p:spPr bwMode="auto">
          <a:xfrm>
            <a:off x="9172418" y="1158564"/>
            <a:ext cx="111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dirty="0">
                <a:solidFill>
                  <a:srgbClr val="C00000"/>
                </a:solidFill>
                <a:latin typeface="Arial" panose="020B0604020202020204" pitchFamily="34" charset="0"/>
              </a:rPr>
              <a:t>Id 2 (2k)</a:t>
            </a:r>
          </a:p>
        </p:txBody>
      </p:sp>
      <p:sp>
        <p:nvSpPr>
          <p:cNvPr id="54279" name="TextBox 6"/>
          <p:cNvSpPr txBox="1">
            <a:spLocks noChangeArrowheads="1"/>
          </p:cNvSpPr>
          <p:nvPr/>
        </p:nvSpPr>
        <p:spPr bwMode="auto">
          <a:xfrm>
            <a:off x="1970010" y="1404939"/>
            <a:ext cx="14700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a:solidFill>
                  <a:srgbClr val="C00000"/>
                </a:solidFill>
                <a:latin typeface="Arial" panose="020B0604020202020204" pitchFamily="34" charset="0"/>
              </a:rPr>
              <a:t>Id 5 (300k)</a:t>
            </a:r>
          </a:p>
        </p:txBody>
      </p:sp>
      <p:sp>
        <p:nvSpPr>
          <p:cNvPr id="54280" name="Rectangle 1"/>
          <p:cNvSpPr>
            <a:spLocks noChangeArrowheads="1"/>
          </p:cNvSpPr>
          <p:nvPr/>
        </p:nvSpPr>
        <p:spPr bwMode="auto">
          <a:xfrm>
            <a:off x="3820821" y="1076596"/>
            <a:ext cx="3225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2400" b="1" dirty="0">
                <a:solidFill>
                  <a:srgbClr val="000066"/>
                </a:solidFill>
              </a:rPr>
              <a:t>Fixed T at interceptions </a:t>
            </a:r>
            <a:endParaRPr lang="en-US" altLang="en-US" sz="2400" dirty="0">
              <a:solidFill>
                <a:srgbClr val="000066"/>
              </a:solidFill>
              <a:latin typeface="Arial" panose="020B0604020202020204" pitchFamily="34" charset="0"/>
            </a:endParaRPr>
          </a:p>
        </p:txBody>
      </p:sp>
      <p:grpSp>
        <p:nvGrpSpPr>
          <p:cNvPr id="54281" name="Group 5"/>
          <p:cNvGrpSpPr>
            <a:grpSpLocks/>
          </p:cNvGrpSpPr>
          <p:nvPr/>
        </p:nvGrpSpPr>
        <p:grpSpPr bwMode="auto">
          <a:xfrm>
            <a:off x="1239759" y="1349376"/>
            <a:ext cx="8953500" cy="1533525"/>
            <a:chOff x="-53345" y="1912938"/>
            <a:chExt cx="8952870" cy="1534667"/>
          </a:xfrm>
        </p:grpSpPr>
        <p:pic>
          <p:nvPicPr>
            <p:cNvPr id="542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7588" y="2312988"/>
              <a:ext cx="261937"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288" name="Group 4"/>
            <p:cNvGrpSpPr>
              <a:grpSpLocks/>
            </p:cNvGrpSpPr>
            <p:nvPr/>
          </p:nvGrpSpPr>
          <p:grpSpPr bwMode="auto">
            <a:xfrm>
              <a:off x="-53345" y="1912938"/>
              <a:ext cx="8079745" cy="1534667"/>
              <a:chOff x="-53345" y="1912938"/>
              <a:chExt cx="8079745" cy="1534667"/>
            </a:xfrm>
          </p:grpSpPr>
          <p:pic>
            <p:nvPicPr>
              <p:cNvPr id="5428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4463" y="2495550"/>
                <a:ext cx="261937"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9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3938" y="1912938"/>
                <a:ext cx="261937"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9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45420">
                <a:off x="2279541" y="1148171"/>
                <a:ext cx="375191" cy="211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9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2268" y="2306167"/>
                <a:ext cx="265289" cy="977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9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5" y="3054828"/>
                <a:ext cx="543476" cy="39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a:stCxn id="54293" idx="1"/>
                <a:endCxn id="54292" idx="0"/>
              </p:cNvCxnSpPr>
              <p:nvPr/>
            </p:nvCxnSpPr>
            <p:spPr>
              <a:xfrm flipV="1">
                <a:off x="-53345" y="2306931"/>
                <a:ext cx="1528655" cy="943677"/>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5428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2784" y="3652839"/>
            <a:ext cx="8528050" cy="119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83" name="TextBox 32"/>
          <p:cNvSpPr txBox="1">
            <a:spLocks noChangeArrowheads="1"/>
          </p:cNvSpPr>
          <p:nvPr/>
        </p:nvSpPr>
        <p:spPr bwMode="auto">
          <a:xfrm>
            <a:off x="4973560" y="3719513"/>
            <a:ext cx="4867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a:solidFill>
                  <a:srgbClr val="C00000"/>
                </a:solidFill>
                <a:latin typeface="Arial" panose="020B0604020202020204" pitchFamily="34" charset="0"/>
              </a:rPr>
              <a:t>ID 6: coating 10um on outer ss RF surfaces</a:t>
            </a:r>
          </a:p>
        </p:txBody>
      </p:sp>
      <p:pic>
        <p:nvPicPr>
          <p:cNvPr id="54284"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8034" y="4522789"/>
            <a:ext cx="8337550" cy="188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85" name="TextBox 32"/>
          <p:cNvSpPr txBox="1">
            <a:spLocks noChangeArrowheads="1"/>
          </p:cNvSpPr>
          <p:nvPr/>
        </p:nvSpPr>
        <p:spPr bwMode="auto">
          <a:xfrm>
            <a:off x="4946573" y="4991100"/>
            <a:ext cx="490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a:solidFill>
                  <a:srgbClr val="C00000"/>
                </a:solidFill>
                <a:latin typeface="Arial" panose="020B0604020202020204" pitchFamily="34" charset="0"/>
              </a:rPr>
              <a:t>ID 7: coating 100um on inner ss RF surfaces</a:t>
            </a:r>
          </a:p>
        </p:txBody>
      </p:sp>
      <p:sp>
        <p:nvSpPr>
          <p:cNvPr id="54286" name="Rectangle 6"/>
          <p:cNvSpPr>
            <a:spLocks noChangeArrowheads="1"/>
          </p:cNvSpPr>
          <p:nvPr/>
        </p:nvSpPr>
        <p:spPr bwMode="auto">
          <a:xfrm>
            <a:off x="4833860" y="3178176"/>
            <a:ext cx="2055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2400" b="1" dirty="0">
                <a:solidFill>
                  <a:srgbClr val="000066"/>
                </a:solidFill>
              </a:rPr>
              <a:t>Shell elements</a:t>
            </a:r>
            <a:endParaRPr lang="en-US" altLang="en-US" sz="2400" dirty="0">
              <a:solidFill>
                <a:srgbClr val="000066"/>
              </a:solidFill>
              <a:latin typeface="Arial" panose="020B0604020202020204" pitchFamily="34" charset="0"/>
            </a:endParaRPr>
          </a:p>
        </p:txBody>
      </p:sp>
      <p:sp>
        <p:nvSpPr>
          <p:cNvPr id="4" name="Slide Number Placeholder 3"/>
          <p:cNvSpPr>
            <a:spLocks noGrp="1"/>
          </p:cNvSpPr>
          <p:nvPr>
            <p:ph type="sldNum" sz="quarter" idx="4"/>
          </p:nvPr>
        </p:nvSpPr>
        <p:spPr/>
        <p:txBody>
          <a:bodyPr/>
          <a:lstStyle/>
          <a:p>
            <a:r>
              <a:rPr lang="en-US"/>
              <a:t> </a:t>
            </a:r>
            <a:fld id="{FD4094E2-49D1-FA40-BA8E-1072E18B6E4B}" type="slidenum">
              <a:rPr lang="en-US" sz="1600"/>
              <a:pPr/>
              <a:t>32</a:t>
            </a:fld>
            <a:endParaRPr lang="en-US" sz="1600" dirty="0"/>
          </a:p>
        </p:txBody>
      </p:sp>
    </p:spTree>
    <p:extLst>
      <p:ext uri="{BB962C8B-B14F-4D97-AF65-F5344CB8AC3E}">
        <p14:creationId xmlns:p14="http://schemas.microsoft.com/office/powerpoint/2010/main" val="1787913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2834"/>
            <a:ext cx="8539162" cy="332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3" name="Title 1"/>
          <p:cNvSpPr>
            <a:spLocks noGrp="1"/>
          </p:cNvSpPr>
          <p:nvPr>
            <p:ph type="title"/>
          </p:nvPr>
        </p:nvSpPr>
        <p:spPr>
          <a:xfrm>
            <a:off x="1524000" y="69541"/>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Surface Boundary IDs in Body Mesh</a:t>
            </a:r>
          </a:p>
        </p:txBody>
      </p:sp>
      <p:sp>
        <p:nvSpPr>
          <p:cNvPr id="56324" name="TextBox 32"/>
          <p:cNvSpPr txBox="1">
            <a:spLocks noChangeArrowheads="1"/>
          </p:cNvSpPr>
          <p:nvPr/>
        </p:nvSpPr>
        <p:spPr bwMode="auto">
          <a:xfrm>
            <a:off x="6527800" y="4083146"/>
            <a:ext cx="2601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a:solidFill>
                  <a:srgbClr val="C00000"/>
                </a:solidFill>
                <a:latin typeface="Arial" panose="020B0604020202020204" pitchFamily="34" charset="0"/>
              </a:rPr>
              <a:t>ID 8: cu antenna/rings</a:t>
            </a:r>
          </a:p>
        </p:txBody>
      </p:sp>
      <p:pic>
        <p:nvPicPr>
          <p:cNvPr id="563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88897">
            <a:off x="7117557" y="2856803"/>
            <a:ext cx="14208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6" name="Rectangle 11"/>
          <p:cNvSpPr>
            <a:spLocks noChangeArrowheads="1"/>
          </p:cNvSpPr>
          <p:nvPr/>
        </p:nvSpPr>
        <p:spPr bwMode="auto">
          <a:xfrm>
            <a:off x="1524001" y="1582834"/>
            <a:ext cx="3033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2400" b="1" dirty="0">
                <a:solidFill>
                  <a:srgbClr val="000066"/>
                </a:solidFill>
              </a:rPr>
              <a:t>Cu &amp; </a:t>
            </a:r>
            <a:r>
              <a:rPr lang="en-US" altLang="en-US" sz="2400" b="1" dirty="0" err="1">
                <a:solidFill>
                  <a:srgbClr val="000066"/>
                </a:solidFill>
              </a:rPr>
              <a:t>NbTi</a:t>
            </a:r>
            <a:r>
              <a:rPr lang="en-US" altLang="en-US" sz="2400" b="1" dirty="0">
                <a:solidFill>
                  <a:srgbClr val="000066"/>
                </a:solidFill>
              </a:rPr>
              <a:t> RF surfaces</a:t>
            </a:r>
            <a:endParaRPr lang="en-US" altLang="en-US" sz="2400" dirty="0">
              <a:solidFill>
                <a:srgbClr val="000066"/>
              </a:solidFill>
              <a:latin typeface="Arial" panose="020B0604020202020204" pitchFamily="34" charset="0"/>
            </a:endParaRPr>
          </a:p>
        </p:txBody>
      </p:sp>
      <p:sp>
        <p:nvSpPr>
          <p:cNvPr id="56327" name="TextBox 32"/>
          <p:cNvSpPr txBox="1">
            <a:spLocks noChangeArrowheads="1"/>
          </p:cNvSpPr>
          <p:nvPr/>
        </p:nvSpPr>
        <p:spPr bwMode="auto">
          <a:xfrm>
            <a:off x="8207375" y="1320896"/>
            <a:ext cx="2601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a:solidFill>
                  <a:srgbClr val="C00000"/>
                </a:solidFill>
                <a:latin typeface="Arial" panose="020B0604020202020204" pitchFamily="34" charset="0"/>
              </a:rPr>
              <a:t>ID 9: NbTi flange</a:t>
            </a:r>
          </a:p>
        </p:txBody>
      </p:sp>
      <p:sp>
        <p:nvSpPr>
          <p:cNvPr id="56328" name="TextBox 2"/>
          <p:cNvSpPr txBox="1">
            <a:spLocks noChangeArrowheads="1"/>
          </p:cNvSpPr>
          <p:nvPr/>
        </p:nvSpPr>
        <p:spPr bwMode="auto">
          <a:xfrm>
            <a:off x="3297237" y="5321397"/>
            <a:ext cx="49101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F0000"/>
                </a:solidFill>
              </a:rPr>
              <a:t>ID 10 &amp; 11: symmetry planes, </a:t>
            </a:r>
          </a:p>
          <a:p>
            <a:r>
              <a:rPr lang="en-US" altLang="en-US" dirty="0">
                <a:solidFill>
                  <a:srgbClr val="FF0000"/>
                </a:solidFill>
              </a:rPr>
              <a:t>ID 1: the rest </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33</a:t>
            </a:fld>
            <a:endParaRPr lang="en-US" sz="1600" dirty="0"/>
          </a:p>
        </p:txBody>
      </p:sp>
    </p:spTree>
    <p:extLst>
      <p:ext uri="{BB962C8B-B14F-4D97-AF65-F5344CB8AC3E}">
        <p14:creationId xmlns:p14="http://schemas.microsoft.com/office/powerpoint/2010/main" val="2524954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524000" y="101601"/>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Boundary Conditions for TEM3P</a:t>
            </a:r>
          </a:p>
        </p:txBody>
      </p:sp>
      <p:sp>
        <p:nvSpPr>
          <p:cNvPr id="17" name="TextBox 11"/>
          <p:cNvSpPr txBox="1">
            <a:spLocks noChangeArrowheads="1"/>
          </p:cNvSpPr>
          <p:nvPr/>
        </p:nvSpPr>
        <p:spPr bwMode="auto">
          <a:xfrm>
            <a:off x="798224" y="1229684"/>
            <a:ext cx="74580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742950" indent="-28575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eaLnBrk="1" hangingPunct="1">
              <a:spcBef>
                <a:spcPct val="0"/>
              </a:spcBef>
              <a:defRPr/>
            </a:pPr>
            <a:r>
              <a:rPr lang="en-US" altLang="en-US" sz="2400" b="1" dirty="0">
                <a:solidFill>
                  <a:srgbClr val="000066"/>
                </a:solidFill>
                <a:latin typeface="Arial" pitchFamily="34" charset="0"/>
              </a:rPr>
              <a:t>Thermostatic Solver :</a:t>
            </a:r>
          </a:p>
          <a:p>
            <a:pPr lvl="1" eaLnBrk="1" hangingPunct="1">
              <a:lnSpc>
                <a:spcPct val="150000"/>
              </a:lnSpc>
              <a:spcBef>
                <a:spcPct val="0"/>
              </a:spcBef>
              <a:buFont typeface="Arial" panose="020B0604020202020204" pitchFamily="34" charset="0"/>
              <a:buChar char="•"/>
              <a:defRPr/>
            </a:pPr>
            <a:r>
              <a:rPr lang="en-US" altLang="en-US" sz="2000" dirty="0">
                <a:solidFill>
                  <a:srgbClr val="000090"/>
                </a:solidFill>
                <a:latin typeface="Arial" pitchFamily="34" charset="0"/>
              </a:rPr>
              <a:t>Conduction (Neumann): 1 10 11</a:t>
            </a:r>
          </a:p>
          <a:p>
            <a:pPr lvl="1" eaLnBrk="1" hangingPunct="1">
              <a:lnSpc>
                <a:spcPct val="150000"/>
              </a:lnSpc>
              <a:spcBef>
                <a:spcPct val="0"/>
              </a:spcBef>
              <a:buFont typeface="Arial" panose="020B0604020202020204" pitchFamily="34" charset="0"/>
              <a:buChar char="•"/>
              <a:defRPr/>
            </a:pPr>
            <a:r>
              <a:rPr lang="en-US" altLang="en-US" sz="2000" dirty="0">
                <a:solidFill>
                  <a:srgbClr val="000090"/>
                </a:solidFill>
                <a:latin typeface="Arial" pitchFamily="34" charset="0"/>
              </a:rPr>
              <a:t>Conduction (</a:t>
            </a:r>
            <a:r>
              <a:rPr lang="en-US" altLang="en-US" sz="2000" dirty="0" err="1">
                <a:solidFill>
                  <a:srgbClr val="000090"/>
                </a:solidFill>
                <a:latin typeface="Arial" pitchFamily="34" charset="0"/>
              </a:rPr>
              <a:t>Dirichlet</a:t>
            </a:r>
            <a:r>
              <a:rPr lang="en-US" altLang="en-US" sz="2000" dirty="0">
                <a:solidFill>
                  <a:srgbClr val="000090"/>
                </a:solidFill>
                <a:latin typeface="Arial" pitchFamily="34" charset="0"/>
              </a:rPr>
              <a:t>): 2 (2k), 3 (4k), 4 (70k), 5 (300k)</a:t>
            </a:r>
          </a:p>
          <a:p>
            <a:pPr lvl="1" eaLnBrk="1" hangingPunct="1">
              <a:lnSpc>
                <a:spcPct val="150000"/>
              </a:lnSpc>
              <a:spcBef>
                <a:spcPct val="0"/>
              </a:spcBef>
              <a:buFont typeface="Arial" panose="020B0604020202020204" pitchFamily="34" charset="0"/>
              <a:buChar char="•"/>
              <a:defRPr/>
            </a:pPr>
            <a:r>
              <a:rPr lang="en-US" altLang="en-US" sz="2000" b="1" dirty="0">
                <a:solidFill>
                  <a:srgbClr val="FF0000"/>
                </a:solidFill>
                <a:latin typeface="Arial" pitchFamily="34" charset="0"/>
              </a:rPr>
              <a:t>RF Heating: 6 &amp; 7(out &amp; inner conductor coating)</a:t>
            </a:r>
          </a:p>
          <a:p>
            <a:pPr marL="457200" lvl="1" indent="0" eaLnBrk="1" hangingPunct="1">
              <a:lnSpc>
                <a:spcPct val="150000"/>
              </a:lnSpc>
              <a:spcBef>
                <a:spcPct val="0"/>
              </a:spcBef>
              <a:buNone/>
              <a:defRPr/>
            </a:pPr>
            <a:r>
              <a:rPr lang="en-US" altLang="en-US" sz="2000" b="1" dirty="0">
                <a:solidFill>
                  <a:srgbClr val="FF0000"/>
                </a:solidFill>
                <a:latin typeface="Arial" pitchFamily="34" charset="0"/>
              </a:rPr>
              <a:t>                         8 (on antenna) 9 (</a:t>
            </a:r>
            <a:r>
              <a:rPr lang="en-US" altLang="en-US" sz="2000" b="1" dirty="0" err="1">
                <a:solidFill>
                  <a:srgbClr val="FF0000"/>
                </a:solidFill>
                <a:latin typeface="Arial" pitchFamily="34" charset="0"/>
              </a:rPr>
              <a:t>NbTi</a:t>
            </a:r>
            <a:r>
              <a:rPr lang="en-US" altLang="en-US" sz="2000" b="1" dirty="0">
                <a:solidFill>
                  <a:srgbClr val="FF0000"/>
                </a:solidFill>
                <a:latin typeface="Arial" pitchFamily="34" charset="0"/>
              </a:rPr>
              <a:t> flange) </a:t>
            </a:r>
          </a:p>
          <a:p>
            <a:pPr lvl="1" eaLnBrk="1" hangingPunct="1">
              <a:lnSpc>
                <a:spcPct val="150000"/>
              </a:lnSpc>
              <a:spcBef>
                <a:spcPct val="0"/>
              </a:spcBef>
              <a:buFont typeface="Arial" panose="020B0604020202020204" pitchFamily="34" charset="0"/>
              <a:buChar char="•"/>
              <a:defRPr/>
            </a:pPr>
            <a:r>
              <a:rPr lang="en-US" altLang="en-US" sz="2000" dirty="0">
                <a:solidFill>
                  <a:srgbClr val="000090"/>
                </a:solidFill>
                <a:latin typeface="Arial" pitchFamily="34" charset="0"/>
              </a:rPr>
              <a:t>Conduction (Neumann): 10 11</a:t>
            </a:r>
          </a:p>
          <a:p>
            <a:pPr marL="457200" lvl="1" indent="0" eaLnBrk="1" hangingPunct="1">
              <a:lnSpc>
                <a:spcPct val="150000"/>
              </a:lnSpc>
              <a:spcBef>
                <a:spcPct val="0"/>
              </a:spcBef>
              <a:buNone/>
              <a:defRPr/>
            </a:pPr>
            <a:endParaRPr lang="en-US" altLang="en-US" sz="2400" dirty="0">
              <a:solidFill>
                <a:srgbClr val="000090"/>
              </a:solidFill>
              <a:latin typeface="Arial" pitchFamily="34" charset="0"/>
            </a:endParaRP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34</a:t>
            </a:fld>
            <a:endParaRPr lang="en-US" sz="1600" dirty="0"/>
          </a:p>
        </p:txBody>
      </p:sp>
    </p:spTree>
    <p:extLst>
      <p:ext uri="{BB962C8B-B14F-4D97-AF65-F5344CB8AC3E}">
        <p14:creationId xmlns:p14="http://schemas.microsoft.com/office/powerpoint/2010/main" val="1348650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0" y="131764"/>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Volume Blocks for TEM3P</a:t>
            </a:r>
          </a:p>
        </p:txBody>
      </p:sp>
      <p:pic>
        <p:nvPicPr>
          <p:cNvPr id="5939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491" y="1163637"/>
            <a:ext cx="8842607" cy="197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294291571"/>
              </p:ext>
            </p:extLst>
          </p:nvPr>
        </p:nvGraphicFramePr>
        <p:xfrm>
          <a:off x="1277491" y="3716933"/>
          <a:ext cx="8384121" cy="2328164"/>
        </p:xfrm>
        <a:graphic>
          <a:graphicData uri="http://schemas.openxmlformats.org/drawingml/2006/table">
            <a:tbl>
              <a:tblPr/>
              <a:tblGrid>
                <a:gridCol w="5149703">
                  <a:extLst>
                    <a:ext uri="{9D8B030D-6E8A-4147-A177-3AD203B41FA5}">
                      <a16:colId xmlns:a16="http://schemas.microsoft.com/office/drawing/2014/main" val="20000"/>
                    </a:ext>
                  </a:extLst>
                </a:gridCol>
                <a:gridCol w="3234418">
                  <a:extLst>
                    <a:ext uri="{9D8B030D-6E8A-4147-A177-3AD203B41FA5}">
                      <a16:colId xmlns:a16="http://schemas.microsoft.com/office/drawing/2014/main" val="20001"/>
                    </a:ext>
                  </a:extLst>
                </a:gridCol>
              </a:tblGrid>
              <a:tr h="499034">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accent2"/>
                          </a:solidFill>
                          <a:effectLst/>
                          <a:latin typeface="Arial" pitchFamily="34" charset="0"/>
                          <a:ea typeface="ＭＳ Ｐゴシック" pitchFamily="34" charset="-128"/>
                        </a:rPr>
                        <a:t>Block Id</a:t>
                      </a:r>
                    </a:p>
                  </a:txBody>
                  <a:tcPr marL="91442" marR="91442" marT="45753" marB="45753"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accent2"/>
                          </a:solidFill>
                          <a:effectLst/>
                          <a:latin typeface="Arial" pitchFamily="34" charset="0"/>
                          <a:ea typeface="ＭＳ Ｐゴシック" pitchFamily="34" charset="-128"/>
                        </a:rPr>
                        <a:t>Material</a:t>
                      </a:r>
                    </a:p>
                  </a:txBody>
                  <a:tcPr marL="91442" marR="91442" marT="45753" marB="45753"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5367">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itchFamily="34" charset="0"/>
                          <a:ea typeface="ＭＳ Ｐゴシック" pitchFamily="34" charset="-128"/>
                        </a:rPr>
                        <a:t>1: </a:t>
                      </a:r>
                      <a:r>
                        <a:rPr kumimoji="0" lang="en-US" altLang="en-US" sz="1800" b="1" i="0" u="none" strike="noStrike" cap="none" normalizeH="0" baseline="0" dirty="0" err="1">
                          <a:ln>
                            <a:noFill/>
                          </a:ln>
                          <a:solidFill>
                            <a:srgbClr val="FF0000"/>
                          </a:solidFill>
                          <a:effectLst/>
                          <a:latin typeface="Arial" pitchFamily="34" charset="0"/>
                          <a:ea typeface="ＭＳ Ｐゴシック" pitchFamily="34" charset="-128"/>
                        </a:rPr>
                        <a:t>beampipe</a:t>
                      </a:r>
                      <a:r>
                        <a:rPr kumimoji="0" lang="en-US" altLang="en-US" sz="1800" b="1" i="0" u="none" strike="noStrike" cap="none" normalizeH="0" baseline="0" dirty="0">
                          <a:ln>
                            <a:noFill/>
                          </a:ln>
                          <a:solidFill>
                            <a:srgbClr val="FF0000"/>
                          </a:solidFill>
                          <a:effectLst/>
                          <a:latin typeface="Arial" pitchFamily="34" charset="0"/>
                          <a:ea typeface="ＭＳ Ｐゴシック" pitchFamily="34" charset="-128"/>
                        </a:rPr>
                        <a:t> between 2k flange and cavity</a:t>
                      </a:r>
                    </a:p>
                  </a:txBody>
                  <a:tcPr marL="91442" marR="91442" marT="45753" marB="45753"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1"/>
                    </a:solidFill>
                  </a:tcPr>
                </a:tc>
                <a:tc>
                  <a:txBody>
                    <a:bodyPr/>
                    <a:lstStyle>
                      <a:lvl1pPr eaLnBrk="0" hangingPunct="0">
                        <a:spcBef>
                          <a:spcPct val="20000"/>
                        </a:spcBef>
                        <a:defRPr sz="28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defRPr sz="24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defRPr sz="20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defRPr>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ea typeface="ＭＳ Ｐゴシック" pitchFamily="34" charset="-128"/>
                          <a:cs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333399"/>
                          </a:solidFill>
                          <a:effectLst/>
                          <a:latin typeface="Arial" pitchFamily="34" charset="0"/>
                          <a:ea typeface="ＭＳ Ｐゴシック" pitchFamily="34" charset="-128"/>
                        </a:rPr>
                        <a:t>Nb</a:t>
                      </a:r>
                      <a:r>
                        <a:rPr kumimoji="0" lang="en-US" altLang="en-US" sz="1800" b="0" i="0" u="none" strike="noStrike" cap="none" normalizeH="0" baseline="0" dirty="0">
                          <a:ln>
                            <a:noFill/>
                          </a:ln>
                          <a:solidFill>
                            <a:srgbClr val="333399"/>
                          </a:solidFill>
                          <a:effectLst/>
                          <a:latin typeface="Arial" pitchFamily="34" charset="0"/>
                          <a:ea typeface="ＭＳ Ｐゴシック" pitchFamily="34" charset="-128"/>
                        </a:rPr>
                        <a:t> </a:t>
                      </a:r>
                    </a:p>
                  </a:txBody>
                  <a:tcPr marL="91442" marR="91442" marT="45753" marB="45753"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1"/>
                    </a:solidFill>
                  </a:tcPr>
                </a:tc>
                <a:extLst>
                  <a:ext uri="{0D108BD9-81ED-4DB2-BD59-A6C34878D82A}">
                    <a16:rowId xmlns:a16="http://schemas.microsoft.com/office/drawing/2014/main" val="10001"/>
                  </a:ext>
                </a:extLst>
              </a:tr>
              <a:tr h="335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itchFamily="34" charset="0"/>
                          <a:ea typeface="ＭＳ Ｐゴシック" pitchFamily="34" charset="-128"/>
                        </a:rPr>
                        <a:t>2: 2k flange</a:t>
                      </a:r>
                    </a:p>
                  </a:txBody>
                  <a:tcPr marL="91442" marR="91442" marT="45753" marB="45753"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333399"/>
                          </a:solidFill>
                          <a:effectLst/>
                          <a:latin typeface="Arial" pitchFamily="34" charset="0"/>
                          <a:ea typeface="ＭＳ Ｐゴシック" pitchFamily="34" charset="-128"/>
                        </a:rPr>
                        <a:t>NbTi</a:t>
                      </a:r>
                      <a:endParaRPr kumimoji="0" lang="en-US" altLang="en-US" sz="1800" b="0" i="0" u="none" strike="noStrike" cap="none" normalizeH="0" baseline="0" dirty="0">
                        <a:ln>
                          <a:noFill/>
                        </a:ln>
                        <a:solidFill>
                          <a:srgbClr val="333399"/>
                        </a:solidFill>
                        <a:effectLst/>
                        <a:latin typeface="Arial" pitchFamily="34" charset="0"/>
                        <a:ea typeface="ＭＳ Ｐゴシック" pitchFamily="34" charset="-128"/>
                      </a:endParaRPr>
                    </a:p>
                  </a:txBody>
                  <a:tcPr marL="91442" marR="91442" marT="45753" marB="45753"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accent1"/>
                    </a:solidFill>
                  </a:tcPr>
                </a:tc>
                <a:extLst>
                  <a:ext uri="{0D108BD9-81ED-4DB2-BD59-A6C34878D82A}">
                    <a16:rowId xmlns:a16="http://schemas.microsoft.com/office/drawing/2014/main" val="10002"/>
                  </a:ext>
                </a:extLst>
              </a:tr>
              <a:tr h="335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2">
                              <a:lumMod val="50000"/>
                            </a:schemeClr>
                          </a:solidFill>
                          <a:effectLst/>
                          <a:latin typeface="Arial" pitchFamily="34" charset="0"/>
                          <a:ea typeface="ＭＳ Ｐゴシック" pitchFamily="34" charset="-128"/>
                        </a:rPr>
                        <a:t>3: FPC coax wall and flange</a:t>
                      </a:r>
                    </a:p>
                  </a:txBody>
                  <a:tcPr marL="91442" marR="91442" marT="45753" marB="45753"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3399"/>
                          </a:solidFill>
                          <a:effectLst/>
                          <a:latin typeface="Arial" pitchFamily="34" charset="0"/>
                          <a:ea typeface="ＭＳ Ｐゴシック" pitchFamily="34" charset="-128"/>
                        </a:rPr>
                        <a:t>SS304</a:t>
                      </a:r>
                    </a:p>
                  </a:txBody>
                  <a:tcPr marL="91442" marR="91442" marT="45753" marB="45753"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accent1"/>
                    </a:solidFill>
                  </a:tcPr>
                </a:tc>
                <a:extLst>
                  <a:ext uri="{0D108BD9-81ED-4DB2-BD59-A6C34878D82A}">
                    <a16:rowId xmlns:a16="http://schemas.microsoft.com/office/drawing/2014/main" val="10003"/>
                  </a:ext>
                </a:extLst>
              </a:tr>
              <a:tr h="335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00"/>
                          </a:solidFill>
                          <a:effectLst/>
                          <a:latin typeface="Arial" pitchFamily="34" charset="0"/>
                          <a:ea typeface="ＭＳ Ｐゴシック" pitchFamily="34" charset="-128"/>
                        </a:rPr>
                        <a:t>4: antenna</a:t>
                      </a:r>
                    </a:p>
                  </a:txBody>
                  <a:tcPr marL="91442" marR="91442" marT="45753" marB="45753"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3399"/>
                          </a:solidFill>
                          <a:effectLst/>
                          <a:latin typeface="Arial" pitchFamily="34" charset="0"/>
                          <a:ea typeface="ＭＳ Ｐゴシック" pitchFamily="34" charset="-128"/>
                        </a:rPr>
                        <a:t>Cu-RRR100</a:t>
                      </a:r>
                    </a:p>
                  </a:txBody>
                  <a:tcPr marL="91442" marR="91442" marT="45753" marB="45753"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accent1"/>
                    </a:solidFill>
                  </a:tcPr>
                </a:tc>
                <a:extLst>
                  <a:ext uri="{0D108BD9-81ED-4DB2-BD59-A6C34878D82A}">
                    <a16:rowId xmlns:a16="http://schemas.microsoft.com/office/drawing/2014/main" val="10004"/>
                  </a:ext>
                </a:extLst>
              </a:tr>
              <a:tr h="335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FF"/>
                          </a:solidFill>
                          <a:effectLst/>
                          <a:latin typeface="Arial" pitchFamily="34" charset="0"/>
                          <a:ea typeface="ＭＳ Ｐゴシック" pitchFamily="34" charset="-128"/>
                        </a:rPr>
                        <a:t>5: window</a:t>
                      </a:r>
                    </a:p>
                  </a:txBody>
                  <a:tcPr marL="91442" marR="91442" marT="45753" marB="45753"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3399"/>
                          </a:solidFill>
                          <a:effectLst/>
                          <a:latin typeface="Arial" pitchFamily="34" charset="0"/>
                          <a:ea typeface="ＭＳ Ｐゴシック" pitchFamily="34" charset="-128"/>
                        </a:rPr>
                        <a:t>Al</a:t>
                      </a:r>
                      <a:r>
                        <a:rPr kumimoji="0" lang="en-US" altLang="en-US" sz="1800" b="0" i="0" u="none" strike="noStrike" cap="none" normalizeH="0" baseline="-25000" dirty="0">
                          <a:ln>
                            <a:noFill/>
                          </a:ln>
                          <a:solidFill>
                            <a:srgbClr val="333399"/>
                          </a:solidFill>
                          <a:effectLst/>
                          <a:latin typeface="Arial" pitchFamily="34" charset="0"/>
                          <a:ea typeface="ＭＳ Ｐゴシック" pitchFamily="34" charset="-128"/>
                        </a:rPr>
                        <a:t>2</a:t>
                      </a:r>
                      <a:r>
                        <a:rPr kumimoji="0" lang="en-US" altLang="en-US" sz="1800" b="0" i="0" u="none" strike="noStrike" cap="none" normalizeH="0" baseline="0" dirty="0">
                          <a:ln>
                            <a:noFill/>
                          </a:ln>
                          <a:solidFill>
                            <a:srgbClr val="333399"/>
                          </a:solidFill>
                          <a:effectLst/>
                          <a:latin typeface="Arial" pitchFamily="34" charset="0"/>
                          <a:ea typeface="ＭＳ Ｐゴシック" pitchFamily="34" charset="-128"/>
                        </a:rPr>
                        <a:t>O</a:t>
                      </a:r>
                      <a:r>
                        <a:rPr kumimoji="0" lang="en-US" altLang="en-US" sz="1800" b="0" i="0" u="none" strike="noStrike" cap="none" normalizeH="0" baseline="-25000" dirty="0">
                          <a:ln>
                            <a:noFill/>
                          </a:ln>
                          <a:solidFill>
                            <a:srgbClr val="333399"/>
                          </a:solidFill>
                          <a:effectLst/>
                          <a:latin typeface="Arial" pitchFamily="34" charset="0"/>
                          <a:ea typeface="ＭＳ Ｐゴシック" pitchFamily="34" charset="-128"/>
                        </a:rPr>
                        <a:t>3</a:t>
                      </a:r>
                    </a:p>
                  </a:txBody>
                  <a:tcPr marL="91442" marR="91442" marT="45753" marB="45753"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35</a:t>
            </a:fld>
            <a:endParaRPr lang="en-US" sz="1600" dirty="0"/>
          </a:p>
        </p:txBody>
      </p:sp>
    </p:spTree>
    <p:extLst>
      <p:ext uri="{BB962C8B-B14F-4D97-AF65-F5344CB8AC3E}">
        <p14:creationId xmlns:p14="http://schemas.microsoft.com/office/powerpoint/2010/main" val="2119536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524000" y="50008"/>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Non-Linear Thermal Material Properties</a:t>
            </a:r>
          </a:p>
        </p:txBody>
      </p:sp>
      <p:sp>
        <p:nvSpPr>
          <p:cNvPr id="60419" name="Rectangle 4"/>
          <p:cNvSpPr>
            <a:spLocks noChangeArrowheads="1"/>
          </p:cNvSpPr>
          <p:nvPr/>
        </p:nvSpPr>
        <p:spPr bwMode="auto">
          <a:xfrm>
            <a:off x="1992227" y="5517868"/>
            <a:ext cx="7537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i="1" dirty="0">
                <a:solidFill>
                  <a:schemeClr val="tx2"/>
                </a:solidFill>
                <a:latin typeface="Arial" panose="020B0604020202020204" pitchFamily="34" charset="0"/>
              </a:rPr>
              <a:t>Material non-linear function specification is under directory of “functions” and follows: </a:t>
            </a:r>
            <a:r>
              <a:rPr lang="en-US" altLang="en-US" sz="1800" i="1" dirty="0" err="1">
                <a:solidFill>
                  <a:schemeClr val="tx2"/>
                </a:solidFill>
                <a:latin typeface="Arial" panose="020B0604020202020204" pitchFamily="34" charset="0"/>
              </a:rPr>
              <a:t>T</a:t>
            </a:r>
            <a:r>
              <a:rPr lang="en-US" altLang="en-US" sz="1800" i="1" baseline="-25000" dirty="0" err="1">
                <a:solidFill>
                  <a:schemeClr val="tx2"/>
                </a:solidFill>
                <a:latin typeface="Arial" panose="020B0604020202020204" pitchFamily="34" charset="0"/>
              </a:rPr>
              <a:t>start</a:t>
            </a:r>
            <a:r>
              <a:rPr lang="en-US" altLang="en-US" sz="1800" i="1" dirty="0">
                <a:solidFill>
                  <a:schemeClr val="tx2"/>
                </a:solidFill>
                <a:latin typeface="Arial" panose="020B0604020202020204" pitchFamily="34" charset="0"/>
              </a:rPr>
              <a:t>    T</a:t>
            </a:r>
            <a:r>
              <a:rPr lang="en-US" altLang="en-US" sz="1800" i="1" baseline="-25000" dirty="0">
                <a:solidFill>
                  <a:schemeClr val="tx2"/>
                </a:solidFill>
                <a:latin typeface="Arial" panose="020B0604020202020204" pitchFamily="34" charset="0"/>
              </a:rPr>
              <a:t>end</a:t>
            </a:r>
            <a:r>
              <a:rPr lang="en-US" altLang="en-US" sz="1800" i="1" dirty="0">
                <a:solidFill>
                  <a:schemeClr val="tx2"/>
                </a:solidFill>
                <a:latin typeface="Arial" panose="020B0604020202020204" pitchFamily="34" charset="0"/>
              </a:rPr>
              <a:t>     f(T), where </a:t>
            </a:r>
            <a:r>
              <a:rPr lang="en-US" altLang="en-US" sz="1800" i="1" dirty="0" err="1">
                <a:solidFill>
                  <a:schemeClr val="tx2"/>
                </a:solidFill>
                <a:latin typeface="Arial" panose="020B0604020202020204" pitchFamily="34" charset="0"/>
              </a:rPr>
              <a:t>T</a:t>
            </a:r>
            <a:r>
              <a:rPr lang="en-US" altLang="en-US" sz="1800" i="1" baseline="-25000" dirty="0" err="1">
                <a:solidFill>
                  <a:schemeClr val="tx2"/>
                </a:solidFill>
                <a:latin typeface="Arial" panose="020B0604020202020204" pitchFamily="34" charset="0"/>
              </a:rPr>
              <a:t>start</a:t>
            </a:r>
            <a:r>
              <a:rPr lang="en-US" altLang="en-US" sz="1800" i="1" dirty="0">
                <a:solidFill>
                  <a:schemeClr val="tx2"/>
                </a:solidFill>
                <a:latin typeface="Arial" panose="020B0604020202020204" pitchFamily="34" charset="0"/>
              </a:rPr>
              <a:t>   &lt; T &lt;   T</a:t>
            </a:r>
            <a:r>
              <a:rPr lang="en-US" altLang="en-US" sz="1800" i="1" baseline="-25000" dirty="0">
                <a:solidFill>
                  <a:schemeClr val="tx2"/>
                </a:solidFill>
                <a:latin typeface="Arial" panose="020B0604020202020204" pitchFamily="34" charset="0"/>
              </a:rPr>
              <a:t>end </a:t>
            </a:r>
            <a:r>
              <a:rPr lang="en-US" altLang="en-US" sz="1800" i="1" dirty="0">
                <a:solidFill>
                  <a:schemeClr val="tx2"/>
                </a:solidFill>
                <a:latin typeface="Arial" panose="020B0604020202020204" pitchFamily="34" charset="0"/>
              </a:rPr>
              <a:t>   ,  K(T) = f(T).</a:t>
            </a: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576" y="1402954"/>
            <a:ext cx="3900488"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161" y="1340132"/>
            <a:ext cx="3876675" cy="393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2" name="TextBox 1"/>
          <p:cNvSpPr txBox="1">
            <a:spLocks noChangeArrowheads="1"/>
          </p:cNvSpPr>
          <p:nvPr/>
        </p:nvSpPr>
        <p:spPr bwMode="auto">
          <a:xfrm>
            <a:off x="7598637" y="2750228"/>
            <a:ext cx="160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@F=1.3GHz</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36</a:t>
            </a:fld>
            <a:endParaRPr lang="en-US" sz="1600" dirty="0"/>
          </a:p>
        </p:txBody>
      </p:sp>
    </p:spTree>
    <p:extLst>
      <p:ext uri="{BB962C8B-B14F-4D97-AF65-F5344CB8AC3E}">
        <p14:creationId xmlns:p14="http://schemas.microsoft.com/office/powerpoint/2010/main" val="1839275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24000" y="88901"/>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Thermostatic Simulation with TEM3P</a:t>
            </a:r>
          </a:p>
        </p:txBody>
      </p:sp>
      <p:sp>
        <p:nvSpPr>
          <p:cNvPr id="62467" name="Rectangle 1"/>
          <p:cNvSpPr>
            <a:spLocks noChangeArrowheads="1"/>
          </p:cNvSpPr>
          <p:nvPr/>
        </p:nvSpPr>
        <p:spPr bwMode="auto">
          <a:xfrm>
            <a:off x="1395534" y="1274764"/>
            <a:ext cx="3720918" cy="50167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600" dirty="0">
                <a:solidFill>
                  <a:srgbClr val="C00000"/>
                </a:solidFill>
                <a:latin typeface="Arial" panose="020B0604020202020204" pitchFamily="34" charset="0"/>
              </a:rPr>
              <a:t>//-- Thermostatic problem </a:t>
            </a:r>
          </a:p>
          <a:p>
            <a:pPr eaLnBrk="1" hangingPunct="1">
              <a:spcBef>
                <a:spcPct val="0"/>
              </a:spcBef>
              <a:buFontTx/>
              <a:buNone/>
            </a:pPr>
            <a:r>
              <a:rPr lang="en-US" altLang="en-US" sz="1600" dirty="0" err="1">
                <a:solidFill>
                  <a:schemeClr val="tx1"/>
                </a:solidFill>
                <a:latin typeface="Arial" panose="020B0604020202020204" pitchFamily="34" charset="0"/>
              </a:rPr>
              <a:t>ThermostaticProblem</a:t>
            </a:r>
            <a:r>
              <a:rPr lang="en-US" altLang="en-US" sz="1600" dirty="0">
                <a:solidFill>
                  <a:schemeClr val="tx1"/>
                </a:solidFill>
                <a:latin typeface="Arial" panose="020B0604020202020204" pitchFamily="34" charset="0"/>
              </a:rPr>
              <a:t>: {</a:t>
            </a:r>
          </a:p>
          <a:p>
            <a:pPr eaLnBrk="1" hangingPunct="1">
              <a:spcBef>
                <a:spcPct val="0"/>
              </a:spcBef>
              <a:buFontTx/>
              <a:buNone/>
            </a:pPr>
            <a:endParaRPr lang="en-US" altLang="en-US" sz="1600" dirty="0">
              <a:solidFill>
                <a:schemeClr val="tx1"/>
              </a:solidFill>
              <a:latin typeface="Arial" panose="020B0604020202020204" pitchFamily="34" charset="0"/>
            </a:endParaRPr>
          </a:p>
          <a:p>
            <a:pPr eaLnBrk="1" hangingPunct="1">
              <a:spcBef>
                <a:spcPct val="0"/>
              </a:spcBef>
              <a:buFontTx/>
              <a:buNone/>
            </a:pPr>
            <a:r>
              <a:rPr lang="en-US" altLang="en-US" sz="1600" dirty="0">
                <a:solidFill>
                  <a:schemeClr val="tx1"/>
                </a:solidFill>
                <a:latin typeface="Arial" panose="020B0604020202020204" pitchFamily="34" charset="0"/>
              </a:rPr>
              <a:t>  </a:t>
            </a:r>
            <a:r>
              <a:rPr lang="en-US" altLang="en-US" sz="1600" dirty="0" err="1">
                <a:solidFill>
                  <a:schemeClr val="tx1"/>
                </a:solidFill>
                <a:latin typeface="Arial" panose="020B0604020202020204" pitchFamily="34" charset="0"/>
              </a:rPr>
              <a:t>MeshFile</a:t>
            </a:r>
            <a:r>
              <a:rPr lang="en-US" altLang="en-US" sz="1600" dirty="0">
                <a:solidFill>
                  <a:schemeClr val="tx1"/>
                </a:solidFill>
                <a:latin typeface="Arial" panose="020B0604020202020204" pitchFamily="34" charset="0"/>
              </a:rPr>
              <a:t>: 2D-TTF3-FPC-Body.ncdf </a:t>
            </a:r>
          </a:p>
          <a:p>
            <a:pPr eaLnBrk="1" hangingPunct="1">
              <a:spcBef>
                <a:spcPct val="0"/>
              </a:spcBef>
              <a:buFontTx/>
              <a:buNone/>
            </a:pPr>
            <a:r>
              <a:rPr lang="en-US" altLang="en-US" sz="1600" dirty="0">
                <a:solidFill>
                  <a:schemeClr val="tx1"/>
                </a:solidFill>
                <a:latin typeface="Arial" panose="020B0604020202020204" pitchFamily="34" charset="0"/>
              </a:rPr>
              <a:t>  </a:t>
            </a:r>
            <a:r>
              <a:rPr lang="en-US" altLang="en-US" sz="1600" dirty="0" err="1">
                <a:solidFill>
                  <a:schemeClr val="tx1"/>
                </a:solidFill>
                <a:latin typeface="Arial" panose="020B0604020202020204" pitchFamily="34" charset="0"/>
              </a:rPr>
              <a:t>BasisOrder</a:t>
            </a:r>
            <a:r>
              <a:rPr lang="en-US" altLang="en-US" sz="1600" dirty="0">
                <a:solidFill>
                  <a:schemeClr val="tx1"/>
                </a:solidFill>
                <a:latin typeface="Arial" panose="020B0604020202020204" pitchFamily="34" charset="0"/>
              </a:rPr>
              <a:t>: 2</a:t>
            </a:r>
          </a:p>
          <a:p>
            <a:pPr eaLnBrk="1" hangingPunct="1">
              <a:spcBef>
                <a:spcPct val="0"/>
              </a:spcBef>
              <a:buFontTx/>
              <a:buNone/>
            </a:pPr>
            <a:r>
              <a:rPr lang="en-US" altLang="en-US" sz="1600" dirty="0">
                <a:solidFill>
                  <a:schemeClr val="tx1"/>
                </a:solidFill>
                <a:latin typeface="Arial" panose="020B0604020202020204" pitchFamily="34" charset="0"/>
              </a:rPr>
              <a:t>  </a:t>
            </a:r>
            <a:r>
              <a:rPr lang="en-US" altLang="en-US" sz="1600" dirty="0" err="1">
                <a:solidFill>
                  <a:schemeClr val="tx1"/>
                </a:solidFill>
                <a:latin typeface="Arial" panose="020B0604020202020204" pitchFamily="34" charset="0"/>
              </a:rPr>
              <a:t>CurvedSurfaces</a:t>
            </a:r>
            <a:r>
              <a:rPr lang="en-US" altLang="en-US" sz="1600" dirty="0">
                <a:solidFill>
                  <a:schemeClr val="tx1"/>
                </a:solidFill>
                <a:latin typeface="Arial" panose="020B0604020202020204" pitchFamily="34" charset="0"/>
              </a:rPr>
              <a:t>: on</a:t>
            </a:r>
          </a:p>
          <a:p>
            <a:pPr eaLnBrk="1" hangingPunct="1">
              <a:spcBef>
                <a:spcPct val="0"/>
              </a:spcBef>
              <a:buFontTx/>
              <a:buNone/>
            </a:pPr>
            <a:endParaRPr lang="en-US" altLang="en-US" sz="1600" dirty="0">
              <a:solidFill>
                <a:schemeClr val="tx1"/>
              </a:solidFill>
              <a:latin typeface="Arial" panose="020B0604020202020204" pitchFamily="34" charset="0"/>
            </a:endParaRPr>
          </a:p>
          <a:p>
            <a:pPr eaLnBrk="1" hangingPunct="1">
              <a:spcBef>
                <a:spcPct val="0"/>
              </a:spcBef>
              <a:buFontTx/>
              <a:buNone/>
            </a:pPr>
            <a:r>
              <a:rPr lang="en-US" altLang="en-US" sz="1600" dirty="0">
                <a:solidFill>
                  <a:schemeClr val="tx1"/>
                </a:solidFill>
                <a:latin typeface="Arial" panose="020B0604020202020204" pitchFamily="34" charset="0"/>
              </a:rPr>
              <a:t>  </a:t>
            </a:r>
            <a:r>
              <a:rPr lang="en-US" altLang="en-US" sz="1600" dirty="0">
                <a:solidFill>
                  <a:srgbClr val="C00000"/>
                </a:solidFill>
                <a:latin typeface="Arial" panose="020B0604020202020204" pitchFamily="34" charset="0"/>
              </a:rPr>
              <a:t>// --------------------</a:t>
            </a:r>
          </a:p>
          <a:p>
            <a:pPr eaLnBrk="1" hangingPunct="1">
              <a:spcBef>
                <a:spcPct val="0"/>
              </a:spcBef>
              <a:buFontTx/>
              <a:buNone/>
            </a:pPr>
            <a:r>
              <a:rPr lang="en-US" altLang="en-US" sz="1600" dirty="0">
                <a:solidFill>
                  <a:srgbClr val="C00000"/>
                </a:solidFill>
                <a:latin typeface="Arial" panose="020B0604020202020204" pitchFamily="34" charset="0"/>
              </a:rPr>
              <a:t>  // solution controls</a:t>
            </a:r>
          </a:p>
          <a:p>
            <a:pPr eaLnBrk="1" hangingPunct="1">
              <a:spcBef>
                <a:spcPct val="0"/>
              </a:spcBef>
              <a:buFontTx/>
              <a:buNone/>
            </a:pPr>
            <a:r>
              <a:rPr lang="en-US" altLang="en-US" sz="1600" dirty="0">
                <a:solidFill>
                  <a:srgbClr val="C00000"/>
                </a:solidFill>
                <a:latin typeface="Arial" panose="020B0604020202020204" pitchFamily="34" charset="0"/>
              </a:rPr>
              <a:t>  // --------------------</a:t>
            </a:r>
          </a:p>
          <a:p>
            <a:pPr eaLnBrk="1" hangingPunct="1">
              <a:spcBef>
                <a:spcPct val="0"/>
              </a:spcBef>
              <a:buFontTx/>
              <a:buNone/>
            </a:pPr>
            <a:endParaRPr lang="en-US" altLang="en-US" sz="1600" dirty="0">
              <a:solidFill>
                <a:srgbClr val="C00000"/>
              </a:solidFill>
              <a:latin typeface="Arial" panose="020B0604020202020204" pitchFamily="34" charset="0"/>
            </a:endParaRPr>
          </a:p>
          <a:p>
            <a:pPr eaLnBrk="1" hangingPunct="1">
              <a:spcBef>
                <a:spcPct val="0"/>
              </a:spcBef>
              <a:buFontTx/>
              <a:buNone/>
            </a:pPr>
            <a:r>
              <a:rPr lang="en-US" altLang="en-US" sz="1600" dirty="0">
                <a:solidFill>
                  <a:schemeClr val="tx1"/>
                </a:solidFill>
                <a:latin typeface="Arial" panose="020B0604020202020204" pitchFamily="34" charset="0"/>
              </a:rPr>
              <a:t> </a:t>
            </a:r>
            <a:r>
              <a:rPr lang="en-US" altLang="en-US" sz="1600" dirty="0" err="1">
                <a:solidFill>
                  <a:schemeClr val="tx1"/>
                </a:solidFill>
                <a:latin typeface="Arial" panose="020B0604020202020204" pitchFamily="34" charset="0"/>
              </a:rPr>
              <a:t>LinearSolver</a:t>
            </a:r>
            <a:r>
              <a:rPr lang="en-US" altLang="en-US" sz="1600" dirty="0">
                <a:solidFill>
                  <a:schemeClr val="tx1"/>
                </a:solidFill>
                <a:latin typeface="Arial" panose="020B0604020202020204" pitchFamily="34" charset="0"/>
              </a:rPr>
              <a:t>:</a:t>
            </a:r>
          </a:p>
          <a:p>
            <a:pPr eaLnBrk="1" hangingPunct="1">
              <a:spcBef>
                <a:spcPct val="0"/>
              </a:spcBef>
              <a:buFontTx/>
              <a:buNone/>
            </a:pPr>
            <a:r>
              <a:rPr lang="en-US" altLang="en-US" sz="1600" dirty="0">
                <a:solidFill>
                  <a:schemeClr val="tx1"/>
                </a:solidFill>
                <a:latin typeface="Arial" panose="020B0604020202020204" pitchFamily="34" charset="0"/>
              </a:rPr>
              <a:t>  {</a:t>
            </a:r>
          </a:p>
          <a:p>
            <a:pPr eaLnBrk="1" hangingPunct="1">
              <a:spcBef>
                <a:spcPct val="0"/>
              </a:spcBef>
              <a:buFontTx/>
              <a:buNone/>
            </a:pPr>
            <a:r>
              <a:rPr lang="en-US" altLang="en-US" sz="1600" dirty="0">
                <a:solidFill>
                  <a:schemeClr val="tx1"/>
                </a:solidFill>
                <a:latin typeface="Arial" panose="020B0604020202020204" pitchFamily="34" charset="0"/>
              </a:rPr>
              <a:t>    Solver:            GMRES</a:t>
            </a:r>
          </a:p>
          <a:p>
            <a:pPr eaLnBrk="1" hangingPunct="1">
              <a:spcBef>
                <a:spcPct val="0"/>
              </a:spcBef>
              <a:buFontTx/>
              <a:buNone/>
            </a:pPr>
            <a:r>
              <a:rPr lang="en-US" altLang="en-US" sz="1600" dirty="0">
                <a:solidFill>
                  <a:schemeClr val="tx1"/>
                </a:solidFill>
                <a:latin typeface="Arial" panose="020B0604020202020204" pitchFamily="34" charset="0"/>
              </a:rPr>
              <a:t>    Preconditioner:    ILU</a:t>
            </a:r>
          </a:p>
          <a:p>
            <a:pPr eaLnBrk="1" hangingPunct="1">
              <a:spcBef>
                <a:spcPct val="0"/>
              </a:spcBef>
              <a:buFontTx/>
              <a:buNone/>
            </a:pPr>
            <a:r>
              <a:rPr lang="en-US" altLang="en-US" sz="1600" dirty="0">
                <a:solidFill>
                  <a:schemeClr val="tx1"/>
                </a:solidFill>
                <a:latin typeface="Arial" panose="020B0604020202020204" pitchFamily="34" charset="0"/>
              </a:rPr>
              <a:t>    </a:t>
            </a:r>
            <a:r>
              <a:rPr lang="en-US" altLang="en-US" sz="1600" dirty="0" err="1">
                <a:solidFill>
                  <a:schemeClr val="tx1"/>
                </a:solidFill>
                <a:latin typeface="Arial" panose="020B0604020202020204" pitchFamily="34" charset="0"/>
              </a:rPr>
              <a:t>AbsoluteTolerance</a:t>
            </a:r>
            <a:r>
              <a:rPr lang="en-US" altLang="en-US" sz="1600" dirty="0">
                <a:solidFill>
                  <a:schemeClr val="tx1"/>
                </a:solidFill>
                <a:latin typeface="Arial" panose="020B0604020202020204" pitchFamily="34" charset="0"/>
              </a:rPr>
              <a:t>: 1.0e-18</a:t>
            </a:r>
          </a:p>
          <a:p>
            <a:pPr eaLnBrk="1" hangingPunct="1">
              <a:spcBef>
                <a:spcPct val="0"/>
              </a:spcBef>
              <a:buFontTx/>
              <a:buNone/>
            </a:pPr>
            <a:r>
              <a:rPr lang="en-US" altLang="en-US" sz="1600" dirty="0">
                <a:solidFill>
                  <a:schemeClr val="tx1"/>
                </a:solidFill>
                <a:latin typeface="Arial" panose="020B0604020202020204" pitchFamily="34" charset="0"/>
              </a:rPr>
              <a:t>    Tolerance:         1.0e-10</a:t>
            </a:r>
          </a:p>
          <a:p>
            <a:pPr eaLnBrk="1" hangingPunct="1">
              <a:spcBef>
                <a:spcPct val="0"/>
              </a:spcBef>
              <a:buFontTx/>
              <a:buNone/>
            </a:pPr>
            <a:r>
              <a:rPr lang="en-US" altLang="en-US" sz="1600" dirty="0">
                <a:solidFill>
                  <a:schemeClr val="tx1"/>
                </a:solidFill>
                <a:latin typeface="Arial" panose="020B0604020202020204" pitchFamily="34" charset="0"/>
              </a:rPr>
              <a:t>    </a:t>
            </a:r>
            <a:r>
              <a:rPr lang="en-US" altLang="en-US" sz="1600" dirty="0" err="1">
                <a:solidFill>
                  <a:schemeClr val="tx1"/>
                </a:solidFill>
                <a:latin typeface="Arial" panose="020B0604020202020204" pitchFamily="34" charset="0"/>
              </a:rPr>
              <a:t>MaxIterations</a:t>
            </a:r>
            <a:r>
              <a:rPr lang="en-US" altLang="en-US" sz="1600" dirty="0">
                <a:solidFill>
                  <a:schemeClr val="tx1"/>
                </a:solidFill>
                <a:latin typeface="Arial" panose="020B0604020202020204" pitchFamily="34" charset="0"/>
              </a:rPr>
              <a:t>:     100000</a:t>
            </a:r>
          </a:p>
          <a:p>
            <a:pPr eaLnBrk="1" hangingPunct="1">
              <a:spcBef>
                <a:spcPct val="0"/>
              </a:spcBef>
              <a:buFontTx/>
              <a:buNone/>
            </a:pPr>
            <a:r>
              <a:rPr lang="en-US" altLang="en-US" sz="1600" dirty="0">
                <a:solidFill>
                  <a:schemeClr val="tx1"/>
                </a:solidFill>
                <a:latin typeface="Arial" panose="020B0604020202020204" pitchFamily="34" charset="0"/>
              </a:rPr>
              <a:t>  }</a:t>
            </a:r>
          </a:p>
          <a:p>
            <a:pPr eaLnBrk="1" hangingPunct="1">
              <a:spcBef>
                <a:spcPct val="0"/>
              </a:spcBef>
              <a:buFontTx/>
              <a:buNone/>
            </a:pPr>
            <a:endParaRPr lang="en-US" altLang="en-US" sz="1600" dirty="0">
              <a:solidFill>
                <a:schemeClr val="tx1"/>
              </a:solidFill>
              <a:latin typeface="Arial" panose="020B0604020202020204" pitchFamily="34" charset="0"/>
            </a:endParaRPr>
          </a:p>
        </p:txBody>
      </p:sp>
      <p:sp>
        <p:nvSpPr>
          <p:cNvPr id="62468" name="Rectangle 1"/>
          <p:cNvSpPr>
            <a:spLocks noChangeArrowheads="1"/>
          </p:cNvSpPr>
          <p:nvPr/>
        </p:nvSpPr>
        <p:spPr bwMode="auto">
          <a:xfrm>
            <a:off x="6480175" y="1274764"/>
            <a:ext cx="3720918" cy="50167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600">
                <a:solidFill>
                  <a:srgbClr val="C00000"/>
                </a:solidFill>
                <a:latin typeface="Arial" panose="020B0604020202020204" pitchFamily="34" charset="0"/>
              </a:rPr>
              <a:t>  // --------------------</a:t>
            </a:r>
          </a:p>
          <a:p>
            <a:pPr eaLnBrk="1" hangingPunct="1">
              <a:spcBef>
                <a:spcPct val="0"/>
              </a:spcBef>
              <a:buFontTx/>
              <a:buNone/>
            </a:pPr>
            <a:r>
              <a:rPr lang="en-US" altLang="en-US" sz="1600">
                <a:solidFill>
                  <a:srgbClr val="C00000"/>
                </a:solidFill>
                <a:latin typeface="Arial" panose="020B0604020202020204" pitchFamily="34" charset="0"/>
              </a:rPr>
              <a:t>  // solution controls</a:t>
            </a:r>
          </a:p>
          <a:p>
            <a:pPr eaLnBrk="1" hangingPunct="1">
              <a:spcBef>
                <a:spcPct val="0"/>
              </a:spcBef>
              <a:buFontTx/>
              <a:buNone/>
            </a:pPr>
            <a:r>
              <a:rPr lang="en-US" altLang="en-US" sz="1600">
                <a:solidFill>
                  <a:srgbClr val="C00000"/>
                </a:solidFill>
                <a:latin typeface="Arial" panose="020B0604020202020204" pitchFamily="34" charset="0"/>
              </a:rPr>
              <a:t>  // --------------------</a:t>
            </a:r>
          </a:p>
          <a:p>
            <a:pPr eaLnBrk="1" hangingPunct="1">
              <a:spcBef>
                <a:spcPct val="0"/>
              </a:spcBef>
              <a:buFontTx/>
              <a:buNone/>
            </a:pPr>
            <a:r>
              <a:rPr lang="en-US" altLang="en-US" sz="1600">
                <a:solidFill>
                  <a:schemeClr val="tx1"/>
                </a:solidFill>
                <a:latin typeface="Arial" panose="020B0604020202020204" pitchFamily="34" charset="0"/>
              </a:rPr>
              <a:t>  NonlinearSolver:</a:t>
            </a:r>
          </a:p>
          <a:p>
            <a:pPr eaLnBrk="1" hangingPunct="1">
              <a:spcBef>
                <a:spcPct val="0"/>
              </a:spcBef>
              <a:buFontTx/>
              <a:buNone/>
            </a:pPr>
            <a:r>
              <a:rPr lang="en-US" altLang="en-US" sz="1600">
                <a:solidFill>
                  <a:schemeClr val="tx1"/>
                </a:solidFill>
                <a:latin typeface="Arial" panose="020B0604020202020204" pitchFamily="34" charset="0"/>
              </a:rPr>
              <a:t>  {</a:t>
            </a:r>
          </a:p>
          <a:p>
            <a:pPr eaLnBrk="1" hangingPunct="1">
              <a:spcBef>
                <a:spcPct val="0"/>
              </a:spcBef>
              <a:buFontTx/>
              <a:buNone/>
            </a:pPr>
            <a:r>
              <a:rPr lang="en-US" altLang="en-US" sz="1600">
                <a:solidFill>
                  <a:schemeClr val="tx1"/>
                </a:solidFill>
                <a:latin typeface="Arial" panose="020B0604020202020204" pitchFamily="34" charset="0"/>
              </a:rPr>
              <a:t>    Solver:           Newton</a:t>
            </a:r>
          </a:p>
          <a:p>
            <a:pPr eaLnBrk="1" hangingPunct="1">
              <a:spcBef>
                <a:spcPct val="0"/>
              </a:spcBef>
              <a:buFontTx/>
              <a:buNone/>
            </a:pPr>
            <a:r>
              <a:rPr lang="en-US" altLang="en-US" sz="1600">
                <a:solidFill>
                  <a:schemeClr val="tx1"/>
                </a:solidFill>
                <a:latin typeface="Arial" panose="020B0604020202020204" pitchFamily="34" charset="0"/>
              </a:rPr>
              <a:t>    PicardIteration: 100</a:t>
            </a:r>
          </a:p>
          <a:p>
            <a:pPr eaLnBrk="1" hangingPunct="1">
              <a:spcBef>
                <a:spcPct val="0"/>
              </a:spcBef>
              <a:buFontTx/>
              <a:buNone/>
            </a:pPr>
            <a:r>
              <a:rPr lang="en-US" altLang="en-US" sz="1600">
                <a:solidFill>
                  <a:schemeClr val="tx1"/>
                </a:solidFill>
                <a:latin typeface="Arial" panose="020B0604020202020204" pitchFamily="34" charset="0"/>
              </a:rPr>
              <a:t>    MaxIterations: 500</a:t>
            </a:r>
          </a:p>
          <a:p>
            <a:pPr eaLnBrk="1" hangingPunct="1">
              <a:spcBef>
                <a:spcPct val="0"/>
              </a:spcBef>
              <a:buFontTx/>
              <a:buNone/>
            </a:pPr>
            <a:r>
              <a:rPr lang="en-US" altLang="en-US" sz="1600">
                <a:solidFill>
                  <a:schemeClr val="tx1"/>
                </a:solidFill>
                <a:latin typeface="Arial" panose="020B0604020202020204" pitchFamily="34" charset="0"/>
              </a:rPr>
              <a:t>    Abs tolerance:  2.33e-10</a:t>
            </a:r>
          </a:p>
          <a:p>
            <a:pPr eaLnBrk="1" hangingPunct="1">
              <a:spcBef>
                <a:spcPct val="0"/>
              </a:spcBef>
              <a:buFontTx/>
              <a:buNone/>
            </a:pPr>
            <a:r>
              <a:rPr lang="en-US" altLang="en-US" sz="1600">
                <a:solidFill>
                  <a:schemeClr val="tx1"/>
                </a:solidFill>
                <a:latin typeface="Arial" panose="020B0604020202020204" pitchFamily="34" charset="0"/>
              </a:rPr>
              <a:t>    Rel tolerance:  1.0e-8</a:t>
            </a:r>
          </a:p>
          <a:p>
            <a:pPr eaLnBrk="1" hangingPunct="1">
              <a:spcBef>
                <a:spcPct val="0"/>
              </a:spcBef>
              <a:buFontTx/>
              <a:buNone/>
            </a:pPr>
            <a:r>
              <a:rPr lang="en-US" altLang="en-US" sz="1600">
                <a:solidFill>
                  <a:schemeClr val="tx1"/>
                </a:solidFill>
                <a:latin typeface="Arial" panose="020B0604020202020204" pitchFamily="34" charset="0"/>
              </a:rPr>
              <a:t>  }</a:t>
            </a:r>
          </a:p>
          <a:p>
            <a:pPr eaLnBrk="1" hangingPunct="1">
              <a:spcBef>
                <a:spcPct val="0"/>
              </a:spcBef>
              <a:buFontTx/>
              <a:buNone/>
            </a:pPr>
            <a:endParaRPr lang="en-US" altLang="en-US" sz="1600">
              <a:solidFill>
                <a:schemeClr val="tx1"/>
              </a:solidFill>
              <a:latin typeface="Arial" panose="020B0604020202020204" pitchFamily="34" charset="0"/>
            </a:endParaRPr>
          </a:p>
          <a:p>
            <a:pPr eaLnBrk="1" hangingPunct="1">
              <a:spcBef>
                <a:spcPct val="0"/>
              </a:spcBef>
              <a:buFontTx/>
              <a:buNone/>
            </a:pPr>
            <a:r>
              <a:rPr lang="en-US" altLang="en-US" sz="1600">
                <a:solidFill>
                  <a:schemeClr val="tx1"/>
                </a:solidFill>
                <a:latin typeface="Arial" panose="020B0604020202020204" pitchFamily="34" charset="0"/>
              </a:rPr>
              <a:t>  PicardSolver:</a:t>
            </a:r>
          </a:p>
          <a:p>
            <a:pPr eaLnBrk="1" hangingPunct="1">
              <a:spcBef>
                <a:spcPct val="0"/>
              </a:spcBef>
              <a:buFontTx/>
              <a:buNone/>
            </a:pPr>
            <a:r>
              <a:rPr lang="en-US" altLang="en-US" sz="1600">
                <a:solidFill>
                  <a:schemeClr val="tx1"/>
                </a:solidFill>
                <a:latin typeface="Arial" panose="020B0604020202020204" pitchFamily="34" charset="0"/>
              </a:rPr>
              <a:t>  {</a:t>
            </a:r>
          </a:p>
          <a:p>
            <a:pPr eaLnBrk="1" hangingPunct="1">
              <a:spcBef>
                <a:spcPct val="0"/>
              </a:spcBef>
              <a:buFontTx/>
              <a:buNone/>
            </a:pPr>
            <a:r>
              <a:rPr lang="en-US" altLang="en-US" sz="1600">
                <a:solidFill>
                  <a:schemeClr val="tx1"/>
                </a:solidFill>
                <a:latin typeface="Arial" panose="020B0604020202020204" pitchFamily="34" charset="0"/>
              </a:rPr>
              <a:t>    Solver:            CG</a:t>
            </a:r>
          </a:p>
          <a:p>
            <a:pPr eaLnBrk="1" hangingPunct="1">
              <a:spcBef>
                <a:spcPct val="0"/>
              </a:spcBef>
              <a:buFontTx/>
              <a:buNone/>
            </a:pPr>
            <a:r>
              <a:rPr lang="en-US" altLang="en-US" sz="1600">
                <a:solidFill>
                  <a:schemeClr val="tx1"/>
                </a:solidFill>
                <a:latin typeface="Arial" panose="020B0604020202020204" pitchFamily="34" charset="0"/>
              </a:rPr>
              <a:t>    Preconditioner:    DIAGONAL</a:t>
            </a:r>
          </a:p>
          <a:p>
            <a:pPr eaLnBrk="1" hangingPunct="1">
              <a:spcBef>
                <a:spcPct val="0"/>
              </a:spcBef>
              <a:buFontTx/>
              <a:buNone/>
            </a:pPr>
            <a:r>
              <a:rPr lang="en-US" altLang="en-US" sz="1600">
                <a:solidFill>
                  <a:schemeClr val="tx1"/>
                </a:solidFill>
                <a:latin typeface="Arial" panose="020B0604020202020204" pitchFamily="34" charset="0"/>
              </a:rPr>
              <a:t>    AbsoluteTolerance: 1.0e-18</a:t>
            </a:r>
          </a:p>
          <a:p>
            <a:pPr eaLnBrk="1" hangingPunct="1">
              <a:spcBef>
                <a:spcPct val="0"/>
              </a:spcBef>
              <a:buFontTx/>
              <a:buNone/>
            </a:pPr>
            <a:r>
              <a:rPr lang="en-US" altLang="en-US" sz="1600">
                <a:solidFill>
                  <a:schemeClr val="tx1"/>
                </a:solidFill>
                <a:latin typeface="Arial" panose="020B0604020202020204" pitchFamily="34" charset="0"/>
              </a:rPr>
              <a:t>    Tolerance:         1.0e-10</a:t>
            </a:r>
          </a:p>
          <a:p>
            <a:pPr eaLnBrk="1" hangingPunct="1">
              <a:spcBef>
                <a:spcPct val="0"/>
              </a:spcBef>
              <a:buFontTx/>
              <a:buNone/>
            </a:pPr>
            <a:r>
              <a:rPr lang="en-US" altLang="en-US" sz="1600">
                <a:solidFill>
                  <a:schemeClr val="tx1"/>
                </a:solidFill>
                <a:latin typeface="Arial" panose="020B0604020202020204" pitchFamily="34" charset="0"/>
              </a:rPr>
              <a:t>    MaxIterations:     100000</a:t>
            </a:r>
          </a:p>
          <a:p>
            <a:pPr eaLnBrk="1" hangingPunct="1">
              <a:spcBef>
                <a:spcPct val="0"/>
              </a:spcBef>
              <a:buFontTx/>
              <a:buNone/>
            </a:pPr>
            <a:r>
              <a:rPr lang="en-US" altLang="en-US" sz="1600">
                <a:solidFill>
                  <a:schemeClr val="tx1"/>
                </a:solidFill>
                <a:latin typeface="Arial" panose="020B0604020202020204" pitchFamily="34" charset="0"/>
              </a:rPr>
              <a:t>  }</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37</a:t>
            </a:fld>
            <a:endParaRPr lang="en-US" sz="1600" dirty="0"/>
          </a:p>
        </p:txBody>
      </p:sp>
    </p:spTree>
    <p:extLst>
      <p:ext uri="{BB962C8B-B14F-4D97-AF65-F5344CB8AC3E}">
        <p14:creationId xmlns:p14="http://schemas.microsoft.com/office/powerpoint/2010/main" val="366425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524000" y="1"/>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FPC-Body.tem3p – Shell Element Specification</a:t>
            </a:r>
          </a:p>
        </p:txBody>
      </p:sp>
      <p:sp>
        <p:nvSpPr>
          <p:cNvPr id="63491" name="Rectangle 2"/>
          <p:cNvSpPr>
            <a:spLocks noChangeArrowheads="1"/>
          </p:cNvSpPr>
          <p:nvPr/>
        </p:nvSpPr>
        <p:spPr bwMode="auto">
          <a:xfrm>
            <a:off x="2067447" y="1051956"/>
            <a:ext cx="7470775" cy="5694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dirty="0">
                <a:solidFill>
                  <a:srgbClr val="C00000"/>
                </a:solidFill>
                <a:latin typeface="Arial" panose="020B0604020202020204" pitchFamily="34" charset="0"/>
              </a:rPr>
              <a:t>// ==========================</a:t>
            </a:r>
          </a:p>
          <a:p>
            <a:pPr eaLnBrk="1" hangingPunct="1">
              <a:spcBef>
                <a:spcPct val="0"/>
              </a:spcBef>
              <a:buFontTx/>
              <a:buNone/>
            </a:pPr>
            <a:r>
              <a:rPr lang="en-US" altLang="en-US" sz="1400" dirty="0">
                <a:solidFill>
                  <a:srgbClr val="C00000"/>
                </a:solidFill>
                <a:latin typeface="Arial" panose="020B0604020202020204" pitchFamily="34" charset="0"/>
              </a:rPr>
              <a:t>  // shell boundary property</a:t>
            </a:r>
          </a:p>
          <a:p>
            <a:pPr eaLnBrk="1" hangingPunct="1">
              <a:spcBef>
                <a:spcPct val="0"/>
              </a:spcBef>
              <a:buFontTx/>
              <a:buNone/>
            </a:pPr>
            <a:r>
              <a:rPr lang="en-US" altLang="en-US" sz="1400" dirty="0">
                <a:solidFill>
                  <a:srgbClr val="C00000"/>
                </a:solidFill>
                <a:latin typeface="Arial" panose="020B0604020202020204" pitchFamily="34" charset="0"/>
              </a:rPr>
              <a:t>  // ==========================</a:t>
            </a:r>
          </a:p>
          <a:p>
            <a:pPr eaLnBrk="1" hangingPunct="1">
              <a:spcBef>
                <a:spcPct val="0"/>
              </a:spcBef>
              <a:buFontTx/>
              <a:buNone/>
            </a:pPr>
            <a:r>
              <a:rPr lang="en-US" altLang="en-US" sz="1400" dirty="0">
                <a:solidFill>
                  <a:schemeClr val="tx1"/>
                </a:solidFill>
                <a:latin typeface="Arial" panose="020B0604020202020204" pitchFamily="34" charset="0"/>
              </a:rPr>
              <a:t>  Shell:</a:t>
            </a:r>
          </a:p>
          <a:p>
            <a:pPr eaLnBrk="1" hangingPunct="1">
              <a:spcBef>
                <a:spcPct val="0"/>
              </a:spcBef>
              <a:buFontTx/>
              <a:buNone/>
            </a:pP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Bd</a:t>
            </a:r>
            <a:r>
              <a:rPr lang="en-US" altLang="en-US" sz="1400" dirty="0">
                <a:solidFill>
                  <a:schemeClr val="tx1"/>
                </a:solidFill>
                <a:latin typeface="Arial" panose="020B0604020202020204" pitchFamily="34" charset="0"/>
              </a:rPr>
              <a:t>:   6     // where thermal shell </a:t>
            </a:r>
            <a:r>
              <a:rPr lang="en-US" altLang="en-US" sz="1400" dirty="0" err="1">
                <a:solidFill>
                  <a:schemeClr val="tx1"/>
                </a:solidFill>
                <a:latin typeface="Arial" panose="020B0604020202020204" pitchFamily="34" charset="0"/>
              </a:rPr>
              <a:t>bd</a:t>
            </a:r>
            <a:r>
              <a:rPr lang="en-US" altLang="en-US" sz="1400" dirty="0">
                <a:solidFill>
                  <a:schemeClr val="tx1"/>
                </a:solidFill>
                <a:latin typeface="Arial" panose="020B0604020202020204" pitchFamily="34" charset="0"/>
              </a:rPr>
              <a:t> is</a:t>
            </a:r>
          </a:p>
          <a:p>
            <a:pPr eaLnBrk="1" hangingPunct="1">
              <a:spcBef>
                <a:spcPct val="0"/>
              </a:spcBef>
              <a:buFontTx/>
              <a:buNone/>
            </a:pPr>
            <a:r>
              <a:rPr lang="en-US" altLang="en-US" sz="1400" dirty="0">
                <a:solidFill>
                  <a:schemeClr val="tx1"/>
                </a:solidFill>
                <a:latin typeface="Arial" panose="020B0604020202020204" pitchFamily="34" charset="0"/>
              </a:rPr>
              <a:t>    Material: 221  // </a:t>
            </a:r>
            <a:r>
              <a:rPr lang="en-US" altLang="en-US" sz="1400" dirty="0">
                <a:solidFill>
                  <a:srgbClr val="FF0000"/>
                </a:solidFill>
                <a:latin typeface="Arial" panose="020B0604020202020204" pitchFamily="34" charset="0"/>
              </a:rPr>
              <a:t>material id for </a:t>
            </a:r>
            <a:r>
              <a:rPr lang="en-US" altLang="en-US" sz="1400" dirty="0" err="1">
                <a:solidFill>
                  <a:srgbClr val="FF0000"/>
                </a:solidFill>
                <a:latin typeface="Arial" panose="020B0604020202020204" pitchFamily="34" charset="0"/>
              </a:rPr>
              <a:t>shelll</a:t>
            </a:r>
            <a:r>
              <a:rPr lang="en-US" altLang="en-US" sz="1400" dirty="0">
                <a:solidFill>
                  <a:srgbClr val="FF0000"/>
                </a:solidFill>
                <a:latin typeface="Arial" panose="020B0604020202020204" pitchFamily="34" charset="0"/>
              </a:rPr>
              <a:t>, should be defined later</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BasisOrder</a:t>
            </a:r>
            <a:r>
              <a:rPr lang="en-US" altLang="en-US" sz="1400" dirty="0">
                <a:solidFill>
                  <a:schemeClr val="tx1"/>
                </a:solidFill>
                <a:latin typeface="Arial" panose="020B0604020202020204" pitchFamily="34" charset="0"/>
              </a:rPr>
              <a:t>: 1 // basis order can be different</a:t>
            </a:r>
          </a:p>
          <a:p>
            <a:pPr eaLnBrk="1" hangingPunct="1">
              <a:spcBef>
                <a:spcPct val="0"/>
              </a:spcBef>
              <a:buFontTx/>
              <a:buNone/>
            </a:pPr>
            <a:r>
              <a:rPr lang="en-US" altLang="en-US" sz="1400" dirty="0">
                <a:solidFill>
                  <a:schemeClr val="tx1"/>
                </a:solidFill>
                <a:latin typeface="Arial" panose="020B0604020202020204" pitchFamily="34" charset="0"/>
              </a:rPr>
              <a:t>    Thickness: 1e-5 // thickness of the shell</a:t>
            </a:r>
          </a:p>
          <a:p>
            <a:pPr eaLnBrk="1" hangingPunct="1">
              <a:spcBef>
                <a:spcPct val="0"/>
              </a:spcBef>
              <a:buFontTx/>
              <a:buNone/>
            </a:pP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Shell:</a:t>
            </a:r>
          </a:p>
          <a:p>
            <a:pPr eaLnBrk="1" hangingPunct="1">
              <a:spcBef>
                <a:spcPct val="0"/>
              </a:spcBef>
              <a:buFontTx/>
              <a:buNone/>
            </a:pP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Bd</a:t>
            </a:r>
            <a:r>
              <a:rPr lang="en-US" altLang="en-US" sz="1400" dirty="0">
                <a:solidFill>
                  <a:schemeClr val="tx1"/>
                </a:solidFill>
                <a:latin typeface="Arial" panose="020B0604020202020204" pitchFamily="34" charset="0"/>
              </a:rPr>
              <a:t>:   7     // where thermal shell </a:t>
            </a:r>
            <a:r>
              <a:rPr lang="en-US" altLang="en-US" sz="1400" dirty="0" err="1">
                <a:solidFill>
                  <a:schemeClr val="tx1"/>
                </a:solidFill>
                <a:latin typeface="Arial" panose="020B0604020202020204" pitchFamily="34" charset="0"/>
              </a:rPr>
              <a:t>bd</a:t>
            </a:r>
            <a:r>
              <a:rPr lang="en-US" altLang="en-US" sz="1400" dirty="0">
                <a:solidFill>
                  <a:schemeClr val="tx1"/>
                </a:solidFill>
                <a:latin typeface="Arial" panose="020B0604020202020204" pitchFamily="34" charset="0"/>
              </a:rPr>
              <a:t> is</a:t>
            </a:r>
          </a:p>
          <a:p>
            <a:pPr eaLnBrk="1" hangingPunct="1">
              <a:spcBef>
                <a:spcPct val="0"/>
              </a:spcBef>
              <a:buFontTx/>
              <a:buNone/>
            </a:pPr>
            <a:r>
              <a:rPr lang="en-US" altLang="en-US" sz="1400" dirty="0">
                <a:solidFill>
                  <a:schemeClr val="tx1"/>
                </a:solidFill>
                <a:latin typeface="Arial" panose="020B0604020202020204" pitchFamily="34" charset="0"/>
              </a:rPr>
              <a:t>    Material: 221  // material id for </a:t>
            </a:r>
            <a:r>
              <a:rPr lang="en-US" altLang="en-US" sz="1400" dirty="0" err="1">
                <a:solidFill>
                  <a:schemeClr val="tx1"/>
                </a:solidFill>
                <a:latin typeface="Arial" panose="020B0604020202020204" pitchFamily="34" charset="0"/>
              </a:rPr>
              <a:t>shelll</a:t>
            </a:r>
            <a:r>
              <a:rPr lang="en-US" altLang="en-US" sz="1400" dirty="0">
                <a:solidFill>
                  <a:schemeClr val="tx1"/>
                </a:solidFill>
                <a:latin typeface="Arial" panose="020B0604020202020204" pitchFamily="34" charset="0"/>
              </a:rPr>
              <a:t>, copper</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BasisOrder</a:t>
            </a:r>
            <a:r>
              <a:rPr lang="en-US" altLang="en-US" sz="1400" dirty="0">
                <a:solidFill>
                  <a:schemeClr val="tx1"/>
                </a:solidFill>
                <a:latin typeface="Arial" panose="020B0604020202020204" pitchFamily="34" charset="0"/>
              </a:rPr>
              <a:t>: 1 // basis order can be different</a:t>
            </a:r>
          </a:p>
          <a:p>
            <a:pPr eaLnBrk="1" hangingPunct="1">
              <a:spcBef>
                <a:spcPct val="0"/>
              </a:spcBef>
              <a:buFontTx/>
              <a:buNone/>
            </a:pPr>
            <a:r>
              <a:rPr lang="en-US" altLang="en-US" sz="1400" dirty="0">
                <a:solidFill>
                  <a:schemeClr val="tx1"/>
                </a:solidFill>
                <a:latin typeface="Arial" panose="020B0604020202020204" pitchFamily="34" charset="0"/>
              </a:rPr>
              <a:t>    Thickness: 1e-4 // thickness of the shell</a:t>
            </a:r>
          </a:p>
          <a:p>
            <a:pPr eaLnBrk="1" hangingPunct="1">
              <a:spcBef>
                <a:spcPct val="0"/>
              </a:spcBef>
              <a:buFontTx/>
              <a:buNone/>
            </a:pPr>
            <a:r>
              <a:rPr lang="en-US" altLang="en-US" sz="1400" dirty="0">
                <a:solidFill>
                  <a:schemeClr val="tx1"/>
                </a:solidFill>
                <a:latin typeface="Arial" panose="020B0604020202020204" pitchFamily="34" charset="0"/>
              </a:rPr>
              <a:t>  } </a:t>
            </a:r>
          </a:p>
          <a:p>
            <a:pPr eaLnBrk="1" hangingPunct="1">
              <a:spcBef>
                <a:spcPct val="0"/>
              </a:spcBef>
              <a:buFontTx/>
              <a:buNone/>
            </a:pPr>
            <a:r>
              <a:rPr lang="en-US" altLang="en-US" sz="1400" dirty="0">
                <a:solidFill>
                  <a:srgbClr val="C00000"/>
                </a:solidFill>
                <a:latin typeface="Arial" panose="020B0604020202020204" pitchFamily="34" charset="0"/>
              </a:rPr>
              <a:t>// ==========================</a:t>
            </a:r>
          </a:p>
          <a:p>
            <a:pPr eaLnBrk="1" hangingPunct="1">
              <a:spcBef>
                <a:spcPct val="0"/>
              </a:spcBef>
              <a:buFontTx/>
              <a:buNone/>
            </a:pPr>
            <a:r>
              <a:rPr lang="en-US" altLang="en-US" sz="1400" dirty="0">
                <a:solidFill>
                  <a:srgbClr val="C00000"/>
                </a:solidFill>
                <a:latin typeface="Arial" panose="020B0604020202020204" pitchFamily="34" charset="0"/>
              </a:rPr>
              <a:t>// shell material property</a:t>
            </a:r>
          </a:p>
          <a:p>
            <a:pPr eaLnBrk="1" hangingPunct="1">
              <a:spcBef>
                <a:spcPct val="0"/>
              </a:spcBef>
              <a:buFontTx/>
              <a:buNone/>
            </a:pPr>
            <a:r>
              <a:rPr lang="en-US" altLang="en-US" sz="1400" dirty="0">
                <a:solidFill>
                  <a:srgbClr val="C00000"/>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ThermalConductivity</a:t>
            </a:r>
            <a:r>
              <a:rPr lang="en-US" altLang="en-US" sz="1400" dirty="0">
                <a:solidFill>
                  <a:schemeClr val="tx1"/>
                </a:solidFill>
                <a:latin typeface="Arial" panose="020B0604020202020204" pitchFamily="34" charset="0"/>
              </a:rPr>
              <a:t>:</a:t>
            </a:r>
          </a:p>
          <a:p>
            <a:pPr eaLnBrk="1" hangingPunct="1">
              <a:spcBef>
                <a:spcPct val="0"/>
              </a:spcBef>
              <a:buFontTx/>
              <a:buNone/>
            </a:pP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Id: 221 // shell, copper</a:t>
            </a:r>
          </a:p>
          <a:p>
            <a:pPr eaLnBrk="1" hangingPunct="1">
              <a:spcBef>
                <a:spcPct val="0"/>
              </a:spcBef>
              <a:buFontTx/>
              <a:buNone/>
            </a:pPr>
            <a:r>
              <a:rPr lang="en-US" altLang="en-US" sz="1400" dirty="0">
                <a:solidFill>
                  <a:schemeClr val="tx1"/>
                </a:solidFill>
                <a:latin typeface="Arial" panose="020B0604020202020204" pitchFamily="34" charset="0"/>
              </a:rPr>
              <a:t>    Function: functions/CURRR100</a:t>
            </a:r>
          </a:p>
          <a:p>
            <a:pPr eaLnBrk="1" hangingPunct="1">
              <a:spcBef>
                <a:spcPct val="0"/>
              </a:spcBef>
              <a:buFontTx/>
              <a:buNone/>
            </a:pPr>
            <a:r>
              <a:rPr lang="en-US" altLang="en-US" sz="1400" dirty="0">
                <a:solidFill>
                  <a:schemeClr val="tx1"/>
                </a:solidFill>
                <a:latin typeface="Arial" panose="020B0604020202020204" pitchFamily="34" charset="0"/>
              </a:rPr>
              <a:t>  }</a:t>
            </a:r>
          </a:p>
        </p:txBody>
      </p:sp>
      <p:grpSp>
        <p:nvGrpSpPr>
          <p:cNvPr id="63492" name="Group 10"/>
          <p:cNvGrpSpPr>
            <a:grpSpLocks/>
          </p:cNvGrpSpPr>
          <p:nvPr/>
        </p:nvGrpSpPr>
        <p:grpSpPr bwMode="auto">
          <a:xfrm>
            <a:off x="5625034" y="2542618"/>
            <a:ext cx="3441700" cy="3721100"/>
            <a:chOff x="4330700" y="2298700"/>
            <a:chExt cx="3441700" cy="3721100"/>
          </a:xfrm>
        </p:grpSpPr>
        <p:cxnSp>
          <p:nvCxnSpPr>
            <p:cNvPr id="3" name="Straight Connector 2"/>
            <p:cNvCxnSpPr/>
            <p:nvPr/>
          </p:nvCxnSpPr>
          <p:spPr>
            <a:xfrm>
              <a:off x="7747000" y="2298700"/>
              <a:ext cx="25400" cy="3721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905500" y="2298700"/>
              <a:ext cx="1841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330700" y="5981700"/>
              <a:ext cx="34163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4"/>
          </p:nvPr>
        </p:nvSpPr>
        <p:spPr/>
        <p:txBody>
          <a:bodyPr/>
          <a:lstStyle/>
          <a:p>
            <a:r>
              <a:rPr lang="en-US"/>
              <a:t> </a:t>
            </a:r>
            <a:fld id="{FD4094E2-49D1-FA40-BA8E-1072E18B6E4B}" type="slidenum">
              <a:rPr lang="en-US" sz="1600"/>
              <a:pPr/>
              <a:t>38</a:t>
            </a:fld>
            <a:endParaRPr lang="en-US" sz="1600" dirty="0"/>
          </a:p>
        </p:txBody>
      </p:sp>
    </p:spTree>
    <p:extLst>
      <p:ext uri="{BB962C8B-B14F-4D97-AF65-F5344CB8AC3E}">
        <p14:creationId xmlns:p14="http://schemas.microsoft.com/office/powerpoint/2010/main" val="1976756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524000" y="139701"/>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FPC-Body.tem3p  - Thermal Property Specification</a:t>
            </a:r>
          </a:p>
        </p:txBody>
      </p:sp>
      <p:sp>
        <p:nvSpPr>
          <p:cNvPr id="64515" name="Rectangle 1"/>
          <p:cNvSpPr>
            <a:spLocks noChangeArrowheads="1"/>
          </p:cNvSpPr>
          <p:nvPr/>
        </p:nvSpPr>
        <p:spPr bwMode="auto">
          <a:xfrm>
            <a:off x="3014445" y="1116301"/>
            <a:ext cx="4572000" cy="5478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a:solidFill>
                  <a:schemeClr val="tx1"/>
                </a:solidFill>
                <a:latin typeface="Arial" panose="020B0604020202020204" pitchFamily="34" charset="0"/>
              </a:rPr>
              <a:t>ThermalConductivity:</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Id: 1    // Nb</a:t>
            </a:r>
          </a:p>
          <a:p>
            <a:pPr eaLnBrk="1" hangingPunct="1">
              <a:spcBef>
                <a:spcPct val="0"/>
              </a:spcBef>
              <a:buFontTx/>
              <a:buNone/>
            </a:pPr>
            <a:r>
              <a:rPr lang="en-US" altLang="en-US" sz="1400">
                <a:solidFill>
                  <a:schemeClr val="tx1"/>
                </a:solidFill>
                <a:latin typeface="Arial" panose="020B0604020202020204" pitchFamily="34" charset="0"/>
              </a:rPr>
              <a:t>    Function: functions/HighRRRNb</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ThermalConductivity:</a:t>
            </a:r>
          </a:p>
          <a:p>
            <a:pPr eaLnBrk="1" hangingPunct="1">
              <a:spcBef>
                <a:spcPct val="0"/>
              </a:spcBef>
              <a:buFontTx/>
              <a:buNone/>
            </a:pPr>
            <a:r>
              <a:rPr lang="en-US" altLang="en-US" sz="1400">
                <a:solidFill>
                  <a:schemeClr val="tx1"/>
                </a:solidFill>
                <a:latin typeface="Arial" panose="020B0604020202020204" pitchFamily="34" charset="0"/>
              </a:rPr>
              <a:t>  { </a:t>
            </a:r>
          </a:p>
          <a:p>
            <a:pPr eaLnBrk="1" hangingPunct="1">
              <a:spcBef>
                <a:spcPct val="0"/>
              </a:spcBef>
              <a:buFontTx/>
              <a:buNone/>
            </a:pPr>
            <a:r>
              <a:rPr lang="en-US" altLang="en-US" sz="1400">
                <a:solidFill>
                  <a:schemeClr val="tx1"/>
                </a:solidFill>
                <a:latin typeface="Arial" panose="020B0604020202020204" pitchFamily="34" charset="0"/>
              </a:rPr>
              <a:t>    Id: 2  // NBti</a:t>
            </a:r>
          </a:p>
          <a:p>
            <a:pPr eaLnBrk="1" hangingPunct="1">
              <a:spcBef>
                <a:spcPct val="0"/>
              </a:spcBef>
              <a:buFontTx/>
              <a:buNone/>
            </a:pPr>
            <a:r>
              <a:rPr lang="en-US" altLang="en-US" sz="1400">
                <a:solidFill>
                  <a:schemeClr val="tx1"/>
                </a:solidFill>
                <a:latin typeface="Arial" panose="020B0604020202020204" pitchFamily="34" charset="0"/>
              </a:rPr>
              <a:t>    Function: functions/NbTi</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ThermalConductivity:</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Id: 3   //ss</a:t>
            </a:r>
          </a:p>
          <a:p>
            <a:pPr eaLnBrk="1" hangingPunct="1">
              <a:spcBef>
                <a:spcPct val="0"/>
              </a:spcBef>
              <a:buFontTx/>
              <a:buNone/>
            </a:pPr>
            <a:r>
              <a:rPr lang="en-US" altLang="en-US" sz="1400">
                <a:solidFill>
                  <a:schemeClr val="tx1"/>
                </a:solidFill>
                <a:latin typeface="Arial" panose="020B0604020202020204" pitchFamily="34" charset="0"/>
              </a:rPr>
              <a:t>    Function: functions/ss304</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ThermalConductivity:</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Id: 4 // cu </a:t>
            </a:r>
          </a:p>
          <a:p>
            <a:pPr eaLnBrk="1" hangingPunct="1">
              <a:spcBef>
                <a:spcPct val="0"/>
              </a:spcBef>
              <a:buFontTx/>
              <a:buNone/>
            </a:pPr>
            <a:r>
              <a:rPr lang="en-US" altLang="en-US" sz="1400">
                <a:solidFill>
                  <a:schemeClr val="tx1"/>
                </a:solidFill>
                <a:latin typeface="Arial" panose="020B0604020202020204" pitchFamily="34" charset="0"/>
              </a:rPr>
              <a:t>    Function: functions/CURRR100</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ThermalConductivity:</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Id: 5  // window</a:t>
            </a:r>
          </a:p>
          <a:p>
            <a:pPr eaLnBrk="1" hangingPunct="1">
              <a:spcBef>
                <a:spcPct val="0"/>
              </a:spcBef>
              <a:buFontTx/>
              <a:buNone/>
            </a:pPr>
            <a:r>
              <a:rPr lang="en-US" altLang="en-US" sz="1400">
                <a:solidFill>
                  <a:schemeClr val="tx1"/>
                </a:solidFill>
                <a:latin typeface="Arial" panose="020B0604020202020204" pitchFamily="34" charset="0"/>
              </a:rPr>
              <a:t>    Function: functions/al300</a:t>
            </a:r>
          </a:p>
          <a:p>
            <a:pPr eaLnBrk="1" hangingPunct="1">
              <a:spcBef>
                <a:spcPct val="0"/>
              </a:spcBef>
              <a:buFontTx/>
              <a:buNone/>
            </a:pPr>
            <a:r>
              <a:rPr lang="en-US" altLang="en-US" sz="1400">
                <a:solidFill>
                  <a:schemeClr val="tx1"/>
                </a:solidFill>
                <a:latin typeface="Arial" panose="020B0604020202020204" pitchFamily="34" charset="0"/>
              </a:rPr>
              <a:t>  }</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39</a:t>
            </a:fld>
            <a:endParaRPr lang="en-US" sz="1600" dirty="0"/>
          </a:p>
        </p:txBody>
      </p:sp>
    </p:spTree>
    <p:extLst>
      <p:ext uri="{BB962C8B-B14F-4D97-AF65-F5344CB8AC3E}">
        <p14:creationId xmlns:p14="http://schemas.microsoft.com/office/powerpoint/2010/main" val="76274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509551" y="1241473"/>
            <a:ext cx="9993349" cy="5132388"/>
          </a:xfrm>
        </p:spPr>
        <p:txBody>
          <a:bodyPr/>
          <a:lstStyle/>
          <a:p>
            <a:pPr marL="0" indent="0">
              <a:lnSpc>
                <a:spcPct val="150000"/>
              </a:lnSpc>
              <a:buNone/>
            </a:pPr>
            <a:r>
              <a:rPr lang="en-US" altLang="en-US" sz="2000" b="1" dirty="0">
                <a:solidFill>
                  <a:srgbClr val="000066"/>
                </a:solidFill>
                <a:ea typeface="ＭＳ Ｐゴシック" panose="020B0600070205080204" pitchFamily="34" charset="-128"/>
                <a:cs typeface="Times New Roman" panose="02020603050405020304" pitchFamily="18" charset="0"/>
              </a:rPr>
              <a:t>1. Static thermal elastic analysis – NC RF Gun Coupler Cell </a:t>
            </a:r>
          </a:p>
          <a:p>
            <a:pPr marL="0" indent="0">
              <a:lnSpc>
                <a:spcPct val="150000"/>
              </a:lnSpc>
              <a:buNone/>
            </a:pPr>
            <a:r>
              <a:rPr lang="en-US" altLang="en-US" sz="2000" dirty="0">
                <a:solidFill>
                  <a:srgbClr val="000066"/>
                </a:solidFill>
                <a:ea typeface="ＭＳ Ｐゴシック" panose="020B0600070205080204" pitchFamily="34" charset="-128"/>
                <a:cs typeface="Times New Roman" panose="02020603050405020304" pitchFamily="18" charset="0"/>
              </a:rPr>
              <a:t>     Generate the meshes for RF Gun coupler cell vacuum and metal regions </a:t>
            </a:r>
          </a:p>
          <a:p>
            <a:pPr marL="0" indent="0">
              <a:lnSpc>
                <a:spcPct val="150000"/>
              </a:lnSpc>
              <a:buNone/>
            </a:pPr>
            <a:r>
              <a:rPr lang="en-US" altLang="en-US" sz="2000" dirty="0">
                <a:solidFill>
                  <a:srgbClr val="000066"/>
                </a:solidFill>
                <a:ea typeface="ＭＳ Ｐゴシック" panose="020B0600070205080204" pitchFamily="34" charset="-128"/>
                <a:cs typeface="Times New Roman" panose="02020603050405020304" pitchFamily="18" charset="0"/>
              </a:rPr>
              <a:t>     Prepare Omega3P/TEM3P input files for EM/thermal/structural simulations</a:t>
            </a:r>
          </a:p>
          <a:p>
            <a:pPr marL="0" indent="0">
              <a:lnSpc>
                <a:spcPct val="150000"/>
              </a:lnSpc>
              <a:buNone/>
            </a:pPr>
            <a:r>
              <a:rPr lang="en-US" altLang="en-US" sz="2000" dirty="0">
                <a:solidFill>
                  <a:srgbClr val="000066"/>
                </a:solidFill>
                <a:ea typeface="ＭＳ Ｐゴシック" panose="020B0600070205080204" pitchFamily="34" charset="-128"/>
                <a:cs typeface="Times New Roman" panose="02020603050405020304" pitchFamily="18" charset="0"/>
              </a:rPr>
              <a:t>     Run Omega3P/TEM3P on NERSC </a:t>
            </a:r>
          </a:p>
          <a:p>
            <a:pPr marL="0" indent="0">
              <a:lnSpc>
                <a:spcPct val="150000"/>
              </a:lnSpc>
              <a:buNone/>
            </a:pPr>
            <a:r>
              <a:rPr lang="en-US" altLang="en-US" sz="2000" dirty="0">
                <a:solidFill>
                  <a:srgbClr val="000066"/>
                </a:solidFill>
                <a:ea typeface="ＭＳ Ｐゴシック" panose="020B0600070205080204" pitchFamily="34" charset="-128"/>
                <a:cs typeface="Times New Roman" panose="02020603050405020304" pitchFamily="18" charset="0"/>
              </a:rPr>
              <a:t>     Visualize Omega3P/TEM3P results in </a:t>
            </a:r>
            <a:r>
              <a:rPr lang="en-US" altLang="en-US" sz="2000" dirty="0" err="1">
                <a:solidFill>
                  <a:srgbClr val="000066"/>
                </a:solidFill>
                <a:ea typeface="ＭＳ Ｐゴシック" panose="020B0600070205080204" pitchFamily="34" charset="-128"/>
                <a:cs typeface="Times New Roman" panose="02020603050405020304" pitchFamily="18" charset="0"/>
              </a:rPr>
              <a:t>Paraview</a:t>
            </a:r>
            <a:endParaRPr lang="en-US" altLang="en-US" sz="2000" dirty="0">
              <a:solidFill>
                <a:srgbClr val="000066"/>
              </a:solidFill>
              <a:ea typeface="ＭＳ Ｐゴシック" panose="020B0600070205080204" pitchFamily="34" charset="-128"/>
              <a:cs typeface="Times New Roman" panose="02020603050405020304" pitchFamily="18" charset="0"/>
            </a:endParaRPr>
          </a:p>
          <a:p>
            <a:pPr marL="0" indent="0">
              <a:lnSpc>
                <a:spcPct val="150000"/>
              </a:lnSpc>
              <a:buNone/>
            </a:pPr>
            <a:r>
              <a:rPr lang="en-US" altLang="en-US" sz="2000" b="1" dirty="0">
                <a:solidFill>
                  <a:srgbClr val="000066"/>
                </a:solidFill>
                <a:ea typeface="ＭＳ Ｐゴシック" panose="020B0600070205080204" pitchFamily="34" charset="-128"/>
                <a:cs typeface="Times New Roman" panose="02020603050405020304" pitchFamily="18" charset="0"/>
              </a:rPr>
              <a:t>2. Non-linear thermal conductivity &amp; shell elements – SRF Coupler </a:t>
            </a:r>
            <a:endParaRPr lang="en-US" altLang="en-US" sz="2000" dirty="0">
              <a:solidFill>
                <a:srgbClr val="000066"/>
              </a:solidFill>
              <a:ea typeface="ＭＳ Ｐゴシック" panose="020B0600070205080204" pitchFamily="34" charset="-128"/>
              <a:cs typeface="Times New Roman" panose="02020603050405020304" pitchFamily="18" charset="0"/>
            </a:endParaRPr>
          </a:p>
          <a:p>
            <a:pPr marL="0" indent="0">
              <a:lnSpc>
                <a:spcPct val="150000"/>
              </a:lnSpc>
              <a:buNone/>
            </a:pPr>
            <a:r>
              <a:rPr lang="en-US" altLang="en-US" sz="2000" dirty="0">
                <a:solidFill>
                  <a:srgbClr val="000066"/>
                </a:solidFill>
                <a:ea typeface="ＭＳ Ｐゴシック" panose="020B0600070205080204" pitchFamily="34" charset="-128"/>
                <a:cs typeface="Times New Roman" panose="02020603050405020304" pitchFamily="18" charset="0"/>
              </a:rPr>
              <a:t>    Prepare S3P/TEM3P input files for EM and thermal simulations</a:t>
            </a:r>
          </a:p>
          <a:p>
            <a:pPr marL="0" indent="0">
              <a:lnSpc>
                <a:spcPct val="150000"/>
              </a:lnSpc>
              <a:buNone/>
            </a:pPr>
            <a:r>
              <a:rPr lang="en-US" altLang="en-US" sz="2000" dirty="0">
                <a:solidFill>
                  <a:srgbClr val="000066"/>
                </a:solidFill>
                <a:ea typeface="ＭＳ Ｐゴシック" panose="020B0600070205080204" pitchFamily="34" charset="-128"/>
                <a:cs typeface="Times New Roman" panose="02020603050405020304" pitchFamily="18" charset="0"/>
              </a:rPr>
              <a:t>    Run S3P/TEM3P on NERSC</a:t>
            </a:r>
          </a:p>
          <a:p>
            <a:pPr marL="0" indent="0">
              <a:lnSpc>
                <a:spcPct val="150000"/>
              </a:lnSpc>
              <a:buNone/>
            </a:pPr>
            <a:r>
              <a:rPr lang="en-US" altLang="en-US" sz="2000" dirty="0">
                <a:solidFill>
                  <a:srgbClr val="000066"/>
                </a:solidFill>
                <a:ea typeface="ＭＳ Ｐゴシック" panose="020B0600070205080204" pitchFamily="34" charset="-128"/>
                <a:cs typeface="Times New Roman" panose="02020603050405020304" pitchFamily="18" charset="0"/>
              </a:rPr>
              <a:t>    Visualize S3P/TEM3P results in </a:t>
            </a:r>
            <a:r>
              <a:rPr lang="en-US" altLang="en-US" sz="2000" dirty="0" err="1">
                <a:solidFill>
                  <a:srgbClr val="000066"/>
                </a:solidFill>
                <a:ea typeface="ＭＳ Ｐゴシック" panose="020B0600070205080204" pitchFamily="34" charset="-128"/>
                <a:cs typeface="Times New Roman" panose="02020603050405020304" pitchFamily="18" charset="0"/>
              </a:rPr>
              <a:t>Paraview</a:t>
            </a:r>
            <a:endParaRPr lang="en-US" altLang="en-US" sz="2000" dirty="0">
              <a:solidFill>
                <a:srgbClr val="000066"/>
              </a:solidFill>
              <a:ea typeface="ＭＳ Ｐゴシック" panose="020B0600070205080204" pitchFamily="34" charset="-128"/>
              <a:cs typeface="Times New Roman" panose="02020603050405020304" pitchFamily="18" charset="0"/>
            </a:endParaRPr>
          </a:p>
        </p:txBody>
      </p:sp>
      <p:sp>
        <p:nvSpPr>
          <p:cNvPr id="11267" name="Title 1"/>
          <p:cNvSpPr>
            <a:spLocks noGrp="1"/>
          </p:cNvSpPr>
          <p:nvPr>
            <p:ph type="title"/>
          </p:nvPr>
        </p:nvSpPr>
        <p:spPr>
          <a:xfrm>
            <a:off x="1741488" y="177800"/>
            <a:ext cx="8616950" cy="700088"/>
          </a:xfrm>
        </p:spPr>
        <p:txBody>
          <a:bodyPr/>
          <a:lstStyle/>
          <a:p>
            <a:r>
              <a:rPr lang="en-US" altLang="en-US" b="1" dirty="0">
                <a:solidFill>
                  <a:srgbClr val="C00000"/>
                </a:solidFill>
                <a:latin typeface="+mn-lt"/>
                <a:ea typeface="ＭＳ Ｐゴシック" panose="020B0600070205080204" pitchFamily="34" charset="-128"/>
                <a:cs typeface="Times New Roman" panose="02020603050405020304" pitchFamily="18" charset="0"/>
              </a:rPr>
              <a:t>TEM3P </a:t>
            </a:r>
            <a:r>
              <a:rPr lang="en-US" altLang="en-US" b="1" dirty="0">
                <a:solidFill>
                  <a:srgbClr val="000066"/>
                </a:solidFill>
                <a:latin typeface="+mn-lt"/>
                <a:ea typeface="ＭＳ Ｐゴシック" panose="020B0600070205080204" pitchFamily="34" charset="-128"/>
                <a:cs typeface="Times New Roman" panose="02020603050405020304" pitchFamily="18" charset="0"/>
              </a:rPr>
              <a:t>Examples (Thermal)</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4</a:t>
            </a:fld>
            <a:endParaRPr lang="en-US" sz="1600" dirty="0"/>
          </a:p>
        </p:txBody>
      </p:sp>
    </p:spTree>
    <p:extLst>
      <p:ext uri="{BB962C8B-B14F-4D97-AF65-F5344CB8AC3E}">
        <p14:creationId xmlns:p14="http://schemas.microsoft.com/office/powerpoint/2010/main" val="516263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409700" y="101601"/>
            <a:ext cx="94361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FPC-Body.tem3p  - Dielectric Heat Loss Specification</a:t>
            </a:r>
          </a:p>
        </p:txBody>
      </p:sp>
      <p:sp>
        <p:nvSpPr>
          <p:cNvPr id="65539" name="Rectangle 1"/>
          <p:cNvSpPr>
            <a:spLocks noChangeArrowheads="1"/>
          </p:cNvSpPr>
          <p:nvPr/>
        </p:nvSpPr>
        <p:spPr bwMode="auto">
          <a:xfrm>
            <a:off x="2061667" y="1514912"/>
            <a:ext cx="6586742" cy="2862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 HeatSource: {</a:t>
            </a:r>
          </a:p>
          <a:p>
            <a:pPr eaLnBrk="1" hangingPunct="1">
              <a:spcBef>
                <a:spcPct val="0"/>
              </a:spcBef>
              <a:buFontTx/>
              <a:buNone/>
            </a:pPr>
            <a:r>
              <a:rPr lang="en-US" altLang="en-US" sz="1800">
                <a:solidFill>
                  <a:schemeClr val="tx1"/>
                </a:solidFill>
                <a:latin typeface="Arial" panose="020B0604020202020204" pitchFamily="34" charset="0"/>
              </a:rPr>
              <a:t>    Id: 5   </a:t>
            </a:r>
            <a:r>
              <a:rPr lang="en-US" altLang="en-US" sz="1800">
                <a:solidFill>
                  <a:srgbClr val="C00000"/>
                </a:solidFill>
                <a:latin typeface="Arial" panose="020B0604020202020204" pitchFamily="34" charset="0"/>
              </a:rPr>
              <a:t>//window volume</a:t>
            </a:r>
          </a:p>
          <a:p>
            <a:pPr eaLnBrk="1" hangingPunct="1">
              <a:spcBef>
                <a:spcPct val="0"/>
              </a:spcBef>
              <a:buFontTx/>
              <a:buNone/>
            </a:pPr>
            <a:r>
              <a:rPr lang="en-US" altLang="en-US" sz="1800">
                <a:solidFill>
                  <a:schemeClr val="tx1"/>
                </a:solidFill>
                <a:latin typeface="Arial" panose="020B0604020202020204" pitchFamily="34" charset="0"/>
              </a:rPr>
              <a:t>    ConditionType: RFHeating</a:t>
            </a:r>
          </a:p>
          <a:p>
            <a:pPr eaLnBrk="1" hangingPunct="1">
              <a:spcBef>
                <a:spcPct val="0"/>
              </a:spcBef>
              <a:buFontTx/>
              <a:buNone/>
            </a:pPr>
            <a:r>
              <a:rPr lang="en-US" altLang="en-US" sz="1800">
                <a:solidFill>
                  <a:schemeClr val="tx1"/>
                </a:solidFill>
                <a:latin typeface="Arial" panose="020B0604020202020204" pitchFamily="34" charset="0"/>
              </a:rPr>
              <a:t>    WhichMode: 0</a:t>
            </a:r>
          </a:p>
          <a:p>
            <a:pPr eaLnBrk="1" hangingPunct="1">
              <a:spcBef>
                <a:spcPct val="0"/>
              </a:spcBef>
              <a:buFontTx/>
              <a:buNone/>
            </a:pPr>
            <a:r>
              <a:rPr lang="en-US" altLang="en-US" sz="1800">
                <a:solidFill>
                  <a:schemeClr val="tx1"/>
                </a:solidFill>
                <a:latin typeface="Arial" panose="020B0604020202020204" pitchFamily="34" charset="0"/>
              </a:rPr>
              <a:t>    DielectricConstantE: 9</a:t>
            </a:r>
          </a:p>
          <a:p>
            <a:pPr eaLnBrk="1" hangingPunct="1">
              <a:spcBef>
                <a:spcPct val="0"/>
              </a:spcBef>
              <a:buFontTx/>
              <a:buNone/>
            </a:pPr>
            <a:r>
              <a:rPr lang="en-US" altLang="en-US" sz="1800">
                <a:solidFill>
                  <a:schemeClr val="tx1"/>
                </a:solidFill>
                <a:latin typeface="Arial" panose="020B0604020202020204" pitchFamily="34" charset="0"/>
              </a:rPr>
              <a:t>    LossTangentE: 0.0001</a:t>
            </a:r>
          </a:p>
          <a:p>
            <a:pPr eaLnBrk="1" hangingPunct="1">
              <a:spcBef>
                <a:spcPct val="0"/>
              </a:spcBef>
              <a:buFontTx/>
              <a:buNone/>
            </a:pPr>
            <a:r>
              <a:rPr lang="en-US" altLang="en-US" sz="1800">
                <a:solidFill>
                  <a:schemeClr val="tx1"/>
                </a:solidFill>
                <a:latin typeface="Arial" panose="020B0604020202020204" pitchFamily="34" charset="0"/>
              </a:rPr>
              <a:t>    Directory: s3p_results</a:t>
            </a:r>
          </a:p>
          <a:p>
            <a:pPr eaLnBrk="1" hangingPunct="1">
              <a:spcBef>
                <a:spcPct val="0"/>
              </a:spcBef>
              <a:buFontTx/>
              <a:buNone/>
            </a:pPr>
            <a:r>
              <a:rPr lang="en-US" altLang="en-US" sz="1800">
                <a:solidFill>
                  <a:schemeClr val="tx1"/>
                </a:solidFill>
                <a:latin typeface="Arial" panose="020B0604020202020204" pitchFamily="34" charset="0"/>
              </a:rPr>
              <a:t>    Method: Powerinput</a:t>
            </a:r>
          </a:p>
          <a:p>
            <a:pPr eaLnBrk="1" hangingPunct="1">
              <a:spcBef>
                <a:spcPct val="0"/>
              </a:spcBef>
              <a:buFontTx/>
              <a:buNone/>
            </a:pPr>
            <a:r>
              <a:rPr lang="en-US" altLang="en-US" sz="1800">
                <a:solidFill>
                  <a:schemeClr val="tx1"/>
                </a:solidFill>
                <a:latin typeface="Arial" panose="020B0604020202020204" pitchFamily="34" charset="0"/>
              </a:rPr>
              <a:t>    TargetPowerinput: 437.5  </a:t>
            </a:r>
            <a:r>
              <a:rPr lang="en-US" altLang="en-US" sz="1800">
                <a:solidFill>
                  <a:srgbClr val="C00000"/>
                </a:solidFill>
                <a:latin typeface="Arial" panose="020B0604020202020204" pitchFamily="34" charset="0"/>
              </a:rPr>
              <a:t>//1/16 of 7kW total power </a:t>
            </a:r>
          </a:p>
          <a:p>
            <a:pPr eaLnBrk="1" hangingPunct="1">
              <a:spcBef>
                <a:spcPct val="0"/>
              </a:spcBef>
              <a:buFontTx/>
              <a:buNone/>
            </a:pPr>
            <a:r>
              <a:rPr lang="en-US" altLang="en-US" sz="1800">
                <a:solidFill>
                  <a:schemeClr val="tx1"/>
                </a:solidFill>
                <a:latin typeface="Arial" panose="020B0604020202020204" pitchFamily="34" charset="0"/>
              </a:rPr>
              <a:t>  }</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40</a:t>
            </a:fld>
            <a:endParaRPr lang="en-US" sz="1600" dirty="0"/>
          </a:p>
        </p:txBody>
      </p:sp>
    </p:spTree>
    <p:extLst>
      <p:ext uri="{BB962C8B-B14F-4D97-AF65-F5344CB8AC3E}">
        <p14:creationId xmlns:p14="http://schemas.microsoft.com/office/powerpoint/2010/main" val="1240963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524000" y="1"/>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FPC-Body.tem3p  - Thermal BC Specification</a:t>
            </a:r>
          </a:p>
        </p:txBody>
      </p:sp>
      <p:sp>
        <p:nvSpPr>
          <p:cNvPr id="66563" name="Rectangle 1"/>
          <p:cNvSpPr>
            <a:spLocks noChangeArrowheads="1"/>
          </p:cNvSpPr>
          <p:nvPr/>
        </p:nvSpPr>
        <p:spPr bwMode="auto">
          <a:xfrm>
            <a:off x="6535762" y="1101725"/>
            <a:ext cx="3224212" cy="5756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 </a:t>
            </a:r>
            <a:r>
              <a:rPr lang="en-US" altLang="en-US" sz="1400">
                <a:solidFill>
                  <a:srgbClr val="C00000"/>
                </a:solidFill>
                <a:latin typeface="Arial" panose="020B0604020202020204" pitchFamily="34" charset="0"/>
              </a:rPr>
              <a:t>// Fixed T: Conduction BC</a:t>
            </a:r>
          </a:p>
          <a:p>
            <a:pPr eaLnBrk="1" hangingPunct="1">
              <a:spcBef>
                <a:spcPct val="0"/>
              </a:spcBef>
              <a:buFontTx/>
              <a:buNone/>
            </a:pPr>
            <a:r>
              <a:rPr lang="en-US" altLang="en-US" sz="1400">
                <a:solidFill>
                  <a:schemeClr val="tx1"/>
                </a:solidFill>
                <a:latin typeface="Arial" panose="020B0604020202020204" pitchFamily="34" charset="0"/>
              </a:rPr>
              <a:t>  Boundary:</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Id: 2   // 2k</a:t>
            </a:r>
          </a:p>
          <a:p>
            <a:pPr eaLnBrk="1" hangingPunct="1">
              <a:spcBef>
                <a:spcPct val="0"/>
              </a:spcBef>
              <a:buFontTx/>
              <a:buNone/>
            </a:pPr>
            <a:r>
              <a:rPr lang="en-US" altLang="en-US" sz="1400">
                <a:solidFill>
                  <a:schemeClr val="tx1"/>
                </a:solidFill>
                <a:latin typeface="Arial" panose="020B0604020202020204" pitchFamily="34" charset="0"/>
              </a:rPr>
              <a:t>    ConditionType: Dirichlet</a:t>
            </a:r>
          </a:p>
          <a:p>
            <a:pPr eaLnBrk="1" hangingPunct="1">
              <a:spcBef>
                <a:spcPct val="0"/>
              </a:spcBef>
              <a:buFontTx/>
              <a:buNone/>
            </a:pPr>
            <a:r>
              <a:rPr lang="en-US" altLang="en-US" sz="1400">
                <a:solidFill>
                  <a:schemeClr val="tx1"/>
                </a:solidFill>
                <a:latin typeface="Arial" panose="020B0604020202020204" pitchFamily="34" charset="0"/>
              </a:rPr>
              <a:t>    DirichletValue: 2</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Boundary:</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Id: 3   // 4k</a:t>
            </a:r>
          </a:p>
          <a:p>
            <a:pPr eaLnBrk="1" hangingPunct="1">
              <a:spcBef>
                <a:spcPct val="0"/>
              </a:spcBef>
              <a:buFontTx/>
              <a:buNone/>
            </a:pPr>
            <a:r>
              <a:rPr lang="en-US" altLang="en-US" sz="1400">
                <a:solidFill>
                  <a:schemeClr val="tx1"/>
                </a:solidFill>
                <a:latin typeface="Arial" panose="020B0604020202020204" pitchFamily="34" charset="0"/>
              </a:rPr>
              <a:t>    ConditionType: Dirichlet</a:t>
            </a:r>
          </a:p>
          <a:p>
            <a:pPr eaLnBrk="1" hangingPunct="1">
              <a:spcBef>
                <a:spcPct val="0"/>
              </a:spcBef>
              <a:buFontTx/>
              <a:buNone/>
            </a:pPr>
            <a:r>
              <a:rPr lang="en-US" altLang="en-US" sz="1400">
                <a:solidFill>
                  <a:schemeClr val="tx1"/>
                </a:solidFill>
                <a:latin typeface="Arial" panose="020B0604020202020204" pitchFamily="34" charset="0"/>
              </a:rPr>
              <a:t>    DirichletValue: 4 </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Boundary:</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Id: 4   // 70k</a:t>
            </a:r>
          </a:p>
          <a:p>
            <a:pPr eaLnBrk="1" hangingPunct="1">
              <a:spcBef>
                <a:spcPct val="0"/>
              </a:spcBef>
              <a:buFontTx/>
              <a:buNone/>
            </a:pPr>
            <a:r>
              <a:rPr lang="en-US" altLang="en-US" sz="1400">
                <a:solidFill>
                  <a:schemeClr val="tx1"/>
                </a:solidFill>
                <a:latin typeface="Arial" panose="020B0604020202020204" pitchFamily="34" charset="0"/>
              </a:rPr>
              <a:t>    ConditionType: Dirichlet</a:t>
            </a:r>
          </a:p>
          <a:p>
            <a:pPr eaLnBrk="1" hangingPunct="1">
              <a:spcBef>
                <a:spcPct val="0"/>
              </a:spcBef>
              <a:buFontTx/>
              <a:buNone/>
            </a:pPr>
            <a:r>
              <a:rPr lang="en-US" altLang="en-US" sz="1400">
                <a:solidFill>
                  <a:schemeClr val="tx1"/>
                </a:solidFill>
                <a:latin typeface="Arial" panose="020B0604020202020204" pitchFamily="34" charset="0"/>
              </a:rPr>
              <a:t>    DirichletValue: 70</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Boundary:</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Id: 5   // 300k</a:t>
            </a:r>
          </a:p>
          <a:p>
            <a:pPr eaLnBrk="1" hangingPunct="1">
              <a:spcBef>
                <a:spcPct val="0"/>
              </a:spcBef>
              <a:buFontTx/>
              <a:buNone/>
            </a:pPr>
            <a:r>
              <a:rPr lang="en-US" altLang="en-US" sz="1400">
                <a:solidFill>
                  <a:schemeClr val="tx1"/>
                </a:solidFill>
                <a:latin typeface="Arial" panose="020B0604020202020204" pitchFamily="34" charset="0"/>
              </a:rPr>
              <a:t>    ConditionType: Dirichlet</a:t>
            </a:r>
          </a:p>
          <a:p>
            <a:pPr eaLnBrk="1" hangingPunct="1">
              <a:spcBef>
                <a:spcPct val="0"/>
              </a:spcBef>
              <a:buFontTx/>
              <a:buNone/>
            </a:pPr>
            <a:r>
              <a:rPr lang="en-US" altLang="en-US" sz="1400">
                <a:solidFill>
                  <a:schemeClr val="tx1"/>
                </a:solidFill>
                <a:latin typeface="Arial" panose="020B0604020202020204" pitchFamily="34" charset="0"/>
              </a:rPr>
              <a:t>    DirichletValue: 300</a:t>
            </a:r>
          </a:p>
          <a:p>
            <a:pPr eaLnBrk="1" hangingPunct="1">
              <a:spcBef>
                <a:spcPct val="0"/>
              </a:spcBef>
              <a:buFontTx/>
              <a:buNone/>
            </a:pPr>
            <a:r>
              <a:rPr lang="en-US" altLang="en-US" sz="1400">
                <a:solidFill>
                  <a:schemeClr val="tx1"/>
                </a:solidFill>
                <a:latin typeface="Arial" panose="020B0604020202020204" pitchFamily="34" charset="0"/>
              </a:rPr>
              <a:t>  }</a:t>
            </a:r>
          </a:p>
        </p:txBody>
      </p:sp>
      <p:sp>
        <p:nvSpPr>
          <p:cNvPr id="66564" name="Rectangle 1"/>
          <p:cNvSpPr>
            <a:spLocks noChangeArrowheads="1"/>
          </p:cNvSpPr>
          <p:nvPr/>
        </p:nvSpPr>
        <p:spPr bwMode="auto">
          <a:xfrm>
            <a:off x="934966" y="1145382"/>
            <a:ext cx="4572000" cy="5262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a:solidFill>
                  <a:srgbClr val="C00000"/>
                </a:solidFill>
                <a:latin typeface="Arial" panose="020B0604020202020204" pitchFamily="34" charset="0"/>
              </a:rPr>
              <a:t>// Natural conduction</a:t>
            </a:r>
          </a:p>
          <a:p>
            <a:pPr eaLnBrk="1" hangingPunct="1">
              <a:spcBef>
                <a:spcPct val="0"/>
              </a:spcBef>
              <a:buFontTx/>
              <a:buNone/>
            </a:pPr>
            <a:r>
              <a:rPr lang="en-US" altLang="en-US" sz="1400">
                <a:solidFill>
                  <a:srgbClr val="C00000"/>
                </a:solidFill>
                <a:latin typeface="Arial" panose="020B0604020202020204" pitchFamily="34" charset="0"/>
              </a:rPr>
              <a:t>// symmtry planes </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Boundary:</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Id: 10   </a:t>
            </a:r>
            <a:r>
              <a:rPr lang="en-US" altLang="en-US" sz="1400">
                <a:solidFill>
                  <a:srgbClr val="C00000"/>
                </a:solidFill>
                <a:latin typeface="Arial" panose="020B0604020202020204" pitchFamily="34" charset="0"/>
              </a:rPr>
              <a:t>// sym1</a:t>
            </a:r>
          </a:p>
          <a:p>
            <a:pPr eaLnBrk="1" hangingPunct="1">
              <a:spcBef>
                <a:spcPct val="0"/>
              </a:spcBef>
              <a:buFontTx/>
              <a:buNone/>
            </a:pPr>
            <a:r>
              <a:rPr lang="en-US" altLang="en-US" sz="1400">
                <a:solidFill>
                  <a:schemeClr val="tx1"/>
                </a:solidFill>
                <a:latin typeface="Arial" panose="020B0604020202020204" pitchFamily="34" charset="0"/>
              </a:rPr>
              <a:t>    ConditionType: Neumann</a:t>
            </a:r>
          </a:p>
          <a:p>
            <a:pPr eaLnBrk="1" hangingPunct="1">
              <a:spcBef>
                <a:spcPct val="0"/>
              </a:spcBef>
              <a:buFontTx/>
              <a:buNone/>
            </a:pPr>
            <a:r>
              <a:rPr lang="en-US" altLang="en-US" sz="1400">
                <a:solidFill>
                  <a:schemeClr val="tx1"/>
                </a:solidFill>
                <a:latin typeface="Arial" panose="020B0604020202020204" pitchFamily="34" charset="0"/>
              </a:rPr>
              <a:t>    NeumannValue: 0.0</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endParaRPr lang="en-US" altLang="en-US" sz="1400">
              <a:solidFill>
                <a:schemeClr val="tx1"/>
              </a:solidFill>
              <a:latin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rPr>
              <a:t>  Boundary:</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Id: 11   </a:t>
            </a:r>
            <a:r>
              <a:rPr lang="en-US" altLang="en-US" sz="1400">
                <a:solidFill>
                  <a:srgbClr val="C00000"/>
                </a:solidFill>
                <a:latin typeface="Arial" panose="020B0604020202020204" pitchFamily="34" charset="0"/>
              </a:rPr>
              <a:t>// sym2</a:t>
            </a:r>
          </a:p>
          <a:p>
            <a:pPr eaLnBrk="1" hangingPunct="1">
              <a:spcBef>
                <a:spcPct val="0"/>
              </a:spcBef>
              <a:buFontTx/>
              <a:buNone/>
            </a:pPr>
            <a:r>
              <a:rPr lang="en-US" altLang="en-US" sz="1400">
                <a:solidFill>
                  <a:schemeClr val="tx1"/>
                </a:solidFill>
                <a:latin typeface="Arial" panose="020B0604020202020204" pitchFamily="34" charset="0"/>
              </a:rPr>
              <a:t>    ConditionType: Neumann</a:t>
            </a:r>
          </a:p>
          <a:p>
            <a:pPr eaLnBrk="1" hangingPunct="1">
              <a:spcBef>
                <a:spcPct val="0"/>
              </a:spcBef>
              <a:buFontTx/>
              <a:buNone/>
            </a:pPr>
            <a:r>
              <a:rPr lang="en-US" altLang="en-US" sz="1400">
                <a:solidFill>
                  <a:schemeClr val="tx1"/>
                </a:solidFill>
                <a:latin typeface="Arial" panose="020B0604020202020204" pitchFamily="34" charset="0"/>
              </a:rPr>
              <a:t>    NeumannValue: 0.0</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endParaRPr lang="en-US" altLang="en-US" sz="1400">
              <a:solidFill>
                <a:schemeClr val="tx1"/>
              </a:solidFill>
              <a:latin typeface="Arial" panose="020B0604020202020204" pitchFamily="34" charset="0"/>
            </a:endParaRPr>
          </a:p>
          <a:p>
            <a:pPr eaLnBrk="1" hangingPunct="1">
              <a:spcBef>
                <a:spcPct val="0"/>
              </a:spcBef>
              <a:buFontTx/>
              <a:buNone/>
            </a:pPr>
            <a:r>
              <a:rPr lang="en-US" altLang="en-US" sz="1400">
                <a:solidFill>
                  <a:srgbClr val="C00000"/>
                </a:solidFill>
                <a:latin typeface="Arial" panose="020B0604020202020204" pitchFamily="34" charset="0"/>
              </a:rPr>
              <a:t>// rest</a:t>
            </a:r>
          </a:p>
          <a:p>
            <a:pPr eaLnBrk="1" hangingPunct="1">
              <a:spcBef>
                <a:spcPct val="0"/>
              </a:spcBef>
              <a:buFontTx/>
              <a:buNone/>
            </a:pPr>
            <a:r>
              <a:rPr lang="en-US" altLang="en-US" sz="1400">
                <a:solidFill>
                  <a:schemeClr val="tx1"/>
                </a:solidFill>
                <a:latin typeface="Arial" panose="020B0604020202020204" pitchFamily="34" charset="0"/>
              </a:rPr>
              <a:t> Boundary:</a:t>
            </a:r>
          </a:p>
          <a:p>
            <a:pPr eaLnBrk="1" hangingPunct="1">
              <a:spcBef>
                <a:spcPct val="0"/>
              </a:spcBef>
              <a:buFontTx/>
              <a:buNone/>
            </a:pPr>
            <a:r>
              <a:rPr lang="en-US" altLang="en-US" sz="1400">
                <a:solidFill>
                  <a:schemeClr val="tx1"/>
                </a:solidFill>
                <a:latin typeface="Arial" panose="020B0604020202020204" pitchFamily="34" charset="0"/>
              </a:rPr>
              <a:t>  {</a:t>
            </a:r>
          </a:p>
          <a:p>
            <a:pPr eaLnBrk="1" hangingPunct="1">
              <a:spcBef>
                <a:spcPct val="0"/>
              </a:spcBef>
              <a:buFontTx/>
              <a:buNone/>
            </a:pPr>
            <a:r>
              <a:rPr lang="en-US" altLang="en-US" sz="1400">
                <a:solidFill>
                  <a:schemeClr val="tx1"/>
                </a:solidFill>
                <a:latin typeface="Arial" panose="020B0604020202020204" pitchFamily="34" charset="0"/>
              </a:rPr>
              <a:t>    Id: 1   // rest</a:t>
            </a:r>
          </a:p>
          <a:p>
            <a:pPr eaLnBrk="1" hangingPunct="1">
              <a:spcBef>
                <a:spcPct val="0"/>
              </a:spcBef>
              <a:buFontTx/>
              <a:buNone/>
            </a:pPr>
            <a:r>
              <a:rPr lang="en-US" altLang="en-US" sz="1400">
                <a:solidFill>
                  <a:schemeClr val="tx1"/>
                </a:solidFill>
                <a:latin typeface="Arial" panose="020B0604020202020204" pitchFamily="34" charset="0"/>
              </a:rPr>
              <a:t>    ConditionType: Neumann</a:t>
            </a:r>
          </a:p>
          <a:p>
            <a:pPr eaLnBrk="1" hangingPunct="1">
              <a:spcBef>
                <a:spcPct val="0"/>
              </a:spcBef>
              <a:buFontTx/>
              <a:buNone/>
            </a:pPr>
            <a:r>
              <a:rPr lang="en-US" altLang="en-US" sz="1400">
                <a:solidFill>
                  <a:schemeClr val="tx1"/>
                </a:solidFill>
                <a:latin typeface="Arial" panose="020B0604020202020204" pitchFamily="34" charset="0"/>
              </a:rPr>
              <a:t>    NeumannValue: 0.0</a:t>
            </a:r>
          </a:p>
          <a:p>
            <a:pPr eaLnBrk="1" hangingPunct="1">
              <a:spcBef>
                <a:spcPct val="0"/>
              </a:spcBef>
              <a:buFontTx/>
              <a:buNone/>
            </a:pPr>
            <a:r>
              <a:rPr lang="en-US" altLang="en-US" sz="1400">
                <a:solidFill>
                  <a:schemeClr val="tx1"/>
                </a:solidFill>
                <a:latin typeface="Arial" panose="020B0604020202020204" pitchFamily="34" charset="0"/>
              </a:rPr>
              <a:t>  }</a:t>
            </a:r>
            <a:endParaRPr lang="en-US" altLang="en-US" sz="1000">
              <a:solidFill>
                <a:schemeClr val="tx1"/>
              </a:solidFill>
              <a:latin typeface="Arial" panose="020B0604020202020204" pitchFamily="34" charset="0"/>
            </a:endParaRP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41</a:t>
            </a:fld>
            <a:endParaRPr lang="en-US" sz="1600" dirty="0"/>
          </a:p>
        </p:txBody>
      </p:sp>
    </p:spTree>
    <p:extLst>
      <p:ext uri="{BB962C8B-B14F-4D97-AF65-F5344CB8AC3E}">
        <p14:creationId xmlns:p14="http://schemas.microsoft.com/office/powerpoint/2010/main" val="1863186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524000" y="88901"/>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FPC-Body.tem3p  - Thermal BC Specification</a:t>
            </a:r>
          </a:p>
        </p:txBody>
      </p:sp>
      <p:sp>
        <p:nvSpPr>
          <p:cNvPr id="67587" name="Rectangle 1"/>
          <p:cNvSpPr>
            <a:spLocks noChangeArrowheads="1"/>
          </p:cNvSpPr>
          <p:nvPr/>
        </p:nvSpPr>
        <p:spPr bwMode="auto">
          <a:xfrm>
            <a:off x="875744" y="1085564"/>
            <a:ext cx="4464073" cy="550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600">
                <a:solidFill>
                  <a:schemeClr val="tx1"/>
                </a:solidFill>
                <a:latin typeface="Arial" panose="020B0604020202020204" pitchFamily="34" charset="0"/>
              </a:rPr>
              <a:t> </a:t>
            </a:r>
            <a:r>
              <a:rPr lang="en-US" altLang="en-US" sz="1600">
                <a:solidFill>
                  <a:srgbClr val="C00000"/>
                </a:solidFill>
                <a:latin typeface="Arial" panose="020B0604020202020204" pitchFamily="34" charset="0"/>
              </a:rPr>
              <a:t>// RF heating</a:t>
            </a:r>
          </a:p>
          <a:p>
            <a:pPr eaLnBrk="1" hangingPunct="1">
              <a:spcBef>
                <a:spcPct val="0"/>
              </a:spcBef>
              <a:buFontTx/>
              <a:buNone/>
            </a:pPr>
            <a:r>
              <a:rPr lang="en-US" altLang="en-US" sz="1600">
                <a:solidFill>
                  <a:schemeClr val="tx1"/>
                </a:solidFill>
                <a:latin typeface="Arial" panose="020B0604020202020204" pitchFamily="34" charset="0"/>
              </a:rPr>
              <a:t>  Boundary:</a:t>
            </a:r>
          </a:p>
          <a:p>
            <a:pPr eaLnBrk="1" hangingPunct="1">
              <a:spcBef>
                <a:spcPct val="0"/>
              </a:spcBef>
              <a:buFontTx/>
              <a:buNone/>
            </a:pPr>
            <a:r>
              <a:rPr lang="en-US" altLang="en-US" sz="1600">
                <a:solidFill>
                  <a:schemeClr val="tx1"/>
                </a:solidFill>
                <a:latin typeface="Arial" panose="020B0604020202020204" pitchFamily="34" charset="0"/>
              </a:rPr>
              <a:t>  {</a:t>
            </a:r>
          </a:p>
          <a:p>
            <a:pPr eaLnBrk="1" hangingPunct="1">
              <a:spcBef>
                <a:spcPct val="0"/>
              </a:spcBef>
              <a:buFontTx/>
              <a:buNone/>
            </a:pPr>
            <a:r>
              <a:rPr lang="en-US" altLang="en-US" sz="1600">
                <a:solidFill>
                  <a:schemeClr val="tx1"/>
                </a:solidFill>
                <a:latin typeface="Arial" panose="020B0604020202020204" pitchFamily="34" charset="0"/>
              </a:rPr>
              <a:t>    Id: 6   </a:t>
            </a:r>
            <a:r>
              <a:rPr lang="en-US" altLang="en-US" sz="1600">
                <a:solidFill>
                  <a:srgbClr val="C00000"/>
                </a:solidFill>
                <a:latin typeface="Arial" panose="020B0604020202020204" pitchFamily="34" charset="0"/>
              </a:rPr>
              <a:t>// shell w/ coating</a:t>
            </a:r>
          </a:p>
          <a:p>
            <a:pPr eaLnBrk="1" hangingPunct="1">
              <a:spcBef>
                <a:spcPct val="0"/>
              </a:spcBef>
              <a:buFontTx/>
              <a:buNone/>
            </a:pPr>
            <a:r>
              <a:rPr lang="en-US" altLang="en-US" sz="1600">
                <a:solidFill>
                  <a:schemeClr val="tx1"/>
                </a:solidFill>
                <a:latin typeface="Arial" panose="020B0604020202020204" pitchFamily="34" charset="0"/>
              </a:rPr>
              <a:t>    ConditionType: RFHeating </a:t>
            </a:r>
          </a:p>
          <a:p>
            <a:pPr eaLnBrk="1" hangingPunct="1">
              <a:spcBef>
                <a:spcPct val="0"/>
              </a:spcBef>
              <a:buFontTx/>
              <a:buNone/>
            </a:pPr>
            <a:r>
              <a:rPr lang="en-US" altLang="en-US" sz="1600">
                <a:solidFill>
                  <a:schemeClr val="tx1"/>
                </a:solidFill>
                <a:latin typeface="Arial" panose="020B0604020202020204" pitchFamily="34" charset="0"/>
              </a:rPr>
              <a:t>    WhichMode: 0</a:t>
            </a:r>
          </a:p>
          <a:p>
            <a:pPr eaLnBrk="1" hangingPunct="1">
              <a:spcBef>
                <a:spcPct val="0"/>
              </a:spcBef>
              <a:buFontTx/>
              <a:buNone/>
            </a:pPr>
            <a:r>
              <a:rPr lang="en-US" altLang="en-US" sz="1600">
                <a:solidFill>
                  <a:schemeClr val="tx1"/>
                </a:solidFill>
                <a:latin typeface="Arial" panose="020B0604020202020204" pitchFamily="34" charset="0"/>
              </a:rPr>
              <a:t>    Directory: s3p_results</a:t>
            </a:r>
          </a:p>
          <a:p>
            <a:pPr eaLnBrk="1" hangingPunct="1">
              <a:spcBef>
                <a:spcPct val="0"/>
              </a:spcBef>
              <a:buFontTx/>
              <a:buNone/>
            </a:pPr>
            <a:r>
              <a:rPr lang="en-US" altLang="en-US" sz="1600">
                <a:solidFill>
                  <a:schemeClr val="tx1"/>
                </a:solidFill>
                <a:latin typeface="Arial" panose="020B0604020202020204" pitchFamily="34" charset="0"/>
              </a:rPr>
              <a:t>    Method: Powerinput</a:t>
            </a:r>
          </a:p>
          <a:p>
            <a:pPr eaLnBrk="1" hangingPunct="1">
              <a:spcBef>
                <a:spcPct val="0"/>
              </a:spcBef>
              <a:buFontTx/>
              <a:buNone/>
            </a:pPr>
            <a:r>
              <a:rPr lang="en-US" altLang="en-US" sz="1600">
                <a:solidFill>
                  <a:schemeClr val="tx1"/>
                </a:solidFill>
                <a:latin typeface="Arial" panose="020B0604020202020204" pitchFamily="34" charset="0"/>
              </a:rPr>
              <a:t>    TargetPowerinput: 437.5</a:t>
            </a:r>
          </a:p>
          <a:p>
            <a:pPr eaLnBrk="1" hangingPunct="1">
              <a:spcBef>
                <a:spcPct val="0"/>
              </a:spcBef>
              <a:buFontTx/>
              <a:buNone/>
            </a:pPr>
            <a:r>
              <a:rPr lang="en-US" altLang="en-US" sz="1600">
                <a:solidFill>
                  <a:schemeClr val="tx1"/>
                </a:solidFill>
                <a:latin typeface="Arial" panose="020B0604020202020204" pitchFamily="34" charset="0"/>
              </a:rPr>
              <a:t>    SurfaceResistance: functions/SRinnerCU  </a:t>
            </a:r>
          </a:p>
          <a:p>
            <a:pPr eaLnBrk="1" hangingPunct="1">
              <a:spcBef>
                <a:spcPct val="0"/>
              </a:spcBef>
              <a:buFontTx/>
              <a:buNone/>
            </a:pPr>
            <a:r>
              <a:rPr lang="en-US" altLang="en-US" sz="1600">
                <a:solidFill>
                  <a:schemeClr val="tx1"/>
                </a:solidFill>
                <a:latin typeface="Arial" panose="020B0604020202020204" pitchFamily="34" charset="0"/>
              </a:rPr>
              <a:t>  }</a:t>
            </a:r>
          </a:p>
          <a:p>
            <a:pPr eaLnBrk="1" hangingPunct="1">
              <a:spcBef>
                <a:spcPct val="0"/>
              </a:spcBef>
              <a:buFontTx/>
              <a:buNone/>
            </a:pPr>
            <a:endParaRPr lang="en-US" altLang="en-US" sz="1600">
              <a:solidFill>
                <a:schemeClr val="tx1"/>
              </a:solidFill>
              <a:latin typeface="Arial" panose="020B0604020202020204" pitchFamily="34" charset="0"/>
            </a:endParaRPr>
          </a:p>
          <a:p>
            <a:pPr eaLnBrk="1" hangingPunct="1">
              <a:spcBef>
                <a:spcPct val="0"/>
              </a:spcBef>
              <a:buFontTx/>
              <a:buNone/>
            </a:pPr>
            <a:r>
              <a:rPr lang="en-US" altLang="en-US" sz="1600">
                <a:solidFill>
                  <a:schemeClr val="tx1"/>
                </a:solidFill>
                <a:latin typeface="Arial" panose="020B0604020202020204" pitchFamily="34" charset="0"/>
              </a:rPr>
              <a:t>  Boundary:</a:t>
            </a:r>
          </a:p>
          <a:p>
            <a:pPr eaLnBrk="1" hangingPunct="1">
              <a:spcBef>
                <a:spcPct val="0"/>
              </a:spcBef>
              <a:buFontTx/>
              <a:buNone/>
            </a:pPr>
            <a:r>
              <a:rPr lang="en-US" altLang="en-US" sz="1600">
                <a:solidFill>
                  <a:schemeClr val="tx1"/>
                </a:solidFill>
                <a:latin typeface="Arial" panose="020B0604020202020204" pitchFamily="34" charset="0"/>
              </a:rPr>
              <a:t>  {</a:t>
            </a:r>
          </a:p>
          <a:p>
            <a:pPr eaLnBrk="1" hangingPunct="1">
              <a:spcBef>
                <a:spcPct val="0"/>
              </a:spcBef>
              <a:buFontTx/>
              <a:buNone/>
            </a:pPr>
            <a:r>
              <a:rPr lang="en-US" altLang="en-US" sz="1600">
                <a:solidFill>
                  <a:schemeClr val="tx1"/>
                </a:solidFill>
                <a:latin typeface="Arial" panose="020B0604020202020204" pitchFamily="34" charset="0"/>
              </a:rPr>
              <a:t>    Id: 7  </a:t>
            </a:r>
            <a:r>
              <a:rPr lang="en-US" altLang="en-US" sz="1600">
                <a:solidFill>
                  <a:srgbClr val="C00000"/>
                </a:solidFill>
                <a:latin typeface="Arial" panose="020B0604020202020204" pitchFamily="34" charset="0"/>
              </a:rPr>
              <a:t>// shells w/ coating</a:t>
            </a:r>
          </a:p>
          <a:p>
            <a:pPr eaLnBrk="1" hangingPunct="1">
              <a:spcBef>
                <a:spcPct val="0"/>
              </a:spcBef>
              <a:buFontTx/>
              <a:buNone/>
            </a:pPr>
            <a:r>
              <a:rPr lang="en-US" altLang="en-US" sz="1600">
                <a:solidFill>
                  <a:schemeClr val="tx1"/>
                </a:solidFill>
                <a:latin typeface="Arial" panose="020B0604020202020204" pitchFamily="34" charset="0"/>
              </a:rPr>
              <a:t>    ConditionType: RFHeating </a:t>
            </a:r>
          </a:p>
          <a:p>
            <a:pPr eaLnBrk="1" hangingPunct="1">
              <a:spcBef>
                <a:spcPct val="0"/>
              </a:spcBef>
              <a:buFontTx/>
              <a:buNone/>
            </a:pPr>
            <a:r>
              <a:rPr lang="en-US" altLang="en-US" sz="1600">
                <a:solidFill>
                  <a:schemeClr val="tx1"/>
                </a:solidFill>
                <a:latin typeface="Arial" panose="020B0604020202020204" pitchFamily="34" charset="0"/>
              </a:rPr>
              <a:t>    WhichMode: 0</a:t>
            </a:r>
          </a:p>
          <a:p>
            <a:pPr eaLnBrk="1" hangingPunct="1">
              <a:spcBef>
                <a:spcPct val="0"/>
              </a:spcBef>
              <a:buFontTx/>
              <a:buNone/>
            </a:pPr>
            <a:r>
              <a:rPr lang="en-US" altLang="en-US" sz="1600">
                <a:solidFill>
                  <a:schemeClr val="tx1"/>
                </a:solidFill>
                <a:latin typeface="Arial" panose="020B0604020202020204" pitchFamily="34" charset="0"/>
              </a:rPr>
              <a:t>    Directory: s3p_results</a:t>
            </a:r>
          </a:p>
          <a:p>
            <a:pPr eaLnBrk="1" hangingPunct="1">
              <a:spcBef>
                <a:spcPct val="0"/>
              </a:spcBef>
              <a:buFontTx/>
              <a:buNone/>
            </a:pPr>
            <a:r>
              <a:rPr lang="en-US" altLang="en-US" sz="1600">
                <a:solidFill>
                  <a:schemeClr val="tx1"/>
                </a:solidFill>
                <a:latin typeface="Arial" panose="020B0604020202020204" pitchFamily="34" charset="0"/>
              </a:rPr>
              <a:t>    Method: Powerinput</a:t>
            </a:r>
          </a:p>
          <a:p>
            <a:pPr eaLnBrk="1" hangingPunct="1">
              <a:spcBef>
                <a:spcPct val="0"/>
              </a:spcBef>
              <a:buFontTx/>
              <a:buNone/>
            </a:pPr>
            <a:r>
              <a:rPr lang="en-US" altLang="en-US" sz="1600">
                <a:solidFill>
                  <a:schemeClr val="tx1"/>
                </a:solidFill>
                <a:latin typeface="Arial" panose="020B0604020202020204" pitchFamily="34" charset="0"/>
              </a:rPr>
              <a:t>    TargetPowerinput: 437.5</a:t>
            </a:r>
          </a:p>
          <a:p>
            <a:pPr eaLnBrk="1" hangingPunct="1">
              <a:spcBef>
                <a:spcPct val="0"/>
              </a:spcBef>
              <a:buFontTx/>
              <a:buNone/>
            </a:pPr>
            <a:r>
              <a:rPr lang="en-US" altLang="en-US" sz="1600">
                <a:solidFill>
                  <a:schemeClr val="tx1"/>
                </a:solidFill>
                <a:latin typeface="Arial" panose="020B0604020202020204" pitchFamily="34" charset="0"/>
              </a:rPr>
              <a:t>    SurfaceResistance: functions/SRinnerCU</a:t>
            </a:r>
          </a:p>
          <a:p>
            <a:pPr eaLnBrk="1" hangingPunct="1">
              <a:spcBef>
                <a:spcPct val="0"/>
              </a:spcBef>
              <a:buFontTx/>
              <a:buNone/>
            </a:pPr>
            <a:r>
              <a:rPr lang="en-US" altLang="en-US" sz="1600">
                <a:solidFill>
                  <a:schemeClr val="tx1"/>
                </a:solidFill>
                <a:latin typeface="Arial" panose="020B0604020202020204" pitchFamily="34" charset="0"/>
              </a:rPr>
              <a:t>} </a:t>
            </a:r>
          </a:p>
        </p:txBody>
      </p:sp>
      <p:sp>
        <p:nvSpPr>
          <p:cNvPr id="67588" name="Rectangle 4"/>
          <p:cNvSpPr>
            <a:spLocks noChangeArrowheads="1"/>
          </p:cNvSpPr>
          <p:nvPr/>
        </p:nvSpPr>
        <p:spPr bwMode="auto">
          <a:xfrm>
            <a:off x="5944775" y="1086708"/>
            <a:ext cx="4631543" cy="550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600">
                <a:solidFill>
                  <a:schemeClr val="tx1"/>
                </a:solidFill>
                <a:latin typeface="Arial" panose="020B0604020202020204" pitchFamily="34" charset="0"/>
              </a:rPr>
              <a:t> </a:t>
            </a:r>
            <a:r>
              <a:rPr lang="en-US" altLang="en-US" sz="1600">
                <a:solidFill>
                  <a:srgbClr val="C00000"/>
                </a:solidFill>
                <a:latin typeface="Arial" panose="020B0604020202020204" pitchFamily="34" charset="0"/>
              </a:rPr>
              <a:t>// RF heating </a:t>
            </a:r>
          </a:p>
          <a:p>
            <a:pPr eaLnBrk="1" hangingPunct="1">
              <a:spcBef>
                <a:spcPct val="0"/>
              </a:spcBef>
              <a:buFontTx/>
              <a:buNone/>
            </a:pPr>
            <a:r>
              <a:rPr lang="en-US" altLang="en-US" sz="1600">
                <a:solidFill>
                  <a:schemeClr val="tx1"/>
                </a:solidFill>
                <a:latin typeface="Arial" panose="020B0604020202020204" pitchFamily="34" charset="0"/>
              </a:rPr>
              <a:t>  Boundary:</a:t>
            </a:r>
          </a:p>
          <a:p>
            <a:pPr eaLnBrk="1" hangingPunct="1">
              <a:spcBef>
                <a:spcPct val="0"/>
              </a:spcBef>
              <a:buFontTx/>
              <a:buNone/>
            </a:pPr>
            <a:r>
              <a:rPr lang="en-US" altLang="en-US" sz="1600">
                <a:solidFill>
                  <a:schemeClr val="tx1"/>
                </a:solidFill>
                <a:latin typeface="Arial" panose="020B0604020202020204" pitchFamily="34" charset="0"/>
              </a:rPr>
              <a:t>  {</a:t>
            </a:r>
          </a:p>
          <a:p>
            <a:pPr eaLnBrk="1" hangingPunct="1">
              <a:spcBef>
                <a:spcPct val="0"/>
              </a:spcBef>
              <a:buFontTx/>
              <a:buNone/>
            </a:pPr>
            <a:r>
              <a:rPr lang="en-US" altLang="en-US" sz="1600">
                <a:solidFill>
                  <a:schemeClr val="tx1"/>
                </a:solidFill>
                <a:latin typeface="Arial" panose="020B0604020202020204" pitchFamily="34" charset="0"/>
              </a:rPr>
              <a:t>     Id: 8  </a:t>
            </a:r>
            <a:r>
              <a:rPr lang="en-US" altLang="en-US" sz="1600">
                <a:solidFill>
                  <a:srgbClr val="C00000"/>
                </a:solidFill>
                <a:latin typeface="Arial" panose="020B0604020202020204" pitchFamily="34" charset="0"/>
              </a:rPr>
              <a:t>// cu_antenna_rf</a:t>
            </a:r>
          </a:p>
          <a:p>
            <a:pPr eaLnBrk="1" hangingPunct="1">
              <a:spcBef>
                <a:spcPct val="0"/>
              </a:spcBef>
              <a:buFontTx/>
              <a:buNone/>
            </a:pPr>
            <a:r>
              <a:rPr lang="en-US" altLang="en-US" sz="1600">
                <a:solidFill>
                  <a:schemeClr val="tx1"/>
                </a:solidFill>
                <a:latin typeface="Arial" panose="020B0604020202020204" pitchFamily="34" charset="0"/>
              </a:rPr>
              <a:t>     ConditionType: RFHeating</a:t>
            </a:r>
          </a:p>
          <a:p>
            <a:pPr eaLnBrk="1" hangingPunct="1">
              <a:spcBef>
                <a:spcPct val="0"/>
              </a:spcBef>
              <a:buFontTx/>
              <a:buNone/>
            </a:pPr>
            <a:r>
              <a:rPr lang="en-US" altLang="en-US" sz="1600">
                <a:solidFill>
                  <a:schemeClr val="tx1"/>
                </a:solidFill>
                <a:latin typeface="Arial" panose="020B0604020202020204" pitchFamily="34" charset="0"/>
              </a:rPr>
              <a:t>     WhichMode: 0</a:t>
            </a:r>
          </a:p>
          <a:p>
            <a:pPr eaLnBrk="1" hangingPunct="1">
              <a:spcBef>
                <a:spcPct val="0"/>
              </a:spcBef>
              <a:buFontTx/>
              <a:buNone/>
            </a:pPr>
            <a:r>
              <a:rPr lang="en-US" altLang="en-US" sz="1600">
                <a:solidFill>
                  <a:schemeClr val="tx1"/>
                </a:solidFill>
                <a:latin typeface="Arial" panose="020B0604020202020204" pitchFamily="34" charset="0"/>
              </a:rPr>
              <a:t>     Directory: s3p_results</a:t>
            </a:r>
          </a:p>
          <a:p>
            <a:pPr eaLnBrk="1" hangingPunct="1">
              <a:spcBef>
                <a:spcPct val="0"/>
              </a:spcBef>
              <a:buFontTx/>
              <a:buNone/>
            </a:pPr>
            <a:r>
              <a:rPr lang="en-US" altLang="en-US" sz="1600">
                <a:solidFill>
                  <a:schemeClr val="tx1"/>
                </a:solidFill>
                <a:latin typeface="Arial" panose="020B0604020202020204" pitchFamily="34" charset="0"/>
              </a:rPr>
              <a:t>     Method: Powerinput</a:t>
            </a:r>
          </a:p>
          <a:p>
            <a:pPr eaLnBrk="1" hangingPunct="1">
              <a:spcBef>
                <a:spcPct val="0"/>
              </a:spcBef>
              <a:buFontTx/>
              <a:buNone/>
            </a:pPr>
            <a:r>
              <a:rPr lang="en-US" altLang="en-US" sz="1600">
                <a:solidFill>
                  <a:schemeClr val="tx1"/>
                </a:solidFill>
                <a:latin typeface="Arial" panose="020B0604020202020204" pitchFamily="34" charset="0"/>
              </a:rPr>
              <a:t>     TargetPowerinput: 437.5</a:t>
            </a:r>
          </a:p>
          <a:p>
            <a:pPr eaLnBrk="1" hangingPunct="1">
              <a:spcBef>
                <a:spcPct val="0"/>
              </a:spcBef>
              <a:buFontTx/>
              <a:buNone/>
            </a:pPr>
            <a:r>
              <a:rPr lang="en-US" altLang="en-US" sz="1600">
                <a:solidFill>
                  <a:schemeClr val="tx1"/>
                </a:solidFill>
                <a:latin typeface="Arial" panose="020B0604020202020204" pitchFamily="34" charset="0"/>
              </a:rPr>
              <a:t>     SurfaceResistance: functions/SRinnerCU </a:t>
            </a:r>
          </a:p>
          <a:p>
            <a:pPr eaLnBrk="1" hangingPunct="1">
              <a:spcBef>
                <a:spcPct val="0"/>
              </a:spcBef>
              <a:buFontTx/>
              <a:buNone/>
            </a:pPr>
            <a:r>
              <a:rPr lang="en-US" altLang="en-US" sz="1600">
                <a:solidFill>
                  <a:schemeClr val="tx1"/>
                </a:solidFill>
                <a:latin typeface="Arial" panose="020B0604020202020204" pitchFamily="34" charset="0"/>
              </a:rPr>
              <a:t>  }</a:t>
            </a:r>
          </a:p>
          <a:p>
            <a:pPr eaLnBrk="1" hangingPunct="1">
              <a:spcBef>
                <a:spcPct val="0"/>
              </a:spcBef>
              <a:buFontTx/>
              <a:buNone/>
            </a:pPr>
            <a:endParaRPr lang="en-US" altLang="en-US" sz="1600">
              <a:solidFill>
                <a:schemeClr val="tx1"/>
              </a:solidFill>
              <a:latin typeface="Arial" panose="020B0604020202020204" pitchFamily="34" charset="0"/>
            </a:endParaRPr>
          </a:p>
          <a:p>
            <a:pPr eaLnBrk="1" hangingPunct="1">
              <a:spcBef>
                <a:spcPct val="0"/>
              </a:spcBef>
              <a:buFontTx/>
              <a:buNone/>
            </a:pPr>
            <a:r>
              <a:rPr lang="en-US" altLang="en-US" sz="1600">
                <a:solidFill>
                  <a:schemeClr val="tx1"/>
                </a:solidFill>
                <a:latin typeface="Arial" panose="020B0604020202020204" pitchFamily="34" charset="0"/>
              </a:rPr>
              <a:t>  Boundary:</a:t>
            </a:r>
          </a:p>
          <a:p>
            <a:pPr eaLnBrk="1" hangingPunct="1">
              <a:spcBef>
                <a:spcPct val="0"/>
              </a:spcBef>
              <a:buFontTx/>
              <a:buNone/>
            </a:pPr>
            <a:r>
              <a:rPr lang="en-US" altLang="en-US" sz="1600">
                <a:solidFill>
                  <a:schemeClr val="tx1"/>
                </a:solidFill>
                <a:latin typeface="Arial" panose="020B0604020202020204" pitchFamily="34" charset="0"/>
              </a:rPr>
              <a:t>  {</a:t>
            </a:r>
          </a:p>
          <a:p>
            <a:pPr eaLnBrk="1" hangingPunct="1">
              <a:spcBef>
                <a:spcPct val="0"/>
              </a:spcBef>
              <a:buFontTx/>
              <a:buNone/>
            </a:pPr>
            <a:r>
              <a:rPr lang="en-US" altLang="en-US" sz="1600">
                <a:solidFill>
                  <a:schemeClr val="tx1"/>
                </a:solidFill>
                <a:latin typeface="Arial" panose="020B0604020202020204" pitchFamily="34" charset="0"/>
              </a:rPr>
              <a:t>     Id: 9  </a:t>
            </a:r>
            <a:r>
              <a:rPr lang="en-US" altLang="en-US" sz="1600">
                <a:solidFill>
                  <a:srgbClr val="C00000"/>
                </a:solidFill>
                <a:latin typeface="Arial" panose="020B0604020202020204" pitchFamily="34" charset="0"/>
              </a:rPr>
              <a:t>// nbti_rf //2k NbTi flange</a:t>
            </a:r>
          </a:p>
          <a:p>
            <a:pPr eaLnBrk="1" hangingPunct="1">
              <a:spcBef>
                <a:spcPct val="0"/>
              </a:spcBef>
              <a:buFontTx/>
              <a:buNone/>
            </a:pPr>
            <a:r>
              <a:rPr lang="en-US" altLang="en-US" sz="1600">
                <a:solidFill>
                  <a:schemeClr val="tx1"/>
                </a:solidFill>
                <a:latin typeface="Arial" panose="020B0604020202020204" pitchFamily="34" charset="0"/>
              </a:rPr>
              <a:t>     ConditionType: RFHeating</a:t>
            </a:r>
          </a:p>
          <a:p>
            <a:pPr eaLnBrk="1" hangingPunct="1">
              <a:spcBef>
                <a:spcPct val="0"/>
              </a:spcBef>
              <a:buFontTx/>
              <a:buNone/>
            </a:pPr>
            <a:r>
              <a:rPr lang="en-US" altLang="en-US" sz="1600">
                <a:solidFill>
                  <a:schemeClr val="tx1"/>
                </a:solidFill>
                <a:latin typeface="Arial" panose="020B0604020202020204" pitchFamily="34" charset="0"/>
              </a:rPr>
              <a:t>     WhichMode: 0</a:t>
            </a:r>
          </a:p>
          <a:p>
            <a:pPr eaLnBrk="1" hangingPunct="1">
              <a:spcBef>
                <a:spcPct val="0"/>
              </a:spcBef>
              <a:buFontTx/>
              <a:buNone/>
            </a:pPr>
            <a:r>
              <a:rPr lang="en-US" altLang="en-US" sz="1600">
                <a:solidFill>
                  <a:schemeClr val="tx1"/>
                </a:solidFill>
                <a:latin typeface="Arial" panose="020B0604020202020204" pitchFamily="34" charset="0"/>
              </a:rPr>
              <a:t>     Directory: s3p_results</a:t>
            </a:r>
          </a:p>
          <a:p>
            <a:pPr eaLnBrk="1" hangingPunct="1">
              <a:spcBef>
                <a:spcPct val="0"/>
              </a:spcBef>
              <a:buFontTx/>
              <a:buNone/>
            </a:pPr>
            <a:r>
              <a:rPr lang="en-US" altLang="en-US" sz="1600">
                <a:solidFill>
                  <a:schemeClr val="tx1"/>
                </a:solidFill>
                <a:latin typeface="Arial" panose="020B0604020202020204" pitchFamily="34" charset="0"/>
              </a:rPr>
              <a:t>     Method: Powerinput</a:t>
            </a:r>
          </a:p>
          <a:p>
            <a:pPr eaLnBrk="1" hangingPunct="1">
              <a:spcBef>
                <a:spcPct val="0"/>
              </a:spcBef>
              <a:buFontTx/>
              <a:buNone/>
            </a:pPr>
            <a:r>
              <a:rPr lang="en-US" altLang="en-US" sz="1600">
                <a:solidFill>
                  <a:schemeClr val="tx1"/>
                </a:solidFill>
                <a:latin typeface="Arial" panose="020B0604020202020204" pitchFamily="34" charset="0"/>
              </a:rPr>
              <a:t>     TargetPowerinput: 437.5</a:t>
            </a:r>
          </a:p>
          <a:p>
            <a:pPr eaLnBrk="1" hangingPunct="1">
              <a:spcBef>
                <a:spcPct val="0"/>
              </a:spcBef>
              <a:buFontTx/>
              <a:buNone/>
            </a:pPr>
            <a:r>
              <a:rPr lang="en-US" altLang="en-US" sz="1600">
                <a:solidFill>
                  <a:schemeClr val="tx1"/>
                </a:solidFill>
                <a:latin typeface="Arial" panose="020B0604020202020204" pitchFamily="34" charset="0"/>
              </a:rPr>
              <a:t>     SurfaceResistance: functions/SRinnerNbTi</a:t>
            </a:r>
          </a:p>
          <a:p>
            <a:pPr eaLnBrk="1" hangingPunct="1">
              <a:spcBef>
                <a:spcPct val="0"/>
              </a:spcBef>
              <a:buFontTx/>
              <a:buNone/>
            </a:pPr>
            <a:r>
              <a:rPr lang="en-US" altLang="en-US" sz="1600">
                <a:solidFill>
                  <a:schemeClr val="tx1"/>
                </a:solidFill>
                <a:latin typeface="Arial" panose="020B0604020202020204" pitchFamily="34" charset="0"/>
              </a:rPr>
              <a:t>}</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42</a:t>
            </a:fld>
            <a:endParaRPr lang="en-US" sz="1600" dirty="0"/>
          </a:p>
        </p:txBody>
      </p:sp>
    </p:spTree>
    <p:extLst>
      <p:ext uri="{BB962C8B-B14F-4D97-AF65-F5344CB8AC3E}">
        <p14:creationId xmlns:p14="http://schemas.microsoft.com/office/powerpoint/2010/main" val="3742755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524000" y="292101"/>
            <a:ext cx="9144000" cy="574675"/>
          </a:xfrm>
        </p:spPr>
        <p:txBody>
          <a:bodyPr/>
          <a:lstStyle/>
          <a:p>
            <a:r>
              <a:rPr lang="en-US" altLang="zh-CN" b="1" dirty="0">
                <a:solidFill>
                  <a:srgbClr val="C00000"/>
                </a:solidFill>
                <a:latin typeface="+mn-lt"/>
                <a:ea typeface="ＭＳ Ｐゴシック" panose="020B0600070205080204" pitchFamily="34" charset="-128"/>
                <a:cs typeface="Calibri" panose="020F0502020204030204" pitchFamily="34" charset="0"/>
              </a:rPr>
              <a:t>Run S3P/TEM3P on NERSC</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26626" name="Content Placeholder 2"/>
          <p:cNvSpPr>
            <a:spLocks noGrp="1"/>
          </p:cNvSpPr>
          <p:nvPr>
            <p:ph idx="1"/>
          </p:nvPr>
        </p:nvSpPr>
        <p:spPr>
          <a:xfrm>
            <a:off x="425789" y="1142492"/>
            <a:ext cx="10242211" cy="5197475"/>
          </a:xfrm>
        </p:spPr>
        <p:txBody>
          <a:bodyPr/>
          <a:lstStyle/>
          <a:p>
            <a:pPr marL="0" indent="0">
              <a:lnSpc>
                <a:spcPct val="80000"/>
              </a:lnSpc>
              <a:buNone/>
              <a:defRPr/>
            </a:pPr>
            <a:r>
              <a:rPr lang="en-US" altLang="zh-CN" b="1" dirty="0">
                <a:solidFill>
                  <a:srgbClr val="000066"/>
                </a:solidFill>
                <a:ea typeface="ＭＳ Ｐゴシック" pitchFamily="34" charset="-128"/>
                <a:cs typeface="Calibri" pitchFamily="34" charset="0"/>
              </a:rPr>
              <a:t>Copy the following files and directory to NERSC:</a:t>
            </a:r>
          </a:p>
          <a:p>
            <a:pPr marL="914400" lvl="1" indent="-457200">
              <a:lnSpc>
                <a:spcPct val="150000"/>
              </a:lnSpc>
              <a:defRPr/>
            </a:pPr>
            <a:r>
              <a:rPr lang="en-US" altLang="zh-CN" dirty="0">
                <a:solidFill>
                  <a:srgbClr val="000066"/>
                </a:solidFill>
                <a:ea typeface="ＭＳ Ｐゴシック" pitchFamily="34" charset="-128"/>
                <a:cs typeface="Calibri" pitchFamily="34" charset="0"/>
              </a:rPr>
              <a:t>2D-TTF3-FPC-Vacuum.ncdf and 2D-TTF3-FPC-Body.ncdf </a:t>
            </a:r>
          </a:p>
          <a:p>
            <a:pPr marL="914400" lvl="1" indent="-457200">
              <a:lnSpc>
                <a:spcPct val="150000"/>
              </a:lnSpc>
              <a:defRPr/>
            </a:pPr>
            <a:r>
              <a:rPr lang="en-US" altLang="zh-CN" dirty="0">
                <a:solidFill>
                  <a:srgbClr val="000066"/>
                </a:solidFill>
                <a:ea typeface="ＭＳ Ｐゴシック" pitchFamily="34" charset="-128"/>
                <a:cs typeface="Calibri" pitchFamily="34" charset="0"/>
              </a:rPr>
              <a:t>FPC-Vacuum.s3p and FPC-Body.tem3p</a:t>
            </a:r>
          </a:p>
          <a:p>
            <a:pPr marL="914400" lvl="1" indent="-457200">
              <a:lnSpc>
                <a:spcPct val="150000"/>
              </a:lnSpc>
              <a:defRPr/>
            </a:pPr>
            <a:r>
              <a:rPr lang="en-US" altLang="zh-CN" dirty="0">
                <a:solidFill>
                  <a:srgbClr val="000066"/>
                </a:solidFill>
                <a:ea typeface="ＭＳ Ｐゴシック" pitchFamily="34" charset="-128"/>
                <a:cs typeface="Calibri" pitchFamily="34" charset="0"/>
              </a:rPr>
              <a:t>functions directory</a:t>
            </a:r>
          </a:p>
          <a:p>
            <a:pPr marL="914400" lvl="1" indent="-457200">
              <a:lnSpc>
                <a:spcPct val="150000"/>
              </a:lnSpc>
              <a:defRPr/>
            </a:pPr>
            <a:r>
              <a:rPr lang="en-US" altLang="zh-CN" dirty="0">
                <a:solidFill>
                  <a:srgbClr val="000066"/>
                </a:solidFill>
                <a:ea typeface="ＭＳ Ｐゴシック" pitchFamily="34" charset="-128"/>
                <a:cs typeface="Calibri" pitchFamily="34" charset="0"/>
              </a:rPr>
              <a:t>run-ace3p.sh</a:t>
            </a:r>
          </a:p>
          <a:p>
            <a:pPr marL="342900" lvl="1" indent="-342900">
              <a:lnSpc>
                <a:spcPct val="150000"/>
              </a:lnSpc>
              <a:buFont typeface="Arial" panose="020B0604020202020204" pitchFamily="34" charset="0"/>
              <a:buChar char="•"/>
              <a:defRPr/>
            </a:pPr>
            <a:r>
              <a:rPr lang="en-US" altLang="zh-CN" sz="2400" b="1" dirty="0">
                <a:solidFill>
                  <a:srgbClr val="000066"/>
                </a:solidFill>
                <a:ea typeface="ＭＳ Ｐゴシック" pitchFamily="34" charset="-128"/>
                <a:cs typeface="Calibri" pitchFamily="34" charset="0"/>
              </a:rPr>
              <a:t>Run jobs on NERSC</a:t>
            </a:r>
            <a:endParaRPr lang="en-US" altLang="zh-CN" dirty="0">
              <a:solidFill>
                <a:srgbClr val="000066"/>
              </a:solidFill>
              <a:ea typeface="ＭＳ Ｐゴシック" pitchFamily="34" charset="-128"/>
              <a:cs typeface="Calibri" pitchFamily="34" charset="0"/>
            </a:endParaRPr>
          </a:p>
          <a:p>
            <a:pPr marL="914400" lvl="1" indent="-457200">
              <a:lnSpc>
                <a:spcPct val="150000"/>
              </a:lnSpc>
              <a:defRPr/>
            </a:pPr>
            <a:r>
              <a:rPr lang="en-US" altLang="zh-CN" dirty="0">
                <a:solidFill>
                  <a:srgbClr val="000066"/>
                </a:solidFill>
                <a:ea typeface="ＭＳ Ｐゴシック" pitchFamily="34" charset="-128"/>
                <a:cs typeface="Calibri" pitchFamily="34" charset="0"/>
              </a:rPr>
              <a:t>Run s3p to obtain EM fields under s3p_results</a:t>
            </a:r>
          </a:p>
          <a:p>
            <a:pPr marL="914400" lvl="1" indent="-457200">
              <a:lnSpc>
                <a:spcPct val="150000"/>
              </a:lnSpc>
              <a:defRPr/>
            </a:pPr>
            <a:r>
              <a:rPr lang="en-US" altLang="zh-CN" dirty="0">
                <a:solidFill>
                  <a:srgbClr val="000066"/>
                </a:solidFill>
                <a:ea typeface="ＭＳ Ｐゴシック" pitchFamily="34" charset="-128"/>
                <a:cs typeface="Calibri" pitchFamily="34" charset="0"/>
              </a:rPr>
              <a:t>Run tem3p to obtain thermal results under tem3p_results</a:t>
            </a:r>
          </a:p>
          <a:p>
            <a:pPr marL="457200" lvl="1" indent="0">
              <a:lnSpc>
                <a:spcPct val="150000"/>
              </a:lnSpc>
              <a:buNone/>
              <a:defRPr/>
            </a:pPr>
            <a:r>
              <a:rPr lang="en-US" altLang="zh-CN" dirty="0">
                <a:solidFill>
                  <a:srgbClr val="000066"/>
                </a:solidFill>
                <a:ea typeface="ＭＳ Ｐゴシック" pitchFamily="34" charset="-128"/>
                <a:cs typeface="Calibri" pitchFamily="34" charset="0"/>
              </a:rPr>
              <a:t>       </a:t>
            </a:r>
            <a:r>
              <a:rPr lang="en-US" altLang="zh-CN" i="1" dirty="0" err="1">
                <a:solidFill>
                  <a:srgbClr val="FF0000"/>
                </a:solidFill>
                <a:ea typeface="ＭＳ Ｐゴシック" pitchFamily="34" charset="-128"/>
                <a:cs typeface="Calibri" pitchFamily="34" charset="0"/>
              </a:rPr>
              <a:t>sbatch</a:t>
            </a:r>
            <a:r>
              <a:rPr lang="en-US" altLang="zh-CN" i="1" dirty="0">
                <a:solidFill>
                  <a:srgbClr val="FF0000"/>
                </a:solidFill>
                <a:ea typeface="ＭＳ Ｐゴシック" pitchFamily="34" charset="-128"/>
                <a:cs typeface="Calibri" pitchFamily="34" charset="0"/>
              </a:rPr>
              <a:t> run-ace3p.sh</a:t>
            </a:r>
            <a:endParaRPr lang="en-US" altLang="zh-CN" dirty="0">
              <a:solidFill>
                <a:srgbClr val="000066"/>
              </a:solidFill>
              <a:ea typeface="ＭＳ Ｐゴシック" pitchFamily="34" charset="-128"/>
              <a:cs typeface="Calibri" pitchFamily="34" charset="0"/>
            </a:endParaRP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43</a:t>
            </a:fld>
            <a:endParaRPr lang="en-US" sz="1600" dirty="0"/>
          </a:p>
        </p:txBody>
      </p:sp>
    </p:spTree>
    <p:extLst>
      <p:ext uri="{BB962C8B-B14F-4D97-AF65-F5344CB8AC3E}">
        <p14:creationId xmlns:p14="http://schemas.microsoft.com/office/powerpoint/2010/main" val="1576713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524000" y="1"/>
            <a:ext cx="9144000" cy="752475"/>
          </a:xfrm>
        </p:spPr>
        <p:txBody>
          <a:bodyPr/>
          <a:lstStyle/>
          <a:p>
            <a:r>
              <a:rPr lang="en-US" altLang="zh-CN" b="1">
                <a:solidFill>
                  <a:srgbClr val="C00000"/>
                </a:solidFill>
                <a:latin typeface="Calibri" panose="020F0502020204030204" pitchFamily="34" charset="0"/>
                <a:ea typeface="ＭＳ Ｐゴシック" panose="020B0600070205080204" pitchFamily="34" charset="-128"/>
                <a:cs typeface="Calibri" panose="020F0502020204030204" pitchFamily="34" charset="0"/>
              </a:rPr>
              <a:t>Simulation Results</a:t>
            </a:r>
            <a:endParaRPr lang="en-US" altLang="en-US" b="1">
              <a:solidFill>
                <a:srgbClr val="C00000"/>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9635" name="Content Placeholder 2"/>
          <p:cNvSpPr>
            <a:spLocks noGrp="1"/>
          </p:cNvSpPr>
          <p:nvPr>
            <p:ph idx="1"/>
          </p:nvPr>
        </p:nvSpPr>
        <p:spPr>
          <a:xfrm>
            <a:off x="2305401" y="1636182"/>
            <a:ext cx="7237412" cy="511175"/>
          </a:xfrm>
        </p:spPr>
        <p:txBody>
          <a:bodyPr/>
          <a:lstStyle/>
          <a:p>
            <a:pPr marL="0" indent="0">
              <a:lnSpc>
                <a:spcPct val="80000"/>
              </a:lnSpc>
              <a:buNone/>
            </a:pPr>
            <a:r>
              <a:rPr lang="en-US" altLang="zh-CN" dirty="0">
                <a:latin typeface="Calibri" panose="020F0502020204030204" pitchFamily="34" charset="0"/>
                <a:ea typeface="ＭＳ Ｐゴシック" panose="020B0600070205080204" pitchFamily="34" charset="-128"/>
                <a:cs typeface="Calibri" panose="020F0502020204030204" pitchFamily="34" charset="0"/>
              </a:rPr>
              <a:t>Under s3p_results: </a:t>
            </a:r>
            <a:r>
              <a:rPr lang="en-US" altLang="zh-CN" sz="2000" dirty="0">
                <a:latin typeface="Calibri" panose="020F0502020204030204" pitchFamily="34" charset="0"/>
                <a:ea typeface="ＭＳ Ｐゴシック" panose="020B0600070205080204" pitchFamily="34" charset="-128"/>
                <a:cs typeface="Calibri" panose="020F0502020204030204" pitchFamily="34" charset="0"/>
              </a:rPr>
              <a:t>s3p.port1.mode.f1.300000E+09.mod</a:t>
            </a:r>
            <a:endParaRPr lang="en-US" altLang="en-US" sz="20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9636" name="TextBox 8"/>
          <p:cNvSpPr txBox="1">
            <a:spLocks noChangeArrowheads="1"/>
          </p:cNvSpPr>
          <p:nvPr/>
        </p:nvSpPr>
        <p:spPr bwMode="auto">
          <a:xfrm>
            <a:off x="4779830" y="6158703"/>
            <a:ext cx="2168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b="1" dirty="0">
                <a:solidFill>
                  <a:srgbClr val="000090"/>
                </a:solidFill>
                <a:latin typeface="Arial" panose="020B0604020202020204" pitchFamily="34" charset="0"/>
              </a:rPr>
              <a:t>Temperature Field</a:t>
            </a:r>
          </a:p>
        </p:txBody>
      </p:sp>
      <p:pic>
        <p:nvPicPr>
          <p:cNvPr id="696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827" y="2110845"/>
            <a:ext cx="6278563"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4" name="Content Placeholder 2"/>
          <p:cNvSpPr txBox="1">
            <a:spLocks/>
          </p:cNvSpPr>
          <p:nvPr/>
        </p:nvSpPr>
        <p:spPr bwMode="auto">
          <a:xfrm>
            <a:off x="2354263" y="3681413"/>
            <a:ext cx="76787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marL="0" indent="0">
              <a:lnSpc>
                <a:spcPct val="80000"/>
              </a:lnSpc>
              <a:buNone/>
              <a:defRPr/>
            </a:pPr>
            <a:r>
              <a:rPr lang="en-US" altLang="en-US" sz="2400" dirty="0"/>
              <a:t>Under tem3p_results: </a:t>
            </a:r>
            <a:r>
              <a:rPr lang="en-US" altLang="en-US" sz="2000" dirty="0" err="1"/>
              <a:t>ResultFile</a:t>
            </a:r>
            <a:r>
              <a:rPr lang="en-US" altLang="en-US" sz="2000" dirty="0"/>
              <a:t>  </a:t>
            </a:r>
          </a:p>
          <a:p>
            <a:pPr>
              <a:lnSpc>
                <a:spcPct val="80000"/>
              </a:lnSpc>
              <a:buFontTx/>
              <a:buNone/>
              <a:defRPr/>
            </a:pPr>
            <a:r>
              <a:rPr lang="en-US" altLang="en-US" sz="2000" dirty="0"/>
              <a:t>                                                Temperature.mod</a:t>
            </a:r>
          </a:p>
          <a:p>
            <a:pPr>
              <a:lnSpc>
                <a:spcPct val="80000"/>
              </a:lnSpc>
              <a:buFontTx/>
              <a:buNone/>
              <a:defRPr/>
            </a:pPr>
            <a:endParaRPr lang="en-US" altLang="en-US" sz="1600" dirty="0"/>
          </a:p>
          <a:p>
            <a:pPr>
              <a:lnSpc>
                <a:spcPct val="80000"/>
              </a:lnSpc>
              <a:buFontTx/>
              <a:buNone/>
              <a:defRPr/>
            </a:pPr>
            <a:endParaRPr lang="en-US" altLang="en-US" sz="2400" dirty="0"/>
          </a:p>
        </p:txBody>
      </p:sp>
      <p:sp>
        <p:nvSpPr>
          <p:cNvPr id="69639" name="TextBox 14"/>
          <p:cNvSpPr txBox="1">
            <a:spLocks noChangeArrowheads="1"/>
          </p:cNvSpPr>
          <p:nvPr/>
        </p:nvSpPr>
        <p:spPr bwMode="auto">
          <a:xfrm>
            <a:off x="4591401" y="2947456"/>
            <a:ext cx="2043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b="1" dirty="0">
                <a:solidFill>
                  <a:srgbClr val="000090"/>
                </a:solidFill>
                <a:latin typeface="Arial" panose="020B0604020202020204" pitchFamily="34" charset="0"/>
              </a:rPr>
              <a:t>Complex E fields</a:t>
            </a:r>
          </a:p>
        </p:txBody>
      </p:sp>
      <p:pic>
        <p:nvPicPr>
          <p:cNvPr id="6964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264" y="4316414"/>
            <a:ext cx="7678737" cy="184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641" name="Rectangle 8"/>
          <p:cNvSpPr>
            <a:spLocks noChangeArrowheads="1"/>
          </p:cNvSpPr>
          <p:nvPr/>
        </p:nvSpPr>
        <p:spPr bwMode="auto">
          <a:xfrm>
            <a:off x="411077" y="1144703"/>
            <a:ext cx="5958170" cy="39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15950" indent="-3429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lnSpc>
                <a:spcPct val="80000"/>
              </a:lnSpc>
              <a:spcBef>
                <a:spcPct val="0"/>
              </a:spcBef>
            </a:pPr>
            <a:r>
              <a:rPr lang="en-US" altLang="zh-CN" sz="2400" b="1" dirty="0">
                <a:solidFill>
                  <a:srgbClr val="000066"/>
                </a:solidFill>
              </a:rPr>
              <a:t>Copy the following files to local machine</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44</a:t>
            </a:fld>
            <a:endParaRPr lang="en-US" sz="1600" dirty="0"/>
          </a:p>
        </p:txBody>
      </p:sp>
    </p:spTree>
    <p:extLst>
      <p:ext uri="{BB962C8B-B14F-4D97-AF65-F5344CB8AC3E}">
        <p14:creationId xmlns:p14="http://schemas.microsoft.com/office/powerpoint/2010/main" val="520358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524000" y="119064"/>
            <a:ext cx="9144000" cy="75247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Example 3: Lorentz Force Detuning</a:t>
            </a:r>
          </a:p>
        </p:txBody>
      </p:sp>
      <p:pic>
        <p:nvPicPr>
          <p:cNvPr id="7475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4499" y="2685270"/>
            <a:ext cx="2033588"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5"/>
          <p:cNvSpPr txBox="1">
            <a:spLocks noChangeArrowheads="1"/>
          </p:cNvSpPr>
          <p:nvPr/>
        </p:nvSpPr>
        <p:spPr bwMode="auto">
          <a:xfrm>
            <a:off x="5769630" y="4193780"/>
            <a:ext cx="254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dirty="0">
                <a:solidFill>
                  <a:schemeClr val="tx1"/>
                </a:solidFill>
                <a:latin typeface="Arial" panose="020B0604020202020204" pitchFamily="34" charset="0"/>
              </a:rPr>
              <a:t>SRFCell3mmThick.sat</a:t>
            </a:r>
          </a:p>
        </p:txBody>
      </p:sp>
      <p:sp>
        <p:nvSpPr>
          <p:cNvPr id="7" name="Rectangle 1"/>
          <p:cNvSpPr>
            <a:spLocks noChangeArrowheads="1"/>
          </p:cNvSpPr>
          <p:nvPr/>
        </p:nvSpPr>
        <p:spPr bwMode="auto">
          <a:xfrm>
            <a:off x="481631" y="1156632"/>
            <a:ext cx="1008476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indent="-290513">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342900" lvl="2" indent="-342900">
              <a:spcBef>
                <a:spcPct val="0"/>
              </a:spcBef>
              <a:defRPr/>
            </a:pPr>
            <a:r>
              <a:rPr lang="en-US" altLang="en-US" sz="2000" dirty="0">
                <a:solidFill>
                  <a:srgbClr val="000066"/>
                </a:solidFill>
                <a:latin typeface="+mn-lt"/>
                <a:cs typeface="Times New Roman" panose="02020603050405020304" pitchFamily="18" charset="0"/>
              </a:rPr>
              <a:t>SRF cavities can be distorted by the radiation pressure from the electromagnetic fields inside the cavity as well as the fluctuations of pressure in the helium tank </a:t>
            </a:r>
          </a:p>
          <a:p>
            <a:pPr marL="342900" lvl="2" indent="-342900">
              <a:spcBef>
                <a:spcPct val="0"/>
              </a:spcBef>
              <a:defRPr/>
            </a:pPr>
            <a:r>
              <a:rPr lang="en-US" altLang="en-US" sz="2000" dirty="0">
                <a:solidFill>
                  <a:srgbClr val="000066"/>
                </a:solidFill>
                <a:latin typeface="+mn-lt"/>
                <a:cs typeface="Times New Roman" panose="02020603050405020304" pitchFamily="18" charset="0"/>
              </a:rPr>
              <a:t>More RF power is required to maintain the accelerating gradient as the cavity detunes changing the resonant frequency. </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45</a:t>
            </a:fld>
            <a:endParaRPr lang="en-US" sz="1600" dirty="0"/>
          </a:p>
        </p:txBody>
      </p:sp>
    </p:spTree>
    <p:extLst>
      <p:ext uri="{BB962C8B-B14F-4D97-AF65-F5344CB8AC3E}">
        <p14:creationId xmlns:p14="http://schemas.microsoft.com/office/powerpoint/2010/main" val="3505191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5"/>
          <p:cNvSpPr>
            <a:spLocks noGrp="1"/>
          </p:cNvSpPr>
          <p:nvPr>
            <p:ph idx="1"/>
          </p:nvPr>
        </p:nvSpPr>
        <p:spPr>
          <a:xfrm>
            <a:off x="544453" y="1382763"/>
            <a:ext cx="9828927" cy="4229280"/>
          </a:xfrm>
        </p:spPr>
        <p:txBody>
          <a:bodyPr/>
          <a:lstStyle/>
          <a:p>
            <a:pPr marL="0" indent="0">
              <a:buNone/>
              <a:defRPr/>
            </a:pPr>
            <a:r>
              <a:rPr lang="en-US" b="1" dirty="0">
                <a:ea typeface="ＭＳ Ｐゴシック" charset="0"/>
                <a:cs typeface="Times New Roman" panose="02020603050405020304" pitchFamily="18" charset="0"/>
              </a:rPr>
              <a:t>Simulation of the Lorentz force detuning for the SRF cell:</a:t>
            </a:r>
          </a:p>
          <a:p>
            <a:pPr>
              <a:defRPr/>
            </a:pPr>
            <a:r>
              <a:rPr lang="en-US" sz="2000" dirty="0">
                <a:ea typeface="ＭＳ Ｐゴシック" charset="0"/>
                <a:cs typeface="Times New Roman" panose="02020603050405020304" pitchFamily="18" charset="0"/>
              </a:rPr>
              <a:t>Omega3p simulation to identify the RF resonant frequency</a:t>
            </a:r>
          </a:p>
          <a:p>
            <a:pPr>
              <a:defRPr/>
            </a:pPr>
            <a:r>
              <a:rPr lang="en-US" sz="2000" dirty="0">
                <a:ea typeface="ＭＳ Ｐゴシック" charset="0"/>
                <a:cs typeface="Times New Roman" panose="02020603050405020304" pitchFamily="18" charset="0"/>
              </a:rPr>
              <a:t>TEM3P simulation to calculate the cell deformations due to the Lorentz force</a:t>
            </a:r>
          </a:p>
          <a:p>
            <a:pPr>
              <a:defRPr/>
            </a:pPr>
            <a:r>
              <a:rPr lang="en-US" sz="2000" dirty="0">
                <a:ea typeface="ＭＳ Ｐゴシック" charset="0"/>
                <a:cs typeface="Times New Roman" panose="02020603050405020304" pitchFamily="18" charset="0"/>
              </a:rPr>
              <a:t>Omega3p simulation for the deformed cell to calculate the new frequency </a:t>
            </a:r>
          </a:p>
          <a:p>
            <a:pPr>
              <a:defRPr/>
            </a:pPr>
            <a:r>
              <a:rPr lang="en-US" sz="2000" dirty="0">
                <a:ea typeface="ＭＳ Ｐゴシック" charset="0"/>
                <a:cs typeface="Times New Roman" panose="02020603050405020304" pitchFamily="18" charset="0"/>
              </a:rPr>
              <a:t>Calculation of the frequency shift due to the Lorentz force detuning</a:t>
            </a:r>
          </a:p>
          <a:p>
            <a:pPr>
              <a:defRPr/>
            </a:pPr>
            <a:endParaRPr lang="en-US" sz="2000" dirty="0">
              <a:ea typeface="ＭＳ Ｐゴシック" charset="0"/>
              <a:cs typeface="Times New Roman" panose="02020603050405020304" pitchFamily="18" charset="0"/>
            </a:endParaRPr>
          </a:p>
          <a:p>
            <a:pPr marL="0" indent="0" eaLnBrk="1" hangingPunct="1">
              <a:buNone/>
              <a:defRPr/>
            </a:pPr>
            <a:r>
              <a:rPr lang="en-US" b="1" dirty="0">
                <a:cs typeface="Times New Roman" panose="02020603050405020304" pitchFamily="18" charset="0"/>
              </a:rPr>
              <a:t>Files under </a:t>
            </a:r>
            <a:r>
              <a:rPr lang="en-US" dirty="0">
                <a:cs typeface="Times New Roman" panose="02020603050405020304" pitchFamily="18" charset="0"/>
              </a:rPr>
              <a:t>‘tem3p/</a:t>
            </a:r>
            <a:r>
              <a:rPr lang="en-US" dirty="0" err="1">
                <a:cs typeface="Times New Roman" panose="02020603050405020304" pitchFamily="18" charset="0"/>
              </a:rPr>
              <a:t>SRFCell</a:t>
            </a:r>
            <a:r>
              <a:rPr lang="en-US" dirty="0">
                <a:cs typeface="Times New Roman" panose="02020603050405020304" pitchFamily="18" charset="0"/>
              </a:rPr>
              <a:t>’:</a:t>
            </a:r>
          </a:p>
          <a:p>
            <a:pPr eaLnBrk="1" hangingPunct="1">
              <a:buFont typeface="Arial" panose="020B0604020202020204" pitchFamily="34" charset="0"/>
              <a:buChar char="•"/>
              <a:defRPr/>
            </a:pPr>
            <a:r>
              <a:rPr lang="en-US" sz="2000" dirty="0">
                <a:cs typeface="Times New Roman" panose="02020603050405020304" pitchFamily="18" charset="0"/>
              </a:rPr>
              <a:t>SRFCell3mmThick.sat</a:t>
            </a:r>
          </a:p>
          <a:p>
            <a:pPr>
              <a:defRPr/>
            </a:pPr>
            <a:r>
              <a:rPr lang="en-US" sz="2000" dirty="0" err="1">
                <a:ea typeface="ＭＳ Ｐゴシック" charset="0"/>
                <a:cs typeface="Times New Roman" panose="02020603050405020304" pitchFamily="18" charset="0"/>
              </a:rPr>
              <a:t>meshSRFCellVacuum.jou</a:t>
            </a:r>
            <a:r>
              <a:rPr lang="en-US" sz="2000" dirty="0">
                <a:ea typeface="ＭＳ Ｐゴシック" charset="0"/>
                <a:cs typeface="Times New Roman" panose="02020603050405020304" pitchFamily="18" charset="0"/>
              </a:rPr>
              <a:t> , </a:t>
            </a:r>
            <a:r>
              <a:rPr lang="en-US" sz="2000" dirty="0" err="1">
                <a:ea typeface="ＭＳ Ｐゴシック" charset="0"/>
                <a:cs typeface="Times New Roman" panose="02020603050405020304" pitchFamily="18" charset="0"/>
              </a:rPr>
              <a:t>meshSRFCellShell.jou</a:t>
            </a:r>
            <a:endParaRPr lang="en-US" sz="2000" dirty="0">
              <a:ea typeface="ＭＳ Ｐゴシック" charset="0"/>
              <a:cs typeface="Times New Roman" panose="02020603050405020304" pitchFamily="18" charset="0"/>
            </a:endParaRPr>
          </a:p>
          <a:p>
            <a:pPr>
              <a:defRPr/>
            </a:pPr>
            <a:r>
              <a:rPr lang="en-US" sz="2000" dirty="0">
                <a:ea typeface="ＭＳ Ｐゴシック" charset="0"/>
                <a:cs typeface="Times New Roman" panose="02020603050405020304" pitchFamily="18" charset="0"/>
              </a:rPr>
              <a:t>SRFCell.omega3p, SRFCell.tem3p, SRFCellDeformed.omega3p</a:t>
            </a:r>
          </a:p>
          <a:p>
            <a:pPr>
              <a:defRPr/>
            </a:pPr>
            <a:r>
              <a:rPr lang="en-US" sz="2000" dirty="0">
                <a:ea typeface="ＭＳ Ｐゴシック" charset="0"/>
                <a:cs typeface="Times New Roman" panose="02020603050405020304" pitchFamily="18" charset="0"/>
              </a:rPr>
              <a:t>run-</a:t>
            </a:r>
            <a:r>
              <a:rPr lang="en-US" sz="2000" dirty="0" err="1">
                <a:ea typeface="ＭＳ Ｐゴシック" charset="0"/>
                <a:cs typeface="Times New Roman" panose="02020603050405020304" pitchFamily="18" charset="0"/>
              </a:rPr>
              <a:t>mesh.sh</a:t>
            </a:r>
            <a:r>
              <a:rPr lang="en-US" sz="2000" dirty="0">
                <a:ea typeface="ＭＳ Ｐゴシック" charset="0"/>
                <a:cs typeface="Times New Roman" panose="02020603050405020304" pitchFamily="18" charset="0"/>
              </a:rPr>
              <a:t>, run-ace3p.sh</a:t>
            </a:r>
          </a:p>
          <a:p>
            <a:pPr marL="0" indent="0">
              <a:buNone/>
              <a:defRPr/>
            </a:pPr>
            <a:endParaRPr lang="en-US" dirty="0">
              <a:latin typeface="Calibri" charset="0"/>
              <a:ea typeface="ＭＳ Ｐゴシック" charset="0"/>
            </a:endParaRPr>
          </a:p>
        </p:txBody>
      </p:sp>
      <p:sp>
        <p:nvSpPr>
          <p:cNvPr id="6" name="Title 1"/>
          <p:cNvSpPr txBox="1">
            <a:spLocks/>
          </p:cNvSpPr>
          <p:nvPr/>
        </p:nvSpPr>
        <p:spPr bwMode="auto">
          <a:xfrm>
            <a:off x="1524000" y="152401"/>
            <a:ext cx="914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600">
                <a:solidFill>
                  <a:srgbClr val="800000"/>
                </a:solidFill>
                <a:latin typeface="Calibri"/>
                <a:ea typeface="ＭＳ Ｐゴシック" charset="-128"/>
                <a:cs typeface="Calibri"/>
              </a:defRPr>
            </a:lvl1pPr>
            <a:lvl2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2pPr>
            <a:lvl3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3pPr>
            <a:lvl4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4pPr>
            <a:lvl5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zh-CN" sz="2800" b="1" kern="0" dirty="0">
                <a:solidFill>
                  <a:srgbClr val="C00000"/>
                </a:solidFill>
                <a:latin typeface="+mn-lt"/>
                <a:ea typeface="ＭＳ Ｐゴシック" panose="020B0600070205080204" pitchFamily="34" charset="-128"/>
                <a:cs typeface="Calibri" panose="020F0502020204030204" pitchFamily="34" charset="0"/>
              </a:rPr>
              <a:t>SRF Cell Example Overview</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46</a:t>
            </a:fld>
            <a:endParaRPr lang="en-US" sz="1600" dirty="0"/>
          </a:p>
        </p:txBody>
      </p:sp>
    </p:spTree>
    <p:extLst>
      <p:ext uri="{BB962C8B-B14F-4D97-AF65-F5344CB8AC3E}">
        <p14:creationId xmlns:p14="http://schemas.microsoft.com/office/powerpoint/2010/main" val="4087339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3166" y="1708738"/>
            <a:ext cx="2268538"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Title 1"/>
          <p:cNvSpPr>
            <a:spLocks noGrp="1"/>
          </p:cNvSpPr>
          <p:nvPr>
            <p:ph type="ctrTitle"/>
          </p:nvPr>
        </p:nvSpPr>
        <p:spPr>
          <a:xfrm>
            <a:off x="1658938" y="76201"/>
            <a:ext cx="9144000" cy="746125"/>
          </a:xfrm>
        </p:spPr>
        <p:txBody>
          <a:bodyPr/>
          <a:lstStyle/>
          <a:p>
            <a:r>
              <a:rPr lang="en-US" altLang="en-US" b="1" dirty="0">
                <a:solidFill>
                  <a:srgbClr val="C00000"/>
                </a:solidFill>
                <a:latin typeface="+mn-lt"/>
                <a:ea typeface="ＭＳ Ｐゴシック" panose="020B0600070205080204" pitchFamily="34" charset="-128"/>
                <a:cs typeface="Calibri" panose="020F0502020204030204" pitchFamily="34" charset="0"/>
              </a:rPr>
              <a:t>Surface IDs in Vacuum &amp; Shell Meshes</a:t>
            </a:r>
          </a:p>
        </p:txBody>
      </p:sp>
      <p:sp>
        <p:nvSpPr>
          <p:cNvPr id="76803" name="Content Placeholder 2"/>
          <p:cNvSpPr txBox="1">
            <a:spLocks/>
          </p:cNvSpPr>
          <p:nvPr/>
        </p:nvSpPr>
        <p:spPr bwMode="auto">
          <a:xfrm>
            <a:off x="532725" y="2947781"/>
            <a:ext cx="131127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lnSpc>
                <a:spcPct val="90000"/>
              </a:lnSpc>
              <a:buFontTx/>
              <a:buNone/>
            </a:pPr>
            <a:r>
              <a:rPr lang="en-US" altLang="en-US" sz="1400" b="1">
                <a:solidFill>
                  <a:srgbClr val="000000"/>
                </a:solidFill>
              </a:rPr>
              <a:t>BC2: </a:t>
            </a:r>
          </a:p>
          <a:p>
            <a:pPr algn="ctr" eaLnBrk="1" hangingPunct="1">
              <a:lnSpc>
                <a:spcPct val="90000"/>
              </a:lnSpc>
              <a:buFontTx/>
              <a:buNone/>
            </a:pPr>
            <a:r>
              <a:rPr lang="en-US" altLang="en-US" sz="1400" b="1">
                <a:solidFill>
                  <a:srgbClr val="000000"/>
                </a:solidFill>
              </a:rPr>
              <a:t>Beampipe</a:t>
            </a:r>
          </a:p>
        </p:txBody>
      </p:sp>
      <p:sp>
        <p:nvSpPr>
          <p:cNvPr id="13" name="Right Arrow 12"/>
          <p:cNvSpPr/>
          <p:nvPr/>
        </p:nvSpPr>
        <p:spPr>
          <a:xfrm>
            <a:off x="1434426" y="3412920"/>
            <a:ext cx="271462" cy="238125"/>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sp>
        <p:nvSpPr>
          <p:cNvPr id="15" name="Right Arrow 14"/>
          <p:cNvSpPr/>
          <p:nvPr/>
        </p:nvSpPr>
        <p:spPr>
          <a:xfrm rot="10800000">
            <a:off x="3945852" y="3412920"/>
            <a:ext cx="269875" cy="238125"/>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sp>
        <p:nvSpPr>
          <p:cNvPr id="17" name="Right Arrow 16"/>
          <p:cNvSpPr/>
          <p:nvPr/>
        </p:nvSpPr>
        <p:spPr>
          <a:xfrm rot="5400000">
            <a:off x="2678232" y="1283288"/>
            <a:ext cx="268288" cy="238125"/>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sp>
        <p:nvSpPr>
          <p:cNvPr id="76807" name="Content Placeholder 2"/>
          <p:cNvSpPr txBox="1">
            <a:spLocks/>
          </p:cNvSpPr>
          <p:nvPr/>
        </p:nvSpPr>
        <p:spPr bwMode="auto">
          <a:xfrm>
            <a:off x="1844002" y="1026113"/>
            <a:ext cx="202247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dirty="0">
                <a:solidFill>
                  <a:srgbClr val="000000"/>
                </a:solidFill>
              </a:rPr>
              <a:t>BC6: Exterior wall PEC</a:t>
            </a:r>
          </a:p>
        </p:txBody>
      </p:sp>
      <p:sp>
        <p:nvSpPr>
          <p:cNvPr id="76808" name="Content Placeholder 2"/>
          <p:cNvSpPr txBox="1">
            <a:spLocks/>
          </p:cNvSpPr>
          <p:nvPr/>
        </p:nvSpPr>
        <p:spPr bwMode="auto">
          <a:xfrm>
            <a:off x="3845838" y="2957307"/>
            <a:ext cx="10239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a:solidFill>
                  <a:srgbClr val="000000"/>
                </a:solidFill>
              </a:rPr>
              <a:t>BC3: Beampipe</a:t>
            </a:r>
          </a:p>
        </p:txBody>
      </p:sp>
      <p:sp>
        <p:nvSpPr>
          <p:cNvPr id="76809" name="TextBox 9"/>
          <p:cNvSpPr txBox="1">
            <a:spLocks noChangeArrowheads="1"/>
          </p:cNvSpPr>
          <p:nvPr/>
        </p:nvSpPr>
        <p:spPr bwMode="auto">
          <a:xfrm>
            <a:off x="1677313" y="5590970"/>
            <a:ext cx="289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dirty="0" err="1">
                <a:solidFill>
                  <a:schemeClr val="tx1"/>
                </a:solidFill>
                <a:latin typeface="Arial" panose="020B0604020202020204" pitchFamily="34" charset="0"/>
              </a:rPr>
              <a:t>SRFCellVacuum.gen</a:t>
            </a:r>
            <a:endParaRPr lang="en-US" altLang="en-US" sz="1800" dirty="0">
              <a:solidFill>
                <a:schemeClr val="tx1"/>
              </a:solidFill>
              <a:latin typeface="Arial" panose="020B0604020202020204" pitchFamily="34" charset="0"/>
            </a:endParaRPr>
          </a:p>
          <a:p>
            <a:pPr eaLnBrk="1" hangingPunct="1">
              <a:spcBef>
                <a:spcPct val="0"/>
              </a:spcBef>
              <a:buFontTx/>
              <a:buNone/>
            </a:pPr>
            <a:r>
              <a:rPr lang="en-US" altLang="en-US" sz="1800" dirty="0" err="1">
                <a:solidFill>
                  <a:schemeClr val="tx1"/>
                </a:solidFill>
                <a:latin typeface="Arial" panose="020B0604020202020204" pitchFamily="34" charset="0"/>
              </a:rPr>
              <a:t>meshSRFVacuum.jou</a:t>
            </a:r>
            <a:endParaRPr lang="en-US" altLang="en-US" sz="1800" dirty="0">
              <a:solidFill>
                <a:schemeClr val="tx1"/>
              </a:solidFill>
              <a:latin typeface="Arial" panose="020B0604020202020204" pitchFamily="34" charset="0"/>
            </a:endParaRPr>
          </a:p>
        </p:txBody>
      </p:sp>
      <p:sp>
        <p:nvSpPr>
          <p:cNvPr id="76810" name="TextBox 3"/>
          <p:cNvSpPr txBox="1">
            <a:spLocks noChangeArrowheads="1"/>
          </p:cNvSpPr>
          <p:nvPr/>
        </p:nvSpPr>
        <p:spPr bwMode="auto">
          <a:xfrm>
            <a:off x="655758" y="4844755"/>
            <a:ext cx="221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b="1" dirty="0">
                <a:solidFill>
                  <a:schemeClr val="tx1"/>
                </a:solidFill>
              </a:rPr>
              <a:t>BC1: Sym. Plane</a:t>
            </a:r>
          </a:p>
        </p:txBody>
      </p:sp>
      <p:sp>
        <p:nvSpPr>
          <p:cNvPr id="76811" name="TextBox 13"/>
          <p:cNvSpPr txBox="1">
            <a:spLocks noChangeArrowheads="1"/>
          </p:cNvSpPr>
          <p:nvPr/>
        </p:nvSpPr>
        <p:spPr bwMode="auto">
          <a:xfrm>
            <a:off x="7575475" y="5716287"/>
            <a:ext cx="289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dirty="0" err="1">
                <a:solidFill>
                  <a:schemeClr val="tx1"/>
                </a:solidFill>
                <a:latin typeface="Arial" panose="020B0604020202020204" pitchFamily="34" charset="0"/>
              </a:rPr>
              <a:t>SRFCellShell.gen</a:t>
            </a:r>
            <a:endParaRPr lang="en-US" altLang="en-US" sz="1800" dirty="0">
              <a:solidFill>
                <a:schemeClr val="tx1"/>
              </a:solidFill>
              <a:latin typeface="Arial" panose="020B0604020202020204" pitchFamily="34" charset="0"/>
            </a:endParaRPr>
          </a:p>
          <a:p>
            <a:pPr eaLnBrk="1" hangingPunct="1">
              <a:spcBef>
                <a:spcPct val="0"/>
              </a:spcBef>
              <a:buFontTx/>
              <a:buNone/>
            </a:pPr>
            <a:r>
              <a:rPr lang="en-US" altLang="en-US" sz="1800" dirty="0" err="1">
                <a:solidFill>
                  <a:schemeClr val="tx1"/>
                </a:solidFill>
                <a:latin typeface="Arial" panose="020B0604020202020204" pitchFamily="34" charset="0"/>
              </a:rPr>
              <a:t>meshSRFShell.jou</a:t>
            </a:r>
            <a:endParaRPr lang="en-US" altLang="en-US" sz="1800" dirty="0">
              <a:solidFill>
                <a:schemeClr val="tx1"/>
              </a:solidFill>
              <a:latin typeface="Arial" panose="020B0604020202020204" pitchFamily="34" charset="0"/>
            </a:endParaRPr>
          </a:p>
        </p:txBody>
      </p:sp>
      <p:grpSp>
        <p:nvGrpSpPr>
          <p:cNvPr id="76812" name="Group 15"/>
          <p:cNvGrpSpPr>
            <a:grpSpLocks/>
          </p:cNvGrpSpPr>
          <p:nvPr/>
        </p:nvGrpSpPr>
        <p:grpSpPr bwMode="auto">
          <a:xfrm>
            <a:off x="6871613" y="1165109"/>
            <a:ext cx="4302125" cy="4527782"/>
            <a:chOff x="269914" y="1072618"/>
            <a:chExt cx="4301784" cy="4528973"/>
          </a:xfrm>
        </p:grpSpPr>
        <p:pic>
          <p:nvPicPr>
            <p:cNvPr id="76815"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1798" y="2432102"/>
              <a:ext cx="4081412" cy="225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16" name="Group 18"/>
            <p:cNvGrpSpPr>
              <a:grpSpLocks/>
            </p:cNvGrpSpPr>
            <p:nvPr/>
          </p:nvGrpSpPr>
          <p:grpSpPr bwMode="auto">
            <a:xfrm>
              <a:off x="269914" y="1141131"/>
              <a:ext cx="4206095" cy="4250900"/>
              <a:chOff x="2554270" y="2380825"/>
              <a:chExt cx="4205338" cy="4250895"/>
            </a:xfrm>
          </p:grpSpPr>
          <p:sp>
            <p:nvSpPr>
              <p:cNvPr id="22" name="Right Arrow 21"/>
              <p:cNvSpPr/>
              <p:nvPr/>
            </p:nvSpPr>
            <p:spPr>
              <a:xfrm>
                <a:off x="2554270" y="4724356"/>
                <a:ext cx="655468" cy="223897"/>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sp>
            <p:nvSpPr>
              <p:cNvPr id="76820" name="Content Placeholder 2"/>
              <p:cNvSpPr txBox="1">
                <a:spLocks/>
              </p:cNvSpPr>
              <p:nvPr/>
            </p:nvSpPr>
            <p:spPr bwMode="auto">
              <a:xfrm>
                <a:off x="5427830" y="4191092"/>
                <a:ext cx="1331777" cy="23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a:solidFill>
                      <a:srgbClr val="000000"/>
                    </a:solidFill>
                  </a:rPr>
                  <a:t>BC3: Beam pipe </a:t>
                </a:r>
              </a:p>
            </p:txBody>
          </p:sp>
          <p:sp>
            <p:nvSpPr>
              <p:cNvPr id="24" name="Right Arrow 23"/>
              <p:cNvSpPr/>
              <p:nvPr/>
            </p:nvSpPr>
            <p:spPr>
              <a:xfrm rot="10800000">
                <a:off x="5563390" y="4800576"/>
                <a:ext cx="742757" cy="219132"/>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sp>
            <p:nvSpPr>
              <p:cNvPr id="76822" name="Content Placeholder 2"/>
              <p:cNvSpPr txBox="1">
                <a:spLocks/>
              </p:cNvSpPr>
              <p:nvPr/>
            </p:nvSpPr>
            <p:spPr bwMode="auto">
              <a:xfrm>
                <a:off x="4218165" y="2380825"/>
                <a:ext cx="2019627" cy="587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a:solidFill>
                      <a:srgbClr val="000000"/>
                    </a:solidFill>
                  </a:rPr>
                  <a:t>BC5: outer wall</a:t>
                </a:r>
              </a:p>
            </p:txBody>
          </p:sp>
          <p:sp>
            <p:nvSpPr>
              <p:cNvPr id="76823" name="Content Placeholder 2"/>
              <p:cNvSpPr txBox="1">
                <a:spLocks/>
              </p:cNvSpPr>
              <p:nvPr/>
            </p:nvSpPr>
            <p:spPr bwMode="auto">
              <a:xfrm>
                <a:off x="4739981" y="6255483"/>
                <a:ext cx="201962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a:solidFill>
                      <a:srgbClr val="000000"/>
                    </a:solidFill>
                  </a:rPr>
                  <a:t>BC4: Interior</a:t>
                </a:r>
              </a:p>
            </p:txBody>
          </p:sp>
          <p:sp>
            <p:nvSpPr>
              <p:cNvPr id="28" name="Right Arrow 27"/>
              <p:cNvSpPr/>
              <p:nvPr/>
            </p:nvSpPr>
            <p:spPr>
              <a:xfrm rot="13277148">
                <a:off x="4195320" y="5734270"/>
                <a:ext cx="742757" cy="236600"/>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grpSp>
        <p:sp>
          <p:nvSpPr>
            <p:cNvPr id="20" name="Right Arrow 19"/>
            <p:cNvSpPr/>
            <p:nvPr/>
          </p:nvSpPr>
          <p:spPr bwMode="auto">
            <a:xfrm rot="5400000">
              <a:off x="1825454" y="1237792"/>
              <a:ext cx="512897" cy="182549"/>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sp>
          <p:nvSpPr>
            <p:cNvPr id="76818" name="Content Placeholder 2"/>
            <p:cNvSpPr txBox="1">
              <a:spLocks/>
            </p:cNvSpPr>
            <p:nvPr/>
          </p:nvSpPr>
          <p:spPr bwMode="auto">
            <a:xfrm>
              <a:off x="2551707" y="1889459"/>
              <a:ext cx="2019991" cy="34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a:solidFill>
                    <a:srgbClr val="000000"/>
                  </a:solidFill>
                </a:rPr>
                <a:t>BC1: cross-cut </a:t>
              </a:r>
            </a:p>
          </p:txBody>
        </p:sp>
      </p:grpSp>
      <p:sp>
        <p:nvSpPr>
          <p:cNvPr id="76814" name="Content Placeholder 2"/>
          <p:cNvSpPr txBox="1">
            <a:spLocks/>
          </p:cNvSpPr>
          <p:nvPr/>
        </p:nvSpPr>
        <p:spPr bwMode="auto">
          <a:xfrm>
            <a:off x="6406475" y="3078047"/>
            <a:ext cx="1333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a:solidFill>
                  <a:srgbClr val="000000"/>
                </a:solidFill>
              </a:rPr>
              <a:t>BC2: Beam pipe </a:t>
            </a:r>
          </a:p>
        </p:txBody>
      </p:sp>
    </p:spTree>
    <p:extLst>
      <p:ext uri="{BB962C8B-B14F-4D97-AF65-F5344CB8AC3E}">
        <p14:creationId xmlns:p14="http://schemas.microsoft.com/office/powerpoint/2010/main" val="2557416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3"/>
          <p:cNvSpPr txBox="1">
            <a:spLocks noChangeArrowheads="1"/>
          </p:cNvSpPr>
          <p:nvPr/>
        </p:nvSpPr>
        <p:spPr bwMode="auto">
          <a:xfrm>
            <a:off x="1524000" y="242889"/>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FontTx/>
              <a:buNone/>
            </a:pPr>
            <a:r>
              <a:rPr lang="en-US" altLang="zh-CN" sz="2800" b="1" dirty="0">
                <a:solidFill>
                  <a:srgbClr val="C00000"/>
                </a:solidFill>
                <a:latin typeface="+mn-lt"/>
              </a:rPr>
              <a:t>SRFCell.omega3p</a:t>
            </a:r>
          </a:p>
        </p:txBody>
      </p:sp>
      <p:sp>
        <p:nvSpPr>
          <p:cNvPr id="5" name="Rectangle 12"/>
          <p:cNvSpPr>
            <a:spLocks noChangeArrowheads="1"/>
          </p:cNvSpPr>
          <p:nvPr/>
        </p:nvSpPr>
        <p:spPr bwMode="auto">
          <a:xfrm>
            <a:off x="3287501" y="1218323"/>
            <a:ext cx="4174282" cy="5078313"/>
          </a:xfrm>
          <a:prstGeom prst="rect">
            <a:avLst/>
          </a:prstGeom>
          <a:noFill/>
          <a:ln w="9525">
            <a:solidFill>
              <a:schemeClr val="tx1"/>
            </a:solidFill>
            <a:miter lim="800000"/>
            <a:headEnd/>
            <a:tailEnd/>
          </a:ln>
        </p:spPr>
        <p:txBody>
          <a:bodyPr wrap="square">
            <a:spAutoFit/>
          </a:bodyPr>
          <a:lstStyle/>
          <a:p>
            <a:pPr eaLnBrk="1" hangingPunct="1">
              <a:defRPr/>
            </a:pPr>
            <a:r>
              <a:rPr lang="en-US" dirty="0">
                <a:solidFill>
                  <a:srgbClr val="000000"/>
                </a:solidFill>
                <a:latin typeface="Calibri" charset="0"/>
              </a:rPr>
              <a:t>Model Info: {</a:t>
            </a:r>
          </a:p>
          <a:p>
            <a:pPr eaLnBrk="1" hangingPunct="1">
              <a:defRPr/>
            </a:pPr>
            <a:r>
              <a:rPr lang="en-US" dirty="0">
                <a:solidFill>
                  <a:srgbClr val="000000"/>
                </a:solidFill>
                <a:latin typeface="Calibri" charset="0"/>
              </a:rPr>
              <a:t>  </a:t>
            </a:r>
            <a:r>
              <a:rPr lang="en-US" b="1" dirty="0">
                <a:solidFill>
                  <a:srgbClr val="000000"/>
                </a:solidFill>
                <a:latin typeface="Calibri" charset="0"/>
              </a:rPr>
              <a:t>File: </a:t>
            </a:r>
            <a:r>
              <a:rPr lang="en-US" b="1" dirty="0" err="1">
                <a:solidFill>
                  <a:srgbClr val="000000"/>
                </a:solidFill>
                <a:latin typeface="Calibri" charset="0"/>
              </a:rPr>
              <a:t>SRFCellVacuum.ncdf</a:t>
            </a:r>
            <a:endParaRPr lang="en-US" b="1" dirty="0">
              <a:solidFill>
                <a:srgbClr val="000000"/>
              </a:solidFill>
              <a:latin typeface="Calibri" charset="0"/>
            </a:endParaRPr>
          </a:p>
          <a:p>
            <a:pPr eaLnBrk="1" hangingPunct="1">
              <a:defRPr/>
            </a:pPr>
            <a:r>
              <a:rPr lang="en-US" dirty="0">
                <a:solidFill>
                  <a:srgbClr val="000000"/>
                </a:solidFill>
                <a:latin typeface="Calibri" charset="0"/>
              </a:rPr>
              <a:t>  </a:t>
            </a:r>
            <a:r>
              <a:rPr lang="en-US" dirty="0" err="1">
                <a:solidFill>
                  <a:srgbClr val="000000"/>
                </a:solidFill>
                <a:latin typeface="Calibri" charset="0"/>
              </a:rPr>
              <a:t>BoundaryCondition</a:t>
            </a:r>
            <a:r>
              <a:rPr lang="en-US" dirty="0">
                <a:solidFill>
                  <a:srgbClr val="000000"/>
                </a:solidFill>
                <a:latin typeface="Calibri" charset="0"/>
              </a:rPr>
              <a:t>: {</a:t>
            </a:r>
          </a:p>
          <a:p>
            <a:pPr eaLnBrk="1" hangingPunct="1">
              <a:defRPr/>
            </a:pPr>
            <a:r>
              <a:rPr lang="en-US" dirty="0">
                <a:solidFill>
                  <a:srgbClr val="000000"/>
                </a:solidFill>
                <a:latin typeface="Calibri" charset="0"/>
              </a:rPr>
              <a:t>   Magnetic: 1  //</a:t>
            </a:r>
          </a:p>
          <a:p>
            <a:pPr eaLnBrk="1" hangingPunct="1">
              <a:defRPr/>
            </a:pPr>
            <a:r>
              <a:rPr lang="en-US" dirty="0">
                <a:solidFill>
                  <a:srgbClr val="000000"/>
                </a:solidFill>
                <a:latin typeface="Calibri" charset="0"/>
              </a:rPr>
              <a:t>   Magnetic: 2 3 //</a:t>
            </a:r>
          </a:p>
          <a:p>
            <a:pPr eaLnBrk="1" hangingPunct="1">
              <a:defRPr/>
            </a:pPr>
            <a:r>
              <a:rPr lang="en-US" dirty="0">
                <a:solidFill>
                  <a:srgbClr val="000000"/>
                </a:solidFill>
                <a:latin typeface="Calibri" charset="0"/>
              </a:rPr>
              <a:t>   Electric: 6  //</a:t>
            </a:r>
            <a:r>
              <a:rPr lang="en-US" dirty="0" err="1">
                <a:solidFill>
                  <a:srgbClr val="000000"/>
                </a:solidFill>
                <a:latin typeface="Calibri" charset="0"/>
              </a:rPr>
              <a:t>Nb</a:t>
            </a:r>
            <a:r>
              <a:rPr lang="en-US" dirty="0">
                <a:solidFill>
                  <a:srgbClr val="000000"/>
                </a:solidFill>
                <a:latin typeface="Calibri" charset="0"/>
              </a:rPr>
              <a:t> </a:t>
            </a:r>
          </a:p>
          <a:p>
            <a:pPr eaLnBrk="1" hangingPunct="1">
              <a:defRPr/>
            </a:pPr>
            <a:r>
              <a:rPr lang="en-US" dirty="0">
                <a:solidFill>
                  <a:srgbClr val="000000"/>
                </a:solidFill>
                <a:latin typeface="Calibri" charset="0"/>
              </a:rPr>
              <a:t>  }</a:t>
            </a:r>
          </a:p>
          <a:p>
            <a:pPr eaLnBrk="1" hangingPunct="1">
              <a:defRPr/>
            </a:pPr>
            <a:r>
              <a:rPr lang="en-US" dirty="0">
                <a:solidFill>
                  <a:srgbClr val="000000"/>
                </a:solidFill>
                <a:latin typeface="Calibri" charset="0"/>
              </a:rPr>
              <a:t>}</a:t>
            </a:r>
          </a:p>
          <a:p>
            <a:pPr eaLnBrk="1" hangingPunct="1">
              <a:defRPr/>
            </a:pPr>
            <a:endParaRPr lang="en-US" dirty="0">
              <a:solidFill>
                <a:srgbClr val="000000"/>
              </a:solidFill>
              <a:latin typeface="Calibri" charset="0"/>
            </a:endParaRPr>
          </a:p>
          <a:p>
            <a:pPr eaLnBrk="1" hangingPunct="1">
              <a:defRPr/>
            </a:pPr>
            <a:r>
              <a:rPr lang="en-US" dirty="0" err="1">
                <a:solidFill>
                  <a:srgbClr val="000000"/>
                </a:solidFill>
                <a:latin typeface="Calibri" charset="0"/>
              </a:rPr>
              <a:t>FiniteElement</a:t>
            </a:r>
            <a:r>
              <a:rPr lang="en-US" dirty="0">
                <a:solidFill>
                  <a:srgbClr val="000000"/>
                </a:solidFill>
                <a:latin typeface="Calibri" charset="0"/>
              </a:rPr>
              <a:t>: {</a:t>
            </a:r>
          </a:p>
          <a:p>
            <a:pPr eaLnBrk="1" hangingPunct="1">
              <a:defRPr/>
            </a:pPr>
            <a:r>
              <a:rPr lang="en-US" dirty="0">
                <a:solidFill>
                  <a:srgbClr val="000000"/>
                </a:solidFill>
                <a:latin typeface="Calibri" charset="0"/>
              </a:rPr>
              <a:t>  Order: 2</a:t>
            </a:r>
          </a:p>
          <a:p>
            <a:pPr eaLnBrk="1" hangingPunct="1">
              <a:defRPr/>
            </a:pPr>
            <a:r>
              <a:rPr lang="en-US" dirty="0">
                <a:solidFill>
                  <a:srgbClr val="000000"/>
                </a:solidFill>
                <a:latin typeface="Calibri" charset="0"/>
              </a:rPr>
              <a:t>  Curved Surfaces: on</a:t>
            </a:r>
          </a:p>
          <a:p>
            <a:pPr eaLnBrk="1" hangingPunct="1">
              <a:defRPr/>
            </a:pPr>
            <a:r>
              <a:rPr lang="en-US" dirty="0">
                <a:solidFill>
                  <a:srgbClr val="000000"/>
                </a:solidFill>
                <a:latin typeface="Calibri" charset="0"/>
              </a:rPr>
              <a:t>}</a:t>
            </a:r>
          </a:p>
          <a:p>
            <a:pPr eaLnBrk="1" hangingPunct="1">
              <a:defRPr/>
            </a:pPr>
            <a:endParaRPr lang="en-US" dirty="0">
              <a:solidFill>
                <a:srgbClr val="000000"/>
              </a:solidFill>
              <a:latin typeface="Calibri" charset="0"/>
            </a:endParaRPr>
          </a:p>
          <a:p>
            <a:pPr eaLnBrk="1" hangingPunct="1">
              <a:defRPr/>
            </a:pPr>
            <a:r>
              <a:rPr lang="en-US" dirty="0">
                <a:solidFill>
                  <a:srgbClr val="000000"/>
                </a:solidFill>
                <a:latin typeface="Calibri" charset="0"/>
              </a:rPr>
              <a:t> </a:t>
            </a:r>
            <a:r>
              <a:rPr lang="en-US" dirty="0" err="1">
                <a:solidFill>
                  <a:srgbClr val="000000"/>
                </a:solidFill>
                <a:latin typeface="Calibri" charset="0"/>
              </a:rPr>
              <a:t>EigenSolver</a:t>
            </a:r>
            <a:r>
              <a:rPr lang="en-US" dirty="0">
                <a:solidFill>
                  <a:srgbClr val="000000"/>
                </a:solidFill>
                <a:latin typeface="Calibri" charset="0"/>
              </a:rPr>
              <a:t>: {</a:t>
            </a:r>
          </a:p>
          <a:p>
            <a:pPr eaLnBrk="1" hangingPunct="1">
              <a:defRPr/>
            </a:pPr>
            <a:r>
              <a:rPr lang="en-US" dirty="0">
                <a:solidFill>
                  <a:srgbClr val="000000"/>
                </a:solidFill>
                <a:latin typeface="Calibri" charset="0"/>
              </a:rPr>
              <a:t>  </a:t>
            </a:r>
            <a:r>
              <a:rPr lang="en-US" dirty="0" err="1">
                <a:solidFill>
                  <a:srgbClr val="000000"/>
                </a:solidFill>
                <a:latin typeface="Calibri" charset="0"/>
              </a:rPr>
              <a:t>NumEigenvalues</a:t>
            </a:r>
            <a:r>
              <a:rPr lang="en-US" dirty="0">
                <a:solidFill>
                  <a:srgbClr val="000000"/>
                </a:solidFill>
                <a:latin typeface="Calibri" charset="0"/>
              </a:rPr>
              <a:t>:     1 </a:t>
            </a:r>
          </a:p>
          <a:p>
            <a:pPr eaLnBrk="1" hangingPunct="1">
              <a:defRPr/>
            </a:pPr>
            <a:r>
              <a:rPr lang="en-US" dirty="0">
                <a:solidFill>
                  <a:srgbClr val="000000"/>
                </a:solidFill>
                <a:latin typeface="Calibri" charset="0"/>
              </a:rPr>
              <a:t>  </a:t>
            </a:r>
            <a:r>
              <a:rPr lang="en-US" dirty="0" err="1">
                <a:solidFill>
                  <a:srgbClr val="000000"/>
                </a:solidFill>
                <a:latin typeface="Calibri" charset="0"/>
              </a:rPr>
              <a:t>FrequencyShift</a:t>
            </a:r>
            <a:r>
              <a:rPr lang="en-US" dirty="0">
                <a:solidFill>
                  <a:srgbClr val="000000"/>
                </a:solidFill>
                <a:latin typeface="Calibri" charset="0"/>
              </a:rPr>
              <a:t>:        1.2e9</a:t>
            </a:r>
          </a:p>
          <a:p>
            <a:pPr eaLnBrk="1" hangingPunct="1">
              <a:defRPr/>
            </a:pPr>
            <a:r>
              <a:rPr lang="en-US" dirty="0">
                <a:solidFill>
                  <a:srgbClr val="000000"/>
                </a:solidFill>
                <a:latin typeface="Calibri" charset="0"/>
              </a:rPr>
              <a:t>}</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48</a:t>
            </a:fld>
            <a:endParaRPr lang="en-US" sz="1600" dirty="0"/>
          </a:p>
        </p:txBody>
      </p:sp>
    </p:spTree>
    <p:extLst>
      <p:ext uri="{BB962C8B-B14F-4D97-AF65-F5344CB8AC3E}">
        <p14:creationId xmlns:p14="http://schemas.microsoft.com/office/powerpoint/2010/main" val="3390301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1524000" y="2555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FontTx/>
              <a:buNone/>
            </a:pPr>
            <a:r>
              <a:rPr lang="en-US" altLang="zh-CN" sz="2800" b="1" dirty="0">
                <a:solidFill>
                  <a:srgbClr val="FF0000"/>
                </a:solidFill>
              </a:rPr>
              <a:t> </a:t>
            </a:r>
            <a:r>
              <a:rPr lang="en-US" altLang="zh-CN" sz="2800" b="1" dirty="0">
                <a:solidFill>
                  <a:srgbClr val="C00000"/>
                </a:solidFill>
                <a:latin typeface="+mn-lt"/>
              </a:rPr>
              <a:t>SRFCell.tem3p</a:t>
            </a:r>
          </a:p>
        </p:txBody>
      </p:sp>
      <p:sp>
        <p:nvSpPr>
          <p:cNvPr id="2" name="Rectangle 1"/>
          <p:cNvSpPr/>
          <p:nvPr/>
        </p:nvSpPr>
        <p:spPr>
          <a:xfrm>
            <a:off x="383909" y="1151694"/>
            <a:ext cx="5097839" cy="5078313"/>
          </a:xfrm>
          <a:prstGeom prst="rect">
            <a:avLst/>
          </a:prstGeom>
          <a:noFill/>
          <a:ln>
            <a:solidFill>
              <a:schemeClr val="tx1"/>
            </a:solidFill>
          </a:ln>
        </p:spPr>
        <p:txBody>
          <a:bodyPr wrap="square">
            <a:spAutoFit/>
          </a:bodyPr>
          <a:lstStyle/>
          <a:p>
            <a:pPr eaLnBrk="1" hangingPunct="1">
              <a:defRPr/>
            </a:pPr>
            <a:r>
              <a:rPr lang="en-US" dirty="0">
                <a:latin typeface="Calibri" panose="020F0502020204030204" pitchFamily="34" charset="0"/>
                <a:cs typeface="Calibri" panose="020F0502020204030204" pitchFamily="34" charset="0"/>
              </a:rPr>
              <a:t>//================================</a:t>
            </a:r>
          </a:p>
          <a:p>
            <a:pPr eaLnBrk="1" hangingPunct="1">
              <a:defRPr/>
            </a:pPr>
            <a:r>
              <a:rPr lang="en-US" dirty="0" err="1">
                <a:latin typeface="Calibri" panose="020F0502020204030204" pitchFamily="34" charset="0"/>
                <a:cs typeface="Calibri" panose="020F0502020204030204" pitchFamily="34" charset="0"/>
              </a:rPr>
              <a:t>ElasticProblem</a:t>
            </a:r>
            <a:r>
              <a:rPr lang="en-US" dirty="0">
                <a:latin typeface="Calibri" panose="020F0502020204030204" pitchFamily="34" charset="0"/>
                <a:cs typeface="Calibri" panose="020F0502020204030204" pitchFamily="34" charset="0"/>
              </a:rPr>
              <a:t>: {</a:t>
            </a:r>
          </a:p>
          <a:p>
            <a:pPr eaLnBrk="1" hangingPunct="1">
              <a:defRPr/>
            </a:pP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MeshFile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SRFCellShell.ncdf</a:t>
            </a:r>
            <a:r>
              <a:rPr lang="en-US" dirty="0">
                <a:latin typeface="Calibri" panose="020F0502020204030204" pitchFamily="34" charset="0"/>
                <a:cs typeface="Calibri" panose="020F0502020204030204" pitchFamily="34" charset="0"/>
              </a:rPr>
              <a:t> </a:t>
            </a:r>
          </a:p>
          <a:p>
            <a:pPr eaLnBrk="1" hangingPunct="1">
              <a:defRPr/>
            </a:pP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BasisOrder</a:t>
            </a:r>
            <a:r>
              <a:rPr lang="en-US" dirty="0">
                <a:latin typeface="Calibri" panose="020F0502020204030204" pitchFamily="34" charset="0"/>
                <a:cs typeface="Calibri" panose="020F0502020204030204" pitchFamily="34" charset="0"/>
              </a:rPr>
              <a:t>:     2</a:t>
            </a:r>
          </a:p>
          <a:p>
            <a:pPr eaLnBrk="1" hangingPunct="1">
              <a:defRPr/>
            </a:pP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CurvedSurfaces</a:t>
            </a:r>
            <a:r>
              <a:rPr lang="en-US" dirty="0">
                <a:latin typeface="Calibri" panose="020F0502020204030204" pitchFamily="34" charset="0"/>
                <a:cs typeface="Calibri" panose="020F0502020204030204" pitchFamily="34" charset="0"/>
              </a:rPr>
              <a:t>: on</a:t>
            </a:r>
          </a:p>
          <a:p>
            <a:pPr eaLnBrk="1" hangingPunct="1">
              <a:defRPr/>
            </a:pPr>
            <a:endParaRPr lang="en-US" dirty="0">
              <a:latin typeface="Calibri" panose="020F0502020204030204" pitchFamily="34" charset="0"/>
              <a:cs typeface="Calibri" panose="020F0502020204030204" pitchFamily="34" charset="0"/>
            </a:endParaRPr>
          </a:p>
          <a:p>
            <a:pPr eaLnBrk="1" hangingPunct="1">
              <a:defRPr/>
            </a:pP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MeshDump</a:t>
            </a:r>
            <a:r>
              <a:rPr lang="en-US" dirty="0">
                <a:latin typeface="Calibri" panose="020F0502020204030204" pitchFamily="34" charset="0"/>
                <a:cs typeface="Calibri" panose="020F0502020204030204" pitchFamily="34" charset="0"/>
              </a:rPr>
              <a:t>: {</a:t>
            </a:r>
          </a:p>
          <a:p>
            <a:pPr eaLnBrk="1" hangingPunct="1">
              <a:defRPr/>
            </a:pP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WriteDeformedEMMesh</a:t>
            </a:r>
            <a:r>
              <a:rPr lang="en-US" dirty="0">
                <a:latin typeface="Calibri" panose="020F0502020204030204" pitchFamily="34" charset="0"/>
                <a:cs typeface="Calibri" panose="020F0502020204030204" pitchFamily="34" charset="0"/>
              </a:rPr>
              <a:t>: on</a:t>
            </a:r>
          </a:p>
          <a:p>
            <a:pPr eaLnBrk="1" hangingPunct="1">
              <a:defRPr/>
            </a:pP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EMMeshInputDir</a:t>
            </a:r>
            <a:r>
              <a:rPr lang="en-US" dirty="0">
                <a:latin typeface="Calibri" panose="020F0502020204030204" pitchFamily="34" charset="0"/>
                <a:cs typeface="Calibri" panose="020F0502020204030204" pitchFamily="34" charset="0"/>
              </a:rPr>
              <a:t>:      omega3p_results</a:t>
            </a:r>
          </a:p>
          <a:p>
            <a:pPr eaLnBrk="1" hangingPunct="1">
              <a:defRPr/>
            </a:pPr>
            <a:r>
              <a:rPr lang="en-US" dirty="0">
                <a:latin typeface="Calibri" panose="020F0502020204030204" pitchFamily="34" charset="0"/>
                <a:cs typeface="Calibri" panose="020F0502020204030204" pitchFamily="34" charset="0"/>
              </a:rPr>
              <a:t>  }</a:t>
            </a:r>
          </a:p>
          <a:p>
            <a:pPr eaLnBrk="1" hangingPunct="1">
              <a:defRPr/>
            </a:pPr>
            <a:endParaRPr lang="en-US" dirty="0">
              <a:latin typeface="Calibri" panose="020F0502020204030204" pitchFamily="34" charset="0"/>
              <a:cs typeface="Calibri" panose="020F0502020204030204" pitchFamily="34" charset="0"/>
            </a:endParaRPr>
          </a:p>
          <a:p>
            <a:pPr eaLnBrk="1" hangingPunct="1">
              <a:defRPr/>
            </a:pP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LinearSolver</a:t>
            </a:r>
            <a:r>
              <a:rPr lang="en-US" dirty="0">
                <a:latin typeface="Calibri" panose="020F0502020204030204" pitchFamily="34" charset="0"/>
                <a:cs typeface="Calibri" panose="020F0502020204030204" pitchFamily="34" charset="0"/>
              </a:rPr>
              <a:t>: {</a:t>
            </a:r>
          </a:p>
          <a:p>
            <a:pPr eaLnBrk="1" hangingPunct="1">
              <a:defRPr/>
            </a:pPr>
            <a:r>
              <a:rPr lang="en-US" dirty="0">
                <a:latin typeface="Calibri" panose="020F0502020204030204" pitchFamily="34" charset="0"/>
                <a:cs typeface="Calibri" panose="020F0502020204030204" pitchFamily="34" charset="0"/>
              </a:rPr>
              <a:t>    Solver:            CG</a:t>
            </a:r>
          </a:p>
          <a:p>
            <a:pPr eaLnBrk="1" hangingPunct="1">
              <a:defRPr/>
            </a:pPr>
            <a:r>
              <a:rPr lang="en-US" dirty="0">
                <a:latin typeface="Calibri" panose="020F0502020204030204" pitchFamily="34" charset="0"/>
                <a:cs typeface="Calibri" panose="020F0502020204030204" pitchFamily="34" charset="0"/>
              </a:rPr>
              <a:t>    Preconditioner:    DIAGONAL</a:t>
            </a:r>
          </a:p>
          <a:p>
            <a:pPr eaLnBrk="1" hangingPunct="1">
              <a:defRPr/>
            </a:pP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AbsoluteTolerante</a:t>
            </a:r>
            <a:r>
              <a:rPr lang="en-US" dirty="0">
                <a:latin typeface="Calibri" panose="020F0502020204030204" pitchFamily="34" charset="0"/>
                <a:cs typeface="Calibri" panose="020F0502020204030204" pitchFamily="34" charset="0"/>
              </a:rPr>
              <a:t>: 1.00e-16</a:t>
            </a:r>
          </a:p>
          <a:p>
            <a:pPr eaLnBrk="1" hangingPunct="1">
              <a:defRPr/>
            </a:pPr>
            <a:r>
              <a:rPr lang="en-US" dirty="0">
                <a:latin typeface="Calibri" panose="020F0502020204030204" pitchFamily="34" charset="0"/>
                <a:cs typeface="Calibri" panose="020F0502020204030204" pitchFamily="34" charset="0"/>
              </a:rPr>
              <a:t>    Tolerance:         1.00e-10</a:t>
            </a:r>
          </a:p>
          <a:p>
            <a:pPr eaLnBrk="1" hangingPunct="1">
              <a:defRPr/>
            </a:pP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MaxIterations</a:t>
            </a:r>
            <a:r>
              <a:rPr lang="en-US" dirty="0">
                <a:latin typeface="Calibri" panose="020F0502020204030204" pitchFamily="34" charset="0"/>
                <a:cs typeface="Calibri" panose="020F0502020204030204" pitchFamily="34" charset="0"/>
              </a:rPr>
              <a:t>:     150000</a:t>
            </a:r>
          </a:p>
          <a:p>
            <a:pPr eaLnBrk="1" hangingPunct="1">
              <a:defRPr/>
            </a:pPr>
            <a:r>
              <a:rPr lang="en-US" dirty="0">
                <a:latin typeface="Calibri" panose="020F0502020204030204" pitchFamily="34" charset="0"/>
                <a:cs typeface="Calibri" panose="020F0502020204030204" pitchFamily="34" charset="0"/>
              </a:rPr>
              <a:t>  }  </a:t>
            </a:r>
          </a:p>
        </p:txBody>
      </p:sp>
      <p:sp>
        <p:nvSpPr>
          <p:cNvPr id="3" name="Rectangle 2"/>
          <p:cNvSpPr/>
          <p:nvPr/>
        </p:nvSpPr>
        <p:spPr>
          <a:xfrm>
            <a:off x="5927215" y="1617512"/>
            <a:ext cx="5097840" cy="2308324"/>
          </a:xfrm>
          <a:prstGeom prst="rect">
            <a:avLst/>
          </a:prstGeom>
          <a:noFill/>
          <a:ln>
            <a:solidFill>
              <a:schemeClr val="tx1"/>
            </a:solidFill>
          </a:ln>
        </p:spPr>
        <p:txBody>
          <a:bodyPr wrap="square">
            <a:spAutoFit/>
          </a:bodyPr>
          <a:lstStyle/>
          <a:p>
            <a:pPr eaLnBrk="1" hangingPunct="1">
              <a:defRPr/>
            </a:pPr>
            <a:r>
              <a:rPr lang="en-US" dirty="0">
                <a:latin typeface="Consolas" panose="020B0609020204030204" pitchFamily="49" charset="0"/>
              </a:rPr>
              <a:t>  //</a:t>
            </a:r>
            <a:r>
              <a:rPr lang="en-US" dirty="0" err="1">
                <a:latin typeface="Consolas" panose="020B0609020204030204" pitchFamily="49" charset="0"/>
              </a:rPr>
              <a:t>Nb</a:t>
            </a:r>
            <a:r>
              <a:rPr lang="en-US" dirty="0">
                <a:latin typeface="Consolas" panose="020B0609020204030204" pitchFamily="49" charset="0"/>
              </a:rPr>
              <a:t> cell shell</a:t>
            </a:r>
          </a:p>
          <a:p>
            <a:pPr eaLnBrk="1" hangingPunct="1">
              <a:defRPr/>
            </a:pPr>
            <a:r>
              <a:rPr lang="en-US" dirty="0">
                <a:latin typeface="Consolas" panose="020B0609020204030204" pitchFamily="49" charset="0"/>
              </a:rPr>
              <a:t>  </a:t>
            </a:r>
            <a:r>
              <a:rPr lang="en-US" dirty="0" err="1">
                <a:latin typeface="Consolas" panose="020B0609020204030204" pitchFamily="49" charset="0"/>
              </a:rPr>
              <a:t>VolumeMaterial</a:t>
            </a:r>
            <a:r>
              <a:rPr lang="en-US" dirty="0">
                <a:latin typeface="Consolas" panose="020B0609020204030204" pitchFamily="49" charset="0"/>
              </a:rPr>
              <a:t>: {</a:t>
            </a:r>
          </a:p>
          <a:p>
            <a:pPr eaLnBrk="1" hangingPunct="1">
              <a:defRPr/>
            </a:pPr>
            <a:r>
              <a:rPr lang="en-US" dirty="0">
                <a:latin typeface="Consolas" panose="020B0609020204030204" pitchFamily="49" charset="0"/>
              </a:rPr>
              <a:t>    Id: 1   </a:t>
            </a:r>
          </a:p>
          <a:p>
            <a:pPr eaLnBrk="1" hangingPunct="1">
              <a:defRPr/>
            </a:pPr>
            <a:r>
              <a:rPr lang="en-US" dirty="0">
                <a:latin typeface="Consolas" panose="020B0609020204030204" pitchFamily="49" charset="0"/>
              </a:rPr>
              <a:t>     </a:t>
            </a:r>
            <a:r>
              <a:rPr lang="en-US" dirty="0" err="1">
                <a:latin typeface="Consolas" panose="020B0609020204030204" pitchFamily="49" charset="0"/>
              </a:rPr>
              <a:t>ElasticLambda</a:t>
            </a:r>
            <a:r>
              <a:rPr lang="en-US" dirty="0">
                <a:latin typeface="Consolas" panose="020B0609020204030204" pitchFamily="49" charset="0"/>
              </a:rPr>
              <a:t>  :  13.5386473e+10</a:t>
            </a:r>
          </a:p>
          <a:p>
            <a:pPr eaLnBrk="1" hangingPunct="1">
              <a:defRPr/>
            </a:pPr>
            <a:r>
              <a:rPr lang="en-US" dirty="0">
                <a:latin typeface="Consolas" panose="020B0609020204030204" pitchFamily="49" charset="0"/>
              </a:rPr>
              <a:t>     </a:t>
            </a:r>
            <a:r>
              <a:rPr lang="en-US" dirty="0" err="1">
                <a:latin typeface="Consolas" panose="020B0609020204030204" pitchFamily="49" charset="0"/>
              </a:rPr>
              <a:t>ElasticMu</a:t>
            </a:r>
            <a:r>
              <a:rPr lang="en-US" dirty="0">
                <a:latin typeface="Consolas" panose="020B0609020204030204" pitchFamily="49" charset="0"/>
              </a:rPr>
              <a:t>      :   4.2736232e+10  </a:t>
            </a:r>
          </a:p>
          <a:p>
            <a:pPr eaLnBrk="1" hangingPunct="1">
              <a:defRPr/>
            </a:pPr>
            <a:r>
              <a:rPr lang="en-US" dirty="0">
                <a:latin typeface="Consolas" panose="020B0609020204030204" pitchFamily="49" charset="0"/>
              </a:rPr>
              <a:t>     </a:t>
            </a:r>
            <a:r>
              <a:rPr lang="en-US" dirty="0" err="1">
                <a:latin typeface="Consolas" panose="020B0609020204030204" pitchFamily="49" charset="0"/>
              </a:rPr>
              <a:t>ElasticAlpha</a:t>
            </a:r>
            <a:r>
              <a:rPr lang="en-US" dirty="0">
                <a:latin typeface="Consolas" panose="020B0609020204030204" pitchFamily="49" charset="0"/>
              </a:rPr>
              <a:t>   :   6.50000e-6  </a:t>
            </a:r>
          </a:p>
          <a:p>
            <a:pPr eaLnBrk="1" hangingPunct="1">
              <a:defRPr/>
            </a:pPr>
            <a:r>
              <a:rPr lang="en-US" dirty="0">
                <a:latin typeface="Consolas" panose="020B0609020204030204" pitchFamily="49" charset="0"/>
              </a:rPr>
              <a:t>  }</a:t>
            </a:r>
          </a:p>
          <a:p>
            <a:pPr eaLnBrk="1" hangingPunct="1">
              <a:defRPr/>
            </a:pPr>
            <a:r>
              <a:rPr lang="en-US" dirty="0">
                <a:latin typeface="Consolas" panose="020B0609020204030204" pitchFamily="49" charset="0"/>
              </a:rPr>
              <a:t> </a:t>
            </a:r>
          </a:p>
        </p:txBody>
      </p:sp>
      <p:sp>
        <p:nvSpPr>
          <p:cNvPr id="5" name="Slide Number Placeholder 4"/>
          <p:cNvSpPr>
            <a:spLocks noGrp="1"/>
          </p:cNvSpPr>
          <p:nvPr>
            <p:ph type="sldNum" sz="quarter" idx="4"/>
          </p:nvPr>
        </p:nvSpPr>
        <p:spPr/>
        <p:txBody>
          <a:bodyPr/>
          <a:lstStyle/>
          <a:p>
            <a:r>
              <a:rPr lang="en-US"/>
              <a:t> </a:t>
            </a:r>
            <a:fld id="{FD4094E2-49D1-FA40-BA8E-1072E18B6E4B}" type="slidenum">
              <a:rPr lang="en-US" sz="1600"/>
              <a:pPr/>
              <a:t>49</a:t>
            </a:fld>
            <a:endParaRPr lang="en-US" sz="1600" dirty="0"/>
          </a:p>
        </p:txBody>
      </p:sp>
    </p:spTree>
    <p:extLst>
      <p:ext uri="{BB962C8B-B14F-4D97-AF65-F5344CB8AC3E}">
        <p14:creationId xmlns:p14="http://schemas.microsoft.com/office/powerpoint/2010/main" val="360045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32769" y="1176787"/>
            <a:ext cx="10065671" cy="5235575"/>
          </a:xfrm>
        </p:spPr>
        <p:txBody>
          <a:bodyPr/>
          <a:lstStyle/>
          <a:p>
            <a:pPr marL="0" indent="0">
              <a:lnSpc>
                <a:spcPct val="150000"/>
              </a:lnSpc>
              <a:buNone/>
              <a:defRPr/>
            </a:pPr>
            <a:r>
              <a:rPr lang="en-US" altLang="en-US" sz="2000" b="1" dirty="0">
                <a:solidFill>
                  <a:srgbClr val="000066"/>
                </a:solidFill>
                <a:ea typeface="ＭＳ Ｐゴシック" panose="020B0600070205080204" pitchFamily="34" charset="-128"/>
                <a:cs typeface="Times New Roman" panose="02020603050405020304" pitchFamily="18" charset="0"/>
              </a:rPr>
              <a:t>3. Lorentz force detuning - SRF cell </a:t>
            </a:r>
          </a:p>
          <a:p>
            <a:pPr indent="-457200">
              <a:lnSpc>
                <a:spcPct val="150000"/>
              </a:lnSpc>
              <a:buNone/>
              <a:defRPr/>
            </a:pPr>
            <a:r>
              <a:rPr lang="en-US" altLang="en-US" sz="2000" dirty="0">
                <a:solidFill>
                  <a:srgbClr val="000066"/>
                </a:solidFill>
                <a:ea typeface="ＭＳ Ｐゴシック" panose="020B0600070205080204" pitchFamily="34" charset="-128"/>
                <a:cs typeface="Times New Roman" panose="02020603050405020304" pitchFamily="18" charset="0"/>
              </a:rPr>
              <a:t>    Generate the meshes for SRF cell vacuum and shell regions </a:t>
            </a:r>
          </a:p>
          <a:p>
            <a:pPr indent="-457200">
              <a:lnSpc>
                <a:spcPct val="150000"/>
              </a:lnSpc>
              <a:buNone/>
              <a:defRPr/>
            </a:pPr>
            <a:r>
              <a:rPr lang="en-US" altLang="en-US" sz="2000" dirty="0">
                <a:solidFill>
                  <a:srgbClr val="000066"/>
                </a:solidFill>
                <a:ea typeface="ＭＳ Ｐゴシック" panose="020B0600070205080204" pitchFamily="34" charset="-128"/>
                <a:cs typeface="Times New Roman" panose="02020603050405020304" pitchFamily="18" charset="0"/>
              </a:rPr>
              <a:t>    Prepare Omega3P/TEM3P input files for EM and structural simulations</a:t>
            </a:r>
          </a:p>
          <a:p>
            <a:pPr indent="-457200">
              <a:lnSpc>
                <a:spcPct val="150000"/>
              </a:lnSpc>
              <a:buNone/>
              <a:defRPr/>
            </a:pPr>
            <a:r>
              <a:rPr lang="en-US" altLang="en-US" sz="2000" dirty="0">
                <a:solidFill>
                  <a:srgbClr val="000066"/>
                </a:solidFill>
                <a:ea typeface="ＭＳ Ｐゴシック" panose="020B0600070205080204" pitchFamily="34" charset="-128"/>
                <a:cs typeface="Times New Roman" panose="02020603050405020304" pitchFamily="18" charset="0"/>
              </a:rPr>
              <a:t>    Run Omega3P/TEM3P on NERSC</a:t>
            </a:r>
          </a:p>
          <a:p>
            <a:pPr indent="-457200">
              <a:lnSpc>
                <a:spcPct val="150000"/>
              </a:lnSpc>
              <a:buNone/>
              <a:defRPr/>
            </a:pPr>
            <a:r>
              <a:rPr lang="en-US" altLang="en-US" sz="2000" dirty="0">
                <a:solidFill>
                  <a:srgbClr val="000066"/>
                </a:solidFill>
                <a:ea typeface="ＭＳ Ｐゴシック" panose="020B0600070205080204" pitchFamily="34" charset="-128"/>
                <a:cs typeface="Times New Roman" panose="02020603050405020304" pitchFamily="18" charset="0"/>
              </a:rPr>
              <a:t>    Visualize Omega3P/TEM3P results in </a:t>
            </a:r>
            <a:r>
              <a:rPr lang="en-US" altLang="en-US" sz="2000" dirty="0" err="1">
                <a:solidFill>
                  <a:srgbClr val="000066"/>
                </a:solidFill>
                <a:ea typeface="ＭＳ Ｐゴシック" panose="020B0600070205080204" pitchFamily="34" charset="-128"/>
                <a:cs typeface="Times New Roman" panose="02020603050405020304" pitchFamily="18" charset="0"/>
              </a:rPr>
              <a:t>Paraview</a:t>
            </a:r>
            <a:endParaRPr lang="en-US" altLang="en-US" sz="2000" dirty="0">
              <a:solidFill>
                <a:srgbClr val="000066"/>
              </a:solidFill>
              <a:ea typeface="ＭＳ Ｐゴシック" panose="020B0600070205080204" pitchFamily="34" charset="-128"/>
              <a:cs typeface="Times New Roman" panose="02020603050405020304" pitchFamily="18" charset="0"/>
            </a:endParaRPr>
          </a:p>
          <a:p>
            <a:pPr marL="0" indent="0">
              <a:lnSpc>
                <a:spcPct val="150000"/>
              </a:lnSpc>
              <a:buNone/>
              <a:defRPr/>
            </a:pPr>
            <a:r>
              <a:rPr lang="en-US" altLang="en-US" sz="2000" b="1" dirty="0">
                <a:solidFill>
                  <a:srgbClr val="000066"/>
                </a:solidFill>
                <a:ea typeface="ＭＳ Ｐゴシック" panose="020B0600070205080204" pitchFamily="34" charset="-128"/>
                <a:cs typeface="Times New Roman" panose="02020603050405020304" pitchFamily="18" charset="0"/>
              </a:rPr>
              <a:t>4. Mechanical </a:t>
            </a:r>
            <a:r>
              <a:rPr lang="en-US" altLang="en-US" sz="2000" b="1" dirty="0" err="1">
                <a:solidFill>
                  <a:srgbClr val="000066"/>
                </a:solidFill>
                <a:ea typeface="ＭＳ Ｐゴシック" panose="020B0600070205080204" pitchFamily="34" charset="-128"/>
                <a:cs typeface="Times New Roman" panose="02020603050405020304" pitchFamily="18" charset="0"/>
              </a:rPr>
              <a:t>eigenmodes</a:t>
            </a:r>
            <a:r>
              <a:rPr lang="en-US" altLang="en-US" sz="2000" b="1" dirty="0">
                <a:solidFill>
                  <a:srgbClr val="000066"/>
                </a:solidFill>
                <a:ea typeface="ＭＳ Ｐゴシック" panose="020B0600070205080204" pitchFamily="34" charset="-128"/>
                <a:cs typeface="Times New Roman" panose="02020603050405020304" pitchFamily="18" charset="0"/>
              </a:rPr>
              <a:t> - TESLA cavity  </a:t>
            </a:r>
          </a:p>
          <a:p>
            <a:pPr marL="0" indent="0">
              <a:lnSpc>
                <a:spcPct val="150000"/>
              </a:lnSpc>
              <a:buNone/>
              <a:defRPr/>
            </a:pPr>
            <a:r>
              <a:rPr lang="en-US" altLang="en-US" sz="2000" dirty="0">
                <a:solidFill>
                  <a:srgbClr val="000066"/>
                </a:solidFill>
                <a:ea typeface="ＭＳ Ｐゴシック" panose="020B0600070205080204" pitchFamily="34" charset="-128"/>
                <a:cs typeface="Times New Roman" panose="02020603050405020304" pitchFamily="18" charset="0"/>
              </a:rPr>
              <a:t>    Generate the meshes for TESLA cavity mechanical model </a:t>
            </a:r>
          </a:p>
          <a:p>
            <a:pPr indent="-457200">
              <a:lnSpc>
                <a:spcPct val="150000"/>
              </a:lnSpc>
              <a:buNone/>
              <a:defRPr/>
            </a:pPr>
            <a:r>
              <a:rPr lang="en-US" altLang="en-US" sz="2000" dirty="0">
                <a:solidFill>
                  <a:srgbClr val="000066"/>
                </a:solidFill>
                <a:ea typeface="ＭＳ Ｐゴシック" panose="020B0600070205080204" pitchFamily="34" charset="-128"/>
                <a:cs typeface="Times New Roman" panose="02020603050405020304" pitchFamily="18" charset="0"/>
              </a:rPr>
              <a:t>    Prepare TEM3P input file for mechanical </a:t>
            </a:r>
            <a:r>
              <a:rPr lang="en-US" altLang="en-US" sz="2000" dirty="0" err="1">
                <a:solidFill>
                  <a:srgbClr val="000066"/>
                </a:solidFill>
                <a:ea typeface="ＭＳ Ｐゴシック" panose="020B0600070205080204" pitchFamily="34" charset="-128"/>
                <a:cs typeface="Times New Roman" panose="02020603050405020304" pitchFamily="18" charset="0"/>
              </a:rPr>
              <a:t>eigenmode</a:t>
            </a:r>
            <a:r>
              <a:rPr lang="en-US" altLang="en-US" sz="2000" dirty="0">
                <a:solidFill>
                  <a:srgbClr val="000066"/>
                </a:solidFill>
                <a:ea typeface="ＭＳ Ｐゴシック" panose="020B0600070205080204" pitchFamily="34" charset="-128"/>
                <a:cs typeface="Times New Roman" panose="02020603050405020304" pitchFamily="18" charset="0"/>
              </a:rPr>
              <a:t> simulation</a:t>
            </a:r>
          </a:p>
          <a:p>
            <a:pPr indent="-457200">
              <a:lnSpc>
                <a:spcPct val="150000"/>
              </a:lnSpc>
              <a:buNone/>
              <a:defRPr/>
            </a:pPr>
            <a:r>
              <a:rPr lang="en-US" altLang="en-US" sz="2000" dirty="0">
                <a:solidFill>
                  <a:srgbClr val="000066"/>
                </a:solidFill>
                <a:ea typeface="ＭＳ Ｐゴシック" panose="020B0600070205080204" pitchFamily="34" charset="-128"/>
                <a:cs typeface="Times New Roman" panose="02020603050405020304" pitchFamily="18" charset="0"/>
              </a:rPr>
              <a:t>    Run TEM3P on NERSC </a:t>
            </a:r>
          </a:p>
          <a:p>
            <a:pPr indent="-457200">
              <a:lnSpc>
                <a:spcPct val="150000"/>
              </a:lnSpc>
              <a:buNone/>
              <a:defRPr/>
            </a:pPr>
            <a:r>
              <a:rPr lang="en-US" altLang="en-US" sz="2000" dirty="0">
                <a:solidFill>
                  <a:srgbClr val="000066"/>
                </a:solidFill>
                <a:ea typeface="ＭＳ Ｐゴシック" panose="020B0600070205080204" pitchFamily="34" charset="-128"/>
                <a:cs typeface="Times New Roman" panose="02020603050405020304" pitchFamily="18" charset="0"/>
              </a:rPr>
              <a:t>    Visualize TEM3P results in </a:t>
            </a:r>
            <a:r>
              <a:rPr lang="en-US" altLang="en-US" sz="2000" dirty="0" err="1">
                <a:solidFill>
                  <a:srgbClr val="000066"/>
                </a:solidFill>
                <a:ea typeface="ＭＳ Ｐゴシック" panose="020B0600070205080204" pitchFamily="34" charset="-128"/>
                <a:cs typeface="Times New Roman" panose="02020603050405020304" pitchFamily="18" charset="0"/>
              </a:rPr>
              <a:t>Paraview</a:t>
            </a:r>
            <a:endParaRPr lang="en-US" altLang="en-US" sz="2000" dirty="0">
              <a:solidFill>
                <a:srgbClr val="000066"/>
              </a:solidFill>
              <a:ea typeface="ＭＳ Ｐゴシック" panose="020B0600070205080204" pitchFamily="34" charset="-128"/>
              <a:cs typeface="Times New Roman" panose="02020603050405020304" pitchFamily="18" charset="0"/>
            </a:endParaRPr>
          </a:p>
        </p:txBody>
      </p:sp>
      <p:sp>
        <p:nvSpPr>
          <p:cNvPr id="13315" name="Title 1"/>
          <p:cNvSpPr>
            <a:spLocks noGrp="1"/>
          </p:cNvSpPr>
          <p:nvPr>
            <p:ph type="title"/>
          </p:nvPr>
        </p:nvSpPr>
        <p:spPr>
          <a:xfrm>
            <a:off x="1735137" y="119062"/>
            <a:ext cx="8616950" cy="700088"/>
          </a:xfrm>
        </p:spPr>
        <p:txBody>
          <a:bodyPr/>
          <a:lstStyle/>
          <a:p>
            <a:r>
              <a:rPr lang="en-US" altLang="en-US" b="1" dirty="0">
                <a:solidFill>
                  <a:srgbClr val="C00000"/>
                </a:solidFill>
                <a:latin typeface="+mn-lt"/>
                <a:ea typeface="ＭＳ Ｐゴシック" panose="020B0600070205080204" pitchFamily="34" charset="-128"/>
                <a:cs typeface="Times New Roman" panose="02020603050405020304" pitchFamily="18" charset="0"/>
              </a:rPr>
              <a:t>TEM3P </a:t>
            </a:r>
            <a:r>
              <a:rPr lang="en-US" altLang="en-US" b="1" dirty="0">
                <a:solidFill>
                  <a:srgbClr val="000066"/>
                </a:solidFill>
                <a:latin typeface="+mn-lt"/>
                <a:ea typeface="ＭＳ Ｐゴシック" panose="020B0600070205080204" pitchFamily="34" charset="-128"/>
                <a:cs typeface="Times New Roman" panose="02020603050405020304" pitchFamily="18" charset="0"/>
              </a:rPr>
              <a:t>Examples (Mechanical)</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5</a:t>
            </a:fld>
            <a:endParaRPr lang="en-US" sz="1600" dirty="0"/>
          </a:p>
        </p:txBody>
      </p:sp>
    </p:spTree>
    <p:extLst>
      <p:ext uri="{BB962C8B-B14F-4D97-AF65-F5344CB8AC3E}">
        <p14:creationId xmlns:p14="http://schemas.microsoft.com/office/powerpoint/2010/main" val="2186389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7981" y="1179039"/>
            <a:ext cx="4924512" cy="5262979"/>
          </a:xfrm>
          <a:prstGeom prst="rect">
            <a:avLst/>
          </a:prstGeom>
          <a:noFill/>
          <a:ln>
            <a:solidFill>
              <a:schemeClr val="tx1"/>
            </a:solidFill>
          </a:ln>
        </p:spPr>
        <p:txBody>
          <a:bodyPr wrap="square">
            <a:spAutoFit/>
          </a:bodyPr>
          <a:lstStyle/>
          <a:p>
            <a:pPr eaLnBrk="1" hangingPunct="1">
              <a:defRPr/>
            </a:pPr>
            <a:r>
              <a:rPr lang="en-US" sz="1600" dirty="0">
                <a:latin typeface="Consolas" panose="020B0609020204030204" pitchFamily="49" charset="0"/>
              </a:rPr>
              <a:t>  // cavity symmetry plane </a:t>
            </a:r>
          </a:p>
          <a:p>
            <a:pPr eaLnBrk="1" hangingPunct="1">
              <a:defRPr/>
            </a:pPr>
            <a:r>
              <a:rPr lang="en-US" sz="1600" dirty="0">
                <a:latin typeface="Consolas" panose="020B0609020204030204" pitchFamily="49" charset="0"/>
              </a:rPr>
              <a:t>  Boundary: {</a:t>
            </a:r>
          </a:p>
          <a:p>
            <a:pPr eaLnBrk="1" hangingPunct="1">
              <a:defRPr/>
            </a:pPr>
            <a:r>
              <a:rPr lang="en-US" sz="1600" dirty="0">
                <a:latin typeface="Consolas" panose="020B0609020204030204" pitchFamily="49" charset="0"/>
              </a:rPr>
              <a:t>    Id: 1</a:t>
            </a:r>
          </a:p>
          <a:p>
            <a:pPr eaLnBrk="1" hangingPunct="1">
              <a:defRPr/>
            </a:pPr>
            <a:r>
              <a:rPr lang="en-US" sz="1600" dirty="0">
                <a:latin typeface="Consolas" panose="020B0609020204030204" pitchFamily="49" charset="0"/>
              </a:rPr>
              <a:t>    </a:t>
            </a:r>
            <a:r>
              <a:rPr lang="en-US" sz="1600" dirty="0" err="1">
                <a:latin typeface="Consolas" panose="020B0609020204030204" pitchFamily="49" charset="0"/>
              </a:rPr>
              <a:t>ConditionType</a:t>
            </a:r>
            <a:r>
              <a:rPr lang="en-US" sz="1600" dirty="0">
                <a:latin typeface="Consolas" panose="020B0609020204030204" pitchFamily="49" charset="0"/>
              </a:rPr>
              <a:t>: Mixed</a:t>
            </a:r>
          </a:p>
          <a:p>
            <a:pPr eaLnBrk="1" hangingPunct="1">
              <a:defRPr/>
            </a:pPr>
            <a:r>
              <a:rPr lang="en-US" sz="1600" dirty="0">
                <a:latin typeface="Consolas" panose="020B0609020204030204" pitchFamily="49" charset="0"/>
              </a:rPr>
              <a:t>    </a:t>
            </a:r>
            <a:r>
              <a:rPr lang="en-US" sz="1600" dirty="0" err="1">
                <a:latin typeface="Consolas" panose="020B0609020204030204" pitchFamily="49" charset="0"/>
              </a:rPr>
              <a:t>MixedType</a:t>
            </a:r>
            <a:r>
              <a:rPr lang="en-US" sz="1600" dirty="0">
                <a:latin typeface="Consolas" panose="020B0609020204030204" pitchFamily="49" charset="0"/>
              </a:rPr>
              <a:t>: NEUMANN DIRICHLET NEUMANN </a:t>
            </a:r>
          </a:p>
          <a:p>
            <a:pPr eaLnBrk="1" hangingPunct="1">
              <a:defRPr/>
            </a:pPr>
            <a:r>
              <a:rPr lang="en-US" sz="1600" dirty="0">
                <a:latin typeface="Consolas" panose="020B0609020204030204" pitchFamily="49" charset="0"/>
              </a:rPr>
              <a:t>    </a:t>
            </a:r>
            <a:r>
              <a:rPr lang="en-US" sz="1600" dirty="0" err="1">
                <a:latin typeface="Consolas" panose="020B0609020204030204" pitchFamily="49" charset="0"/>
              </a:rPr>
              <a:t>MixedValue</a:t>
            </a:r>
            <a:r>
              <a:rPr lang="en-US" sz="1600" dirty="0">
                <a:latin typeface="Consolas" panose="020B0609020204030204" pitchFamily="49" charset="0"/>
              </a:rPr>
              <a:t>: 0., 0., 0.</a:t>
            </a:r>
          </a:p>
          <a:p>
            <a:pPr eaLnBrk="1" hangingPunct="1">
              <a:defRPr/>
            </a:pPr>
            <a:r>
              <a:rPr lang="en-US" sz="1600" dirty="0">
                <a:latin typeface="Consolas" panose="020B0609020204030204" pitchFamily="49" charset="0"/>
              </a:rPr>
              <a:t>  }</a:t>
            </a:r>
          </a:p>
          <a:p>
            <a:pPr eaLnBrk="1" hangingPunct="1">
              <a:defRPr/>
            </a:pPr>
            <a:endParaRPr lang="en-US" sz="1600" dirty="0">
              <a:latin typeface="Consolas" panose="020B0609020204030204" pitchFamily="49" charset="0"/>
            </a:endParaRPr>
          </a:p>
          <a:p>
            <a:pPr eaLnBrk="1" hangingPunct="1">
              <a:defRPr/>
            </a:pPr>
            <a:r>
              <a:rPr lang="en-US" sz="1600" dirty="0">
                <a:latin typeface="Consolas" panose="020B0609020204030204" pitchFamily="49" charset="0"/>
              </a:rPr>
              <a:t>  // cavity disk : fix one side at z</a:t>
            </a:r>
          </a:p>
          <a:p>
            <a:pPr eaLnBrk="1" hangingPunct="1">
              <a:defRPr/>
            </a:pPr>
            <a:r>
              <a:rPr lang="en-US" sz="1600" dirty="0">
                <a:latin typeface="Consolas" panose="020B0609020204030204" pitchFamily="49" charset="0"/>
              </a:rPr>
              <a:t>  Boundary: {</a:t>
            </a:r>
          </a:p>
          <a:p>
            <a:pPr eaLnBrk="1" hangingPunct="1">
              <a:defRPr/>
            </a:pPr>
            <a:r>
              <a:rPr lang="en-US" sz="1600" dirty="0">
                <a:latin typeface="Consolas" panose="020B0609020204030204" pitchFamily="49" charset="0"/>
              </a:rPr>
              <a:t>    Id: 2 </a:t>
            </a:r>
          </a:p>
          <a:p>
            <a:pPr eaLnBrk="1" hangingPunct="1">
              <a:defRPr/>
            </a:pPr>
            <a:r>
              <a:rPr lang="en-US" sz="1600" dirty="0">
                <a:latin typeface="Consolas" panose="020B0609020204030204" pitchFamily="49" charset="0"/>
              </a:rPr>
              <a:t>    </a:t>
            </a:r>
            <a:r>
              <a:rPr lang="en-US" sz="1600" dirty="0" err="1">
                <a:latin typeface="Consolas" panose="020B0609020204030204" pitchFamily="49" charset="0"/>
              </a:rPr>
              <a:t>ConditionType</a:t>
            </a:r>
            <a:r>
              <a:rPr lang="en-US" sz="1600" dirty="0">
                <a:latin typeface="Consolas" panose="020B0609020204030204" pitchFamily="49" charset="0"/>
              </a:rPr>
              <a:t>: </a:t>
            </a:r>
            <a:r>
              <a:rPr lang="en-US" sz="1600" dirty="0" err="1">
                <a:latin typeface="Consolas" panose="020B0609020204030204" pitchFamily="49" charset="0"/>
              </a:rPr>
              <a:t>Dirichlet</a:t>
            </a:r>
            <a:endParaRPr lang="en-US" sz="1600" dirty="0">
              <a:latin typeface="Consolas" panose="020B0609020204030204" pitchFamily="49" charset="0"/>
            </a:endParaRPr>
          </a:p>
          <a:p>
            <a:pPr eaLnBrk="1" hangingPunct="1">
              <a:defRPr/>
            </a:pPr>
            <a:r>
              <a:rPr lang="en-US" sz="1600" dirty="0">
                <a:latin typeface="Consolas" panose="020B0609020204030204" pitchFamily="49" charset="0"/>
              </a:rPr>
              <a:t>    </a:t>
            </a:r>
            <a:r>
              <a:rPr lang="en-US" sz="1600" dirty="0" err="1">
                <a:latin typeface="Consolas" panose="020B0609020204030204" pitchFamily="49" charset="0"/>
              </a:rPr>
              <a:t>DirichletValue</a:t>
            </a:r>
            <a:r>
              <a:rPr lang="en-US" sz="1600" dirty="0">
                <a:latin typeface="Consolas" panose="020B0609020204030204" pitchFamily="49" charset="0"/>
              </a:rPr>
              <a:t>: 0.</a:t>
            </a:r>
          </a:p>
          <a:p>
            <a:pPr eaLnBrk="1" hangingPunct="1">
              <a:defRPr/>
            </a:pPr>
            <a:r>
              <a:rPr lang="en-US" sz="1600" dirty="0">
                <a:latin typeface="Consolas" panose="020B0609020204030204" pitchFamily="49" charset="0"/>
              </a:rPr>
              <a:t>}</a:t>
            </a:r>
          </a:p>
          <a:p>
            <a:pPr eaLnBrk="1" hangingPunct="1">
              <a:defRPr/>
            </a:pPr>
            <a:endParaRPr lang="en-US" sz="1600" dirty="0">
              <a:latin typeface="Consolas" panose="020B0609020204030204" pitchFamily="49" charset="0"/>
            </a:endParaRPr>
          </a:p>
          <a:p>
            <a:pPr eaLnBrk="1" hangingPunct="1">
              <a:defRPr/>
            </a:pPr>
            <a:r>
              <a:rPr lang="en-US" sz="1600" dirty="0">
                <a:latin typeface="Consolas" panose="020B0609020204030204" pitchFamily="49" charset="0"/>
              </a:rPr>
              <a:t> // cavity disk : another free moving </a:t>
            </a:r>
          </a:p>
          <a:p>
            <a:pPr eaLnBrk="1" hangingPunct="1">
              <a:defRPr/>
            </a:pPr>
            <a:r>
              <a:rPr lang="en-US" sz="1600" dirty="0">
                <a:latin typeface="Consolas" panose="020B0609020204030204" pitchFamily="49" charset="0"/>
              </a:rPr>
              <a:t>  Boundary: {</a:t>
            </a:r>
          </a:p>
          <a:p>
            <a:pPr eaLnBrk="1" hangingPunct="1">
              <a:defRPr/>
            </a:pPr>
            <a:r>
              <a:rPr lang="en-US" sz="1600" dirty="0">
                <a:latin typeface="Consolas" panose="020B0609020204030204" pitchFamily="49" charset="0"/>
              </a:rPr>
              <a:t>    Id: 3 </a:t>
            </a:r>
          </a:p>
          <a:p>
            <a:pPr eaLnBrk="1" hangingPunct="1">
              <a:defRPr/>
            </a:pPr>
            <a:r>
              <a:rPr lang="en-US" sz="1600" dirty="0">
                <a:latin typeface="Consolas" panose="020B0609020204030204" pitchFamily="49" charset="0"/>
              </a:rPr>
              <a:t>    </a:t>
            </a:r>
            <a:r>
              <a:rPr lang="en-US" sz="1600" dirty="0" err="1">
                <a:latin typeface="Consolas" panose="020B0609020204030204" pitchFamily="49" charset="0"/>
              </a:rPr>
              <a:t>ConditionType</a:t>
            </a:r>
            <a:r>
              <a:rPr lang="en-US" sz="1600" dirty="0">
                <a:latin typeface="Consolas" panose="020B0609020204030204" pitchFamily="49" charset="0"/>
              </a:rPr>
              <a:t>: Neumann</a:t>
            </a:r>
          </a:p>
          <a:p>
            <a:pPr eaLnBrk="1" hangingPunct="1">
              <a:defRPr/>
            </a:pPr>
            <a:r>
              <a:rPr lang="en-US" sz="1600" dirty="0">
                <a:latin typeface="Consolas" panose="020B0609020204030204" pitchFamily="49" charset="0"/>
              </a:rPr>
              <a:t>    </a:t>
            </a:r>
            <a:r>
              <a:rPr lang="en-US" sz="1600" dirty="0" err="1">
                <a:latin typeface="Consolas" panose="020B0609020204030204" pitchFamily="49" charset="0"/>
              </a:rPr>
              <a:t>NeumanValue</a:t>
            </a:r>
            <a:r>
              <a:rPr lang="en-US" sz="1600" dirty="0">
                <a:latin typeface="Consolas" panose="020B0609020204030204" pitchFamily="49" charset="0"/>
              </a:rPr>
              <a:t>: 0.</a:t>
            </a:r>
          </a:p>
          <a:p>
            <a:pPr eaLnBrk="1" hangingPunct="1">
              <a:defRPr/>
            </a:pPr>
            <a:r>
              <a:rPr lang="en-US" sz="1600" dirty="0">
                <a:latin typeface="Consolas" panose="020B0609020204030204" pitchFamily="49" charset="0"/>
              </a:rPr>
              <a:t>  }</a:t>
            </a:r>
          </a:p>
        </p:txBody>
      </p:sp>
      <p:sp>
        <p:nvSpPr>
          <p:cNvPr id="6" name="Rectangle 5"/>
          <p:cNvSpPr/>
          <p:nvPr/>
        </p:nvSpPr>
        <p:spPr>
          <a:xfrm>
            <a:off x="6368912" y="1192393"/>
            <a:ext cx="5407292" cy="5016758"/>
          </a:xfrm>
          <a:prstGeom prst="rect">
            <a:avLst/>
          </a:prstGeom>
          <a:noFill/>
          <a:ln>
            <a:solidFill>
              <a:schemeClr val="tx1"/>
            </a:solidFill>
          </a:ln>
        </p:spPr>
        <p:txBody>
          <a:bodyPr wrap="square">
            <a:spAutoFit/>
          </a:bodyPr>
          <a:lstStyle/>
          <a:p>
            <a:pPr eaLnBrk="1" hangingPunct="1">
              <a:defRPr/>
            </a:pPr>
            <a:r>
              <a:rPr lang="en-US" sz="1600" dirty="0">
                <a:latin typeface="Consolas" panose="020B0609020204030204" pitchFamily="49" charset="0"/>
              </a:rPr>
              <a:t> // cavity outer surface : free boundary</a:t>
            </a:r>
          </a:p>
          <a:p>
            <a:pPr eaLnBrk="1" hangingPunct="1">
              <a:defRPr/>
            </a:pPr>
            <a:r>
              <a:rPr lang="en-US" sz="1600" dirty="0">
                <a:latin typeface="Consolas" panose="020B0609020204030204" pitchFamily="49" charset="0"/>
              </a:rPr>
              <a:t>  Boundary: {</a:t>
            </a:r>
          </a:p>
          <a:p>
            <a:pPr eaLnBrk="1" hangingPunct="1">
              <a:defRPr/>
            </a:pPr>
            <a:r>
              <a:rPr lang="en-US" sz="1600" dirty="0">
                <a:latin typeface="Consolas" panose="020B0609020204030204" pitchFamily="49" charset="0"/>
              </a:rPr>
              <a:t>    Id: 4</a:t>
            </a:r>
          </a:p>
          <a:p>
            <a:pPr eaLnBrk="1" hangingPunct="1">
              <a:defRPr/>
            </a:pPr>
            <a:r>
              <a:rPr lang="en-US" sz="1600" dirty="0">
                <a:latin typeface="Consolas" panose="020B0609020204030204" pitchFamily="49" charset="0"/>
              </a:rPr>
              <a:t>    </a:t>
            </a:r>
            <a:r>
              <a:rPr lang="en-US" sz="1600" dirty="0" err="1">
                <a:latin typeface="Consolas" panose="020B0609020204030204" pitchFamily="49" charset="0"/>
              </a:rPr>
              <a:t>ConditionType</a:t>
            </a:r>
            <a:r>
              <a:rPr lang="en-US" sz="1600" dirty="0">
                <a:latin typeface="Consolas" panose="020B0609020204030204" pitchFamily="49" charset="0"/>
              </a:rPr>
              <a:t>: Neumann</a:t>
            </a:r>
          </a:p>
          <a:p>
            <a:pPr eaLnBrk="1" hangingPunct="1">
              <a:defRPr/>
            </a:pPr>
            <a:r>
              <a:rPr lang="en-US" sz="1600" dirty="0">
                <a:latin typeface="Consolas" panose="020B0609020204030204" pitchFamily="49" charset="0"/>
              </a:rPr>
              <a:t>    </a:t>
            </a:r>
            <a:r>
              <a:rPr lang="en-US" sz="1600" dirty="0" err="1">
                <a:latin typeface="Consolas" panose="020B0609020204030204" pitchFamily="49" charset="0"/>
              </a:rPr>
              <a:t>NeumanValue</a:t>
            </a:r>
            <a:r>
              <a:rPr lang="en-US" sz="1600" dirty="0">
                <a:latin typeface="Consolas" panose="020B0609020204030204" pitchFamily="49" charset="0"/>
              </a:rPr>
              <a:t>: 0.</a:t>
            </a:r>
          </a:p>
          <a:p>
            <a:pPr eaLnBrk="1" hangingPunct="1">
              <a:defRPr/>
            </a:pPr>
            <a:r>
              <a:rPr lang="en-US" sz="1600" dirty="0">
                <a:latin typeface="Consolas" panose="020B0609020204030204" pitchFamily="49" charset="0"/>
              </a:rPr>
              <a:t>  }</a:t>
            </a:r>
          </a:p>
          <a:p>
            <a:pPr eaLnBrk="1" hangingPunct="1">
              <a:defRPr/>
            </a:pPr>
            <a:endParaRPr lang="en-US" sz="1600" dirty="0">
              <a:latin typeface="Consolas" panose="020B0609020204030204" pitchFamily="49" charset="0"/>
            </a:endParaRPr>
          </a:p>
          <a:p>
            <a:pPr eaLnBrk="1" hangingPunct="1">
              <a:defRPr/>
            </a:pPr>
            <a:r>
              <a:rPr lang="en-US" sz="1600" dirty="0">
                <a:latin typeface="Consolas" panose="020B0609020204030204" pitchFamily="49" charset="0"/>
              </a:rPr>
              <a:t>// cavity inner surface :</a:t>
            </a:r>
          </a:p>
          <a:p>
            <a:pPr eaLnBrk="1" hangingPunct="1">
              <a:defRPr/>
            </a:pPr>
            <a:r>
              <a:rPr lang="en-US" sz="1600" dirty="0">
                <a:latin typeface="Consolas" panose="020B0609020204030204" pitchFamily="49" charset="0"/>
              </a:rPr>
              <a:t>  Boundary: {</a:t>
            </a:r>
          </a:p>
          <a:p>
            <a:pPr eaLnBrk="1" hangingPunct="1">
              <a:defRPr/>
            </a:pPr>
            <a:r>
              <a:rPr lang="en-US" sz="1600" dirty="0">
                <a:latin typeface="Consolas" panose="020B0609020204030204" pitchFamily="49" charset="0"/>
              </a:rPr>
              <a:t>    Id: 5  </a:t>
            </a:r>
          </a:p>
          <a:p>
            <a:pPr eaLnBrk="1" hangingPunct="1">
              <a:defRPr/>
            </a:pPr>
            <a:r>
              <a:rPr lang="en-US" sz="1600" dirty="0">
                <a:latin typeface="Consolas" panose="020B0609020204030204" pitchFamily="49" charset="0"/>
              </a:rPr>
              <a:t>    </a:t>
            </a:r>
            <a:r>
              <a:rPr lang="en-US" sz="1600" dirty="0" err="1">
                <a:latin typeface="Consolas" panose="020B0609020204030204" pitchFamily="49" charset="0"/>
              </a:rPr>
              <a:t>ConditionType</a:t>
            </a:r>
            <a:r>
              <a:rPr lang="en-US" sz="1600" dirty="0">
                <a:latin typeface="Consolas" panose="020B0609020204030204" pitchFamily="49" charset="0"/>
              </a:rPr>
              <a:t>: </a:t>
            </a:r>
            <a:r>
              <a:rPr lang="en-US" sz="1600" dirty="0" err="1">
                <a:latin typeface="Consolas" panose="020B0609020204030204" pitchFamily="49" charset="0"/>
              </a:rPr>
              <a:t>LFDetuning</a:t>
            </a:r>
            <a:r>
              <a:rPr lang="en-US" sz="1600" dirty="0">
                <a:latin typeface="Consolas" panose="020B0609020204030204" pitchFamily="49" charset="0"/>
              </a:rPr>
              <a:t>  </a:t>
            </a:r>
          </a:p>
          <a:p>
            <a:pPr eaLnBrk="1" hangingPunct="1">
              <a:defRPr/>
            </a:pPr>
            <a:r>
              <a:rPr lang="en-US" sz="1600" dirty="0">
                <a:latin typeface="Consolas" panose="020B0609020204030204" pitchFamily="49" charset="0"/>
              </a:rPr>
              <a:t>    Directory: omega3p_results</a:t>
            </a:r>
          </a:p>
          <a:p>
            <a:pPr eaLnBrk="1" hangingPunct="1">
              <a:defRPr/>
            </a:pPr>
            <a:r>
              <a:rPr lang="en-US" sz="1600" dirty="0">
                <a:latin typeface="Consolas" panose="020B0609020204030204" pitchFamily="49" charset="0"/>
              </a:rPr>
              <a:t>    </a:t>
            </a:r>
            <a:r>
              <a:rPr lang="en-US" sz="1600" b="1" dirty="0">
                <a:solidFill>
                  <a:srgbClr val="FF0000"/>
                </a:solidFill>
                <a:latin typeface="Consolas" panose="020B0609020204030204" pitchFamily="49" charset="0"/>
              </a:rPr>
              <a:t>Omega3PId: 6  //</a:t>
            </a:r>
            <a:r>
              <a:rPr lang="en-US" sz="1600" dirty="0">
                <a:latin typeface="Consolas" panose="020B0609020204030204" pitchFamily="49" charset="0"/>
              </a:rPr>
              <a:t>surf. in </a:t>
            </a:r>
            <a:r>
              <a:rPr lang="en-US" sz="1600" dirty="0" err="1">
                <a:latin typeface="Consolas" panose="020B0609020204030204" pitchFamily="49" charset="0"/>
              </a:rPr>
              <a:t>SRFVacuum.ncdf</a:t>
            </a:r>
            <a:endParaRPr lang="en-US" sz="1600" dirty="0">
              <a:latin typeface="Consolas" panose="020B0609020204030204" pitchFamily="49" charset="0"/>
            </a:endParaRPr>
          </a:p>
          <a:p>
            <a:pPr eaLnBrk="1" hangingPunct="1">
              <a:defRPr/>
            </a:pPr>
            <a:r>
              <a:rPr lang="en-US" sz="1600" dirty="0">
                <a:latin typeface="Consolas" panose="020B0609020204030204" pitchFamily="49" charset="0"/>
              </a:rPr>
              <a:t>    </a:t>
            </a:r>
            <a:r>
              <a:rPr lang="en-US" sz="1600" dirty="0" err="1">
                <a:latin typeface="Consolas" panose="020B0609020204030204" pitchFamily="49" charset="0"/>
              </a:rPr>
              <a:t>WhichMode</a:t>
            </a:r>
            <a:r>
              <a:rPr lang="en-US" sz="1600" dirty="0">
                <a:latin typeface="Consolas" panose="020B0609020204030204" pitchFamily="49" charset="0"/>
              </a:rPr>
              <a:t>: 0</a:t>
            </a:r>
          </a:p>
          <a:p>
            <a:pPr eaLnBrk="1" hangingPunct="1">
              <a:defRPr/>
            </a:pPr>
            <a:r>
              <a:rPr lang="en-US" sz="1600" dirty="0">
                <a:latin typeface="Consolas" panose="020B0609020204030204" pitchFamily="49" charset="0"/>
              </a:rPr>
              <a:t>    Method: Gradient</a:t>
            </a:r>
          </a:p>
          <a:p>
            <a:pPr eaLnBrk="1" hangingPunct="1">
              <a:defRPr/>
            </a:pPr>
            <a:r>
              <a:rPr lang="en-US" sz="1600" dirty="0">
                <a:latin typeface="Consolas" panose="020B0609020204030204" pitchFamily="49" charset="0"/>
              </a:rPr>
              <a:t>    </a:t>
            </a:r>
            <a:r>
              <a:rPr lang="en-US" sz="1600" dirty="0" err="1">
                <a:latin typeface="Consolas" panose="020B0609020204030204" pitchFamily="49" charset="0"/>
              </a:rPr>
              <a:t>TargetGradient</a:t>
            </a:r>
            <a:r>
              <a:rPr lang="en-US" sz="1600" dirty="0">
                <a:latin typeface="Consolas" panose="020B0609020204030204" pitchFamily="49" charset="0"/>
              </a:rPr>
              <a:t>: 35e6    </a:t>
            </a:r>
          </a:p>
          <a:p>
            <a:pPr eaLnBrk="1" hangingPunct="1">
              <a:defRPr/>
            </a:pPr>
            <a:r>
              <a:rPr lang="en-US" sz="1600" dirty="0">
                <a:latin typeface="Consolas" panose="020B0609020204030204" pitchFamily="49" charset="0"/>
              </a:rPr>
              <a:t>    </a:t>
            </a:r>
            <a:r>
              <a:rPr lang="en-US" sz="1600" dirty="0" err="1">
                <a:latin typeface="Consolas" panose="020B0609020204030204" pitchFamily="49" charset="0"/>
              </a:rPr>
              <a:t>StartPoint</a:t>
            </a:r>
            <a:r>
              <a:rPr lang="en-US" sz="1600" dirty="0">
                <a:latin typeface="Consolas" panose="020B0609020204030204" pitchFamily="49" charset="0"/>
              </a:rPr>
              <a:t>: 0.0, 0.0, -0.0577</a:t>
            </a:r>
          </a:p>
          <a:p>
            <a:pPr eaLnBrk="1" hangingPunct="1">
              <a:defRPr/>
            </a:pPr>
            <a:r>
              <a:rPr lang="en-US" sz="1600" dirty="0">
                <a:latin typeface="Consolas" panose="020B0609020204030204" pitchFamily="49" charset="0"/>
              </a:rPr>
              <a:t>    </a:t>
            </a:r>
            <a:r>
              <a:rPr lang="en-US" sz="1600" dirty="0" err="1">
                <a:latin typeface="Consolas" panose="020B0609020204030204" pitchFamily="49" charset="0"/>
              </a:rPr>
              <a:t>EndPoint</a:t>
            </a:r>
            <a:r>
              <a:rPr lang="en-US" sz="1600" dirty="0">
                <a:latin typeface="Consolas" panose="020B0609020204030204" pitchFamily="49" charset="0"/>
              </a:rPr>
              <a:t>:   0.0, 0.0, 0.0577</a:t>
            </a:r>
          </a:p>
          <a:p>
            <a:pPr eaLnBrk="1" hangingPunct="1">
              <a:defRPr/>
            </a:pPr>
            <a:r>
              <a:rPr lang="en-US" sz="1600" dirty="0">
                <a:latin typeface="Consolas" panose="020B0609020204030204" pitchFamily="49" charset="0"/>
              </a:rPr>
              <a:t>  }</a:t>
            </a:r>
          </a:p>
          <a:p>
            <a:pPr eaLnBrk="1" hangingPunct="1">
              <a:defRPr/>
            </a:pPr>
            <a:r>
              <a:rPr lang="en-US" sz="1600" dirty="0">
                <a:latin typeface="Consolas" panose="020B0609020204030204" pitchFamily="49" charset="0"/>
              </a:rPr>
              <a:t>}</a:t>
            </a:r>
            <a:endParaRPr lang="en-US" sz="1600" dirty="0"/>
          </a:p>
        </p:txBody>
      </p:sp>
      <p:sp>
        <p:nvSpPr>
          <p:cNvPr id="7" name="Text Box 3"/>
          <p:cNvSpPr txBox="1">
            <a:spLocks noChangeArrowheads="1"/>
          </p:cNvSpPr>
          <p:nvPr/>
        </p:nvSpPr>
        <p:spPr bwMode="auto">
          <a:xfrm>
            <a:off x="1524000" y="3063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FontTx/>
              <a:buNone/>
            </a:pPr>
            <a:r>
              <a:rPr lang="en-US" altLang="zh-CN" sz="2800" b="1" dirty="0">
                <a:solidFill>
                  <a:srgbClr val="FF0000"/>
                </a:solidFill>
              </a:rPr>
              <a:t> </a:t>
            </a:r>
            <a:r>
              <a:rPr lang="en-US" altLang="zh-CN" sz="2800" b="1" dirty="0">
                <a:solidFill>
                  <a:srgbClr val="C00000"/>
                </a:solidFill>
                <a:latin typeface="+mn-lt"/>
              </a:rPr>
              <a:t>SRFCell.tem3p</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50</a:t>
            </a:fld>
            <a:endParaRPr lang="en-US" sz="1600" dirty="0"/>
          </a:p>
        </p:txBody>
      </p:sp>
    </p:spTree>
    <p:extLst>
      <p:ext uri="{BB962C8B-B14F-4D97-AF65-F5344CB8AC3E}">
        <p14:creationId xmlns:p14="http://schemas.microsoft.com/office/powerpoint/2010/main" val="3775522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524000" y="114301"/>
            <a:ext cx="9144000" cy="752475"/>
          </a:xfrm>
        </p:spPr>
        <p:txBody>
          <a:bodyPr/>
          <a:lstStyle/>
          <a:p>
            <a:r>
              <a:rPr lang="en-US" altLang="zh-CN" b="1" dirty="0">
                <a:solidFill>
                  <a:srgbClr val="C00000"/>
                </a:solidFill>
                <a:latin typeface="+mn-lt"/>
                <a:ea typeface="ＭＳ Ｐゴシック" panose="020B0600070205080204" pitchFamily="34" charset="-128"/>
                <a:cs typeface="Calibri" panose="020F0502020204030204" pitchFamily="34" charset="0"/>
              </a:rPr>
              <a:t>Run Omega3P/TEM3P on NERSC</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26626" name="Content Placeholder 2"/>
          <p:cNvSpPr>
            <a:spLocks noGrp="1"/>
          </p:cNvSpPr>
          <p:nvPr>
            <p:ph idx="1"/>
          </p:nvPr>
        </p:nvSpPr>
        <p:spPr>
          <a:xfrm>
            <a:off x="342027" y="1196371"/>
            <a:ext cx="10381814" cy="4953144"/>
          </a:xfrm>
        </p:spPr>
        <p:txBody>
          <a:bodyPr/>
          <a:lstStyle/>
          <a:p>
            <a:pPr>
              <a:lnSpc>
                <a:spcPct val="80000"/>
              </a:lnSpc>
              <a:defRPr/>
            </a:pPr>
            <a:r>
              <a:rPr lang="en-US" altLang="zh-CN" sz="2000" b="1" dirty="0">
                <a:solidFill>
                  <a:srgbClr val="000066"/>
                </a:solidFill>
                <a:ea typeface="ＭＳ Ｐゴシック" pitchFamily="34" charset="-128"/>
                <a:cs typeface="Calibri" pitchFamily="34" charset="0"/>
              </a:rPr>
              <a:t>Files needed for running omega3p and tem3p:</a:t>
            </a:r>
          </a:p>
          <a:p>
            <a:pPr marL="914400" lvl="1" indent="-457200">
              <a:lnSpc>
                <a:spcPct val="150000"/>
              </a:lnSpc>
              <a:defRPr/>
            </a:pPr>
            <a:r>
              <a:rPr lang="en-US" altLang="zh-CN" sz="1800" dirty="0">
                <a:solidFill>
                  <a:srgbClr val="000066"/>
                </a:solidFill>
                <a:ea typeface="ＭＳ Ｐゴシック" pitchFamily="34" charset="-128"/>
                <a:cs typeface="Calibri" pitchFamily="34" charset="0"/>
              </a:rPr>
              <a:t>Copy </a:t>
            </a:r>
            <a:r>
              <a:rPr lang="en-US" altLang="zh-CN" sz="1800" dirty="0" err="1">
                <a:solidFill>
                  <a:srgbClr val="000066"/>
                </a:solidFill>
                <a:ea typeface="ＭＳ Ｐゴシック" pitchFamily="34" charset="-128"/>
                <a:cs typeface="Calibri" pitchFamily="34" charset="0"/>
              </a:rPr>
              <a:t>SRFCellVacuum.gen</a:t>
            </a:r>
            <a:r>
              <a:rPr lang="en-US" altLang="zh-CN" sz="1800" dirty="0">
                <a:solidFill>
                  <a:srgbClr val="000066"/>
                </a:solidFill>
                <a:ea typeface="ＭＳ Ｐゴシック" pitchFamily="34" charset="-128"/>
                <a:cs typeface="Calibri" pitchFamily="34" charset="0"/>
              </a:rPr>
              <a:t> and </a:t>
            </a:r>
            <a:r>
              <a:rPr lang="en-US" altLang="zh-CN" sz="1800" dirty="0" err="1">
                <a:solidFill>
                  <a:srgbClr val="000066"/>
                </a:solidFill>
                <a:ea typeface="ＭＳ Ｐゴシック" pitchFamily="34" charset="-128"/>
                <a:cs typeface="Calibri" pitchFamily="34" charset="0"/>
              </a:rPr>
              <a:t>SRFCellShell.gen</a:t>
            </a:r>
            <a:r>
              <a:rPr lang="en-US" altLang="zh-CN" sz="1800" dirty="0">
                <a:solidFill>
                  <a:srgbClr val="000066"/>
                </a:solidFill>
                <a:ea typeface="ＭＳ Ｐゴシック" pitchFamily="34" charset="-128"/>
                <a:cs typeface="Calibri" pitchFamily="34" charset="0"/>
              </a:rPr>
              <a:t> to NERSC </a:t>
            </a:r>
          </a:p>
          <a:p>
            <a:pPr marL="914400" lvl="1" indent="-457200">
              <a:lnSpc>
                <a:spcPct val="150000"/>
              </a:lnSpc>
              <a:defRPr/>
            </a:pPr>
            <a:r>
              <a:rPr lang="en-US" altLang="zh-CN" sz="1800" dirty="0">
                <a:solidFill>
                  <a:srgbClr val="000066"/>
                </a:solidFill>
                <a:ea typeface="ＭＳ Ｐゴシック" pitchFamily="34" charset="-128"/>
                <a:cs typeface="Calibri" pitchFamily="34" charset="0"/>
              </a:rPr>
              <a:t>Copy SRFCell.omega3p, SRFCell.tem3p, SRFCellDeformed.omega3p to NERSC</a:t>
            </a:r>
          </a:p>
          <a:p>
            <a:pPr marL="914400" lvl="1" indent="-457200">
              <a:lnSpc>
                <a:spcPct val="150000"/>
              </a:lnSpc>
              <a:defRPr/>
            </a:pPr>
            <a:r>
              <a:rPr lang="en-US" altLang="zh-CN" sz="1800" dirty="0">
                <a:solidFill>
                  <a:srgbClr val="000066"/>
                </a:solidFill>
                <a:ea typeface="ＭＳ Ｐゴシック" pitchFamily="34" charset="-128"/>
                <a:cs typeface="Calibri" pitchFamily="34" charset="0"/>
              </a:rPr>
              <a:t>Copy run-</a:t>
            </a:r>
            <a:r>
              <a:rPr lang="en-US" altLang="zh-CN" sz="1800" dirty="0" err="1">
                <a:solidFill>
                  <a:srgbClr val="000066"/>
                </a:solidFill>
                <a:ea typeface="ＭＳ Ｐゴシック" pitchFamily="34" charset="-128"/>
                <a:cs typeface="Calibri" pitchFamily="34" charset="0"/>
              </a:rPr>
              <a:t>mesh.sh</a:t>
            </a:r>
            <a:r>
              <a:rPr lang="en-US" altLang="zh-CN" sz="1800" dirty="0">
                <a:solidFill>
                  <a:srgbClr val="000066"/>
                </a:solidFill>
                <a:ea typeface="ＭＳ Ｐゴシック" pitchFamily="34" charset="-128"/>
                <a:cs typeface="Calibri" pitchFamily="34" charset="0"/>
              </a:rPr>
              <a:t>, run-ace3p.sh to NERSC</a:t>
            </a:r>
          </a:p>
          <a:p>
            <a:pPr marL="342900" lvl="1" indent="-342900">
              <a:lnSpc>
                <a:spcPct val="150000"/>
              </a:lnSpc>
              <a:buFont typeface="Arial" panose="020B0604020202020204" pitchFamily="34" charset="0"/>
              <a:buChar char="•"/>
              <a:defRPr/>
            </a:pPr>
            <a:r>
              <a:rPr lang="en-US" altLang="zh-CN" b="1" dirty="0">
                <a:solidFill>
                  <a:srgbClr val="000066"/>
                </a:solidFill>
                <a:ea typeface="ＭＳ Ｐゴシック" pitchFamily="34" charset="-128"/>
                <a:cs typeface="Calibri" pitchFamily="34" charset="0"/>
              </a:rPr>
              <a:t>Run jobs on NERSC</a:t>
            </a:r>
            <a:endParaRPr lang="en-US" altLang="zh-CN" dirty="0">
              <a:solidFill>
                <a:srgbClr val="000066"/>
              </a:solidFill>
              <a:ea typeface="ＭＳ Ｐゴシック" pitchFamily="34" charset="-128"/>
              <a:cs typeface="Calibri" pitchFamily="34" charset="0"/>
            </a:endParaRPr>
          </a:p>
          <a:p>
            <a:pPr marL="914400" lvl="1" indent="-457200">
              <a:lnSpc>
                <a:spcPct val="150000"/>
              </a:lnSpc>
              <a:defRPr/>
            </a:pPr>
            <a:r>
              <a:rPr lang="en-US" altLang="zh-CN" sz="1800" dirty="0">
                <a:solidFill>
                  <a:srgbClr val="000066"/>
                </a:solidFill>
                <a:ea typeface="ＭＳ Ｐゴシック" pitchFamily="34" charset="-128"/>
                <a:cs typeface="Calibri" pitchFamily="34" charset="0"/>
              </a:rPr>
              <a:t>Run </a:t>
            </a:r>
            <a:r>
              <a:rPr lang="en-US" altLang="zh-CN" sz="1800" dirty="0" err="1">
                <a:solidFill>
                  <a:srgbClr val="000066"/>
                </a:solidFill>
                <a:ea typeface="ＭＳ Ｐゴシック" pitchFamily="34" charset="-128"/>
                <a:cs typeface="Calibri" pitchFamily="34" charset="0"/>
              </a:rPr>
              <a:t>acdtool</a:t>
            </a:r>
            <a:r>
              <a:rPr lang="en-US" altLang="zh-CN" sz="1800" dirty="0">
                <a:solidFill>
                  <a:srgbClr val="000066"/>
                </a:solidFill>
                <a:ea typeface="ＭＳ Ｐゴシック" pitchFamily="34" charset="-128"/>
                <a:cs typeface="Calibri" pitchFamily="34" charset="0"/>
              </a:rPr>
              <a:t> to generate </a:t>
            </a:r>
            <a:r>
              <a:rPr lang="en-US" altLang="zh-CN" sz="1800" dirty="0" err="1">
                <a:solidFill>
                  <a:srgbClr val="000066"/>
                </a:solidFill>
                <a:ea typeface="ＭＳ Ｐゴシック" pitchFamily="34" charset="-128"/>
                <a:cs typeface="Calibri" pitchFamily="34" charset="0"/>
              </a:rPr>
              <a:t>SRFCellVacuum.ncdf</a:t>
            </a:r>
            <a:r>
              <a:rPr lang="en-US" altLang="zh-CN" sz="1800" dirty="0">
                <a:solidFill>
                  <a:srgbClr val="000066"/>
                </a:solidFill>
                <a:ea typeface="ＭＳ Ｐゴシック" pitchFamily="34" charset="-128"/>
                <a:cs typeface="Calibri" pitchFamily="34" charset="0"/>
              </a:rPr>
              <a:t>, </a:t>
            </a:r>
            <a:r>
              <a:rPr lang="en-US" altLang="zh-CN" sz="1800" dirty="0" err="1">
                <a:solidFill>
                  <a:srgbClr val="000066"/>
                </a:solidFill>
                <a:ea typeface="ＭＳ Ｐゴシック" pitchFamily="34" charset="-128"/>
                <a:cs typeface="Calibri" pitchFamily="34" charset="0"/>
              </a:rPr>
              <a:t>SRFCellShell.ncdf</a:t>
            </a:r>
            <a:endParaRPr lang="en-US" altLang="zh-CN" sz="1800" dirty="0">
              <a:solidFill>
                <a:srgbClr val="000066"/>
              </a:solidFill>
              <a:ea typeface="ＭＳ Ｐゴシック" pitchFamily="34" charset="-128"/>
              <a:cs typeface="Calibri" pitchFamily="34" charset="0"/>
            </a:endParaRPr>
          </a:p>
          <a:p>
            <a:pPr marL="457200" lvl="1" indent="0">
              <a:lnSpc>
                <a:spcPct val="150000"/>
              </a:lnSpc>
              <a:buNone/>
              <a:defRPr/>
            </a:pPr>
            <a:r>
              <a:rPr lang="en-US" altLang="zh-CN" sz="1800" dirty="0">
                <a:solidFill>
                  <a:srgbClr val="000066"/>
                </a:solidFill>
                <a:ea typeface="ＭＳ Ｐゴシック" pitchFamily="34" charset="-128"/>
                <a:cs typeface="Calibri" pitchFamily="34" charset="0"/>
              </a:rPr>
              <a:t>     </a:t>
            </a:r>
            <a:r>
              <a:rPr lang="en-US" altLang="zh-CN" sz="1800" i="1" dirty="0">
                <a:solidFill>
                  <a:srgbClr val="FF0000"/>
                </a:solidFill>
                <a:ea typeface="ＭＳ Ｐゴシック" pitchFamily="34" charset="-128"/>
                <a:cs typeface="Calibri" pitchFamily="34" charset="0"/>
              </a:rPr>
              <a:t> </a:t>
            </a:r>
            <a:r>
              <a:rPr lang="en-US" altLang="zh-CN" sz="1800" i="1" dirty="0" err="1">
                <a:solidFill>
                  <a:srgbClr val="FF0000"/>
                </a:solidFill>
                <a:ea typeface="ＭＳ Ｐゴシック" pitchFamily="34" charset="-128"/>
                <a:cs typeface="Calibri" pitchFamily="34" charset="0"/>
              </a:rPr>
              <a:t>sbatch</a:t>
            </a:r>
            <a:r>
              <a:rPr lang="en-US" altLang="zh-CN" sz="1800" i="1" dirty="0">
                <a:solidFill>
                  <a:srgbClr val="FF0000"/>
                </a:solidFill>
                <a:ea typeface="ＭＳ Ｐゴシック" pitchFamily="34" charset="-128"/>
                <a:cs typeface="Calibri" pitchFamily="34" charset="0"/>
              </a:rPr>
              <a:t> run-</a:t>
            </a:r>
            <a:r>
              <a:rPr lang="en-US" altLang="zh-CN" sz="1800" i="1" dirty="0" err="1">
                <a:solidFill>
                  <a:srgbClr val="FF0000"/>
                </a:solidFill>
                <a:ea typeface="ＭＳ Ｐゴシック" pitchFamily="34" charset="-128"/>
                <a:cs typeface="Calibri" pitchFamily="34" charset="0"/>
              </a:rPr>
              <a:t>mesh.sh</a:t>
            </a:r>
            <a:endParaRPr lang="en-US" altLang="zh-CN" sz="1800" dirty="0">
              <a:solidFill>
                <a:srgbClr val="000066"/>
              </a:solidFill>
              <a:ea typeface="ＭＳ Ｐゴシック" pitchFamily="34" charset="-128"/>
              <a:cs typeface="Calibri" pitchFamily="34" charset="0"/>
            </a:endParaRPr>
          </a:p>
          <a:p>
            <a:pPr marL="914400" lvl="1" indent="-457200">
              <a:lnSpc>
                <a:spcPct val="150000"/>
              </a:lnSpc>
              <a:defRPr/>
            </a:pPr>
            <a:r>
              <a:rPr lang="en-US" altLang="zh-CN" sz="1800" dirty="0">
                <a:solidFill>
                  <a:srgbClr val="000066"/>
                </a:solidFill>
                <a:ea typeface="ＭＳ Ｐゴシック" pitchFamily="34" charset="-128"/>
                <a:cs typeface="Times New Roman" panose="02020603050405020304" pitchFamily="18" charset="0"/>
              </a:rPr>
              <a:t>Run omega3p to obtain EM fields under omega3p_results, tem3p to obtain structural fields under tem3p_results, and omega3p to get new EM fields under omega3p_deformed_results using deformed vacuum mesh  </a:t>
            </a:r>
          </a:p>
          <a:p>
            <a:pPr marL="457200" lvl="1" indent="0">
              <a:lnSpc>
                <a:spcPct val="150000"/>
              </a:lnSpc>
              <a:buNone/>
              <a:defRPr/>
            </a:pPr>
            <a:r>
              <a:rPr lang="en-US" altLang="zh-CN" sz="1800" i="1" dirty="0">
                <a:solidFill>
                  <a:srgbClr val="FF0000"/>
                </a:solidFill>
                <a:ea typeface="ＭＳ Ｐゴシック" pitchFamily="34" charset="-128"/>
                <a:cs typeface="Calibri" pitchFamily="34" charset="0"/>
              </a:rPr>
              <a:t>       </a:t>
            </a:r>
            <a:r>
              <a:rPr lang="en-US" altLang="zh-CN" sz="1800" i="1" dirty="0" err="1">
                <a:solidFill>
                  <a:srgbClr val="FF0000"/>
                </a:solidFill>
                <a:ea typeface="ＭＳ Ｐゴシック" pitchFamily="34" charset="-128"/>
                <a:cs typeface="Calibri" pitchFamily="34" charset="0"/>
              </a:rPr>
              <a:t>sbatch</a:t>
            </a:r>
            <a:r>
              <a:rPr lang="en-US" altLang="zh-CN" sz="1800" i="1" dirty="0">
                <a:solidFill>
                  <a:srgbClr val="FF0000"/>
                </a:solidFill>
                <a:ea typeface="ＭＳ Ｐゴシック" pitchFamily="34" charset="-128"/>
                <a:cs typeface="Calibri" pitchFamily="34" charset="0"/>
              </a:rPr>
              <a:t> run-ace3p.sh</a:t>
            </a:r>
            <a:endParaRPr lang="en-US" altLang="zh-CN" sz="1800" dirty="0">
              <a:solidFill>
                <a:srgbClr val="000066"/>
              </a:solidFill>
              <a:ea typeface="ＭＳ Ｐゴシック" pitchFamily="34" charset="-128"/>
              <a:cs typeface="Calibri" pitchFamily="34" charset="0"/>
            </a:endParaRP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51</a:t>
            </a:fld>
            <a:endParaRPr lang="en-US" sz="1600" dirty="0"/>
          </a:p>
        </p:txBody>
      </p:sp>
    </p:spTree>
    <p:extLst>
      <p:ext uri="{BB962C8B-B14F-4D97-AF65-F5344CB8AC3E}">
        <p14:creationId xmlns:p14="http://schemas.microsoft.com/office/powerpoint/2010/main" val="1322239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Content Placeholder 2"/>
          <p:cNvSpPr txBox="1">
            <a:spLocks/>
          </p:cNvSpPr>
          <p:nvPr/>
        </p:nvSpPr>
        <p:spPr bwMode="auto">
          <a:xfrm>
            <a:off x="1005476" y="1852092"/>
            <a:ext cx="8030674" cy="269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lnSpc>
                <a:spcPct val="80000"/>
              </a:lnSpc>
              <a:buFontTx/>
              <a:buNone/>
            </a:pPr>
            <a:r>
              <a:rPr lang="en-US" altLang="zh-CN" sz="2400" dirty="0" err="1">
                <a:solidFill>
                  <a:schemeClr val="tx1"/>
                </a:solidFill>
              </a:rPr>
              <a:t>SRFCellVacuum.ncdf</a:t>
            </a:r>
            <a:r>
              <a:rPr lang="en-US" altLang="zh-CN" sz="2400" dirty="0">
                <a:solidFill>
                  <a:schemeClr val="tx1"/>
                </a:solidFill>
              </a:rPr>
              <a:t>, </a:t>
            </a:r>
            <a:r>
              <a:rPr lang="en-US" altLang="zh-CN" sz="2400" dirty="0" err="1">
                <a:solidFill>
                  <a:schemeClr val="tx1"/>
                </a:solidFill>
              </a:rPr>
              <a:t>SRFCellShell.ncdf</a:t>
            </a:r>
            <a:endParaRPr lang="en-US" altLang="zh-CN" sz="2400" dirty="0">
              <a:solidFill>
                <a:schemeClr val="tx1"/>
              </a:solidFill>
            </a:endParaRPr>
          </a:p>
          <a:p>
            <a:pPr eaLnBrk="1" hangingPunct="1">
              <a:lnSpc>
                <a:spcPct val="80000"/>
              </a:lnSpc>
              <a:buFontTx/>
              <a:buNone/>
            </a:pPr>
            <a:r>
              <a:rPr lang="en-US" altLang="zh-CN" sz="2400" dirty="0">
                <a:solidFill>
                  <a:schemeClr val="tx1"/>
                </a:solidFill>
              </a:rPr>
              <a:t>/omega3p_results/omega3p.out</a:t>
            </a:r>
          </a:p>
          <a:p>
            <a:pPr eaLnBrk="1" hangingPunct="1">
              <a:lnSpc>
                <a:spcPct val="80000"/>
              </a:lnSpc>
              <a:buFontTx/>
              <a:buNone/>
            </a:pPr>
            <a:r>
              <a:rPr lang="en-US" altLang="zh-CN" sz="2400" dirty="0">
                <a:solidFill>
                  <a:schemeClr val="tx1"/>
                </a:solidFill>
                <a:ea typeface="SimSun" panose="02010600030101010101" pitchFamily="2" charset="-122"/>
              </a:rPr>
              <a:t>		        </a:t>
            </a:r>
            <a:r>
              <a:rPr lang="hu-HU" altLang="zh-CN" sz="2400" dirty="0">
                <a:solidFill>
                  <a:srgbClr val="800000"/>
                </a:solidFill>
                <a:ea typeface="SimSun" panose="02010600030101010101" pitchFamily="2" charset="-122"/>
              </a:rPr>
              <a:t>omega3p.l0.m0000.1.</a:t>
            </a:r>
            <a:r>
              <a:rPr lang="en-US" altLang="zh-CN" sz="2400" dirty="0">
                <a:solidFill>
                  <a:srgbClr val="800000"/>
                </a:solidFill>
                <a:ea typeface="SimSun" panose="02010600030101010101" pitchFamily="2" charset="-122"/>
              </a:rPr>
              <a:t>3009577</a:t>
            </a:r>
            <a:r>
              <a:rPr lang="hu-HU" altLang="zh-CN" sz="2400" dirty="0">
                <a:solidFill>
                  <a:srgbClr val="800000"/>
                </a:solidFill>
                <a:ea typeface="SimSun" panose="02010600030101010101" pitchFamily="2" charset="-122"/>
              </a:rPr>
              <a:t>e+09.mod</a:t>
            </a:r>
            <a:endParaRPr lang="en-US" altLang="zh-CN" sz="2400" dirty="0">
              <a:solidFill>
                <a:schemeClr val="tx2"/>
              </a:solidFill>
              <a:ea typeface="SimSun" panose="02010600030101010101" pitchFamily="2" charset="-122"/>
            </a:endParaRPr>
          </a:p>
          <a:p>
            <a:pPr eaLnBrk="1" hangingPunct="1">
              <a:lnSpc>
                <a:spcPct val="80000"/>
              </a:lnSpc>
              <a:buNone/>
            </a:pPr>
            <a:endParaRPr lang="en-US" altLang="zh-CN" sz="2400" dirty="0">
              <a:solidFill>
                <a:schemeClr val="tx2"/>
              </a:solidFill>
              <a:ea typeface="SimSun" panose="02010600030101010101" pitchFamily="2" charset="-122"/>
            </a:endParaRPr>
          </a:p>
          <a:p>
            <a:pPr eaLnBrk="1" hangingPunct="1">
              <a:lnSpc>
                <a:spcPct val="80000"/>
              </a:lnSpc>
              <a:buNone/>
            </a:pPr>
            <a:r>
              <a:rPr lang="en-US" altLang="zh-CN" sz="2400" dirty="0">
                <a:solidFill>
                  <a:schemeClr val="tx1"/>
                </a:solidFill>
              </a:rPr>
              <a:t>/tem3p_results/</a:t>
            </a:r>
            <a:r>
              <a:rPr lang="en-US" altLang="zh-CN" sz="2400" dirty="0" err="1">
                <a:solidFill>
                  <a:schemeClr val="tx1"/>
                </a:solidFill>
              </a:rPr>
              <a:t>ResultsFile</a:t>
            </a:r>
            <a:endParaRPr lang="en-US" altLang="zh-CN" sz="2400" dirty="0">
              <a:solidFill>
                <a:schemeClr val="tx1"/>
              </a:solidFill>
            </a:endParaRPr>
          </a:p>
          <a:p>
            <a:pPr eaLnBrk="1" hangingPunct="1">
              <a:lnSpc>
                <a:spcPct val="80000"/>
              </a:lnSpc>
              <a:buNone/>
            </a:pPr>
            <a:r>
              <a:rPr lang="en-US" altLang="en-US" sz="2400" dirty="0">
                <a:solidFill>
                  <a:schemeClr val="tx1"/>
                </a:solidFill>
              </a:rPr>
              <a:t>		   </a:t>
            </a:r>
            <a:r>
              <a:rPr lang="en-US" altLang="en-US" sz="2400" dirty="0" err="1">
                <a:solidFill>
                  <a:schemeClr val="tx1"/>
                </a:solidFill>
              </a:rPr>
              <a:t>DeformedVacuumMesh.ncdf</a:t>
            </a:r>
            <a:endParaRPr lang="en-US" altLang="en-US" sz="2400" dirty="0">
              <a:solidFill>
                <a:schemeClr val="tx1"/>
              </a:solidFill>
            </a:endParaRPr>
          </a:p>
          <a:p>
            <a:pPr eaLnBrk="1" hangingPunct="1">
              <a:lnSpc>
                <a:spcPct val="80000"/>
              </a:lnSpc>
              <a:buNone/>
            </a:pPr>
            <a:r>
              <a:rPr lang="en-US" altLang="en-US" sz="2400" dirty="0">
                <a:solidFill>
                  <a:schemeClr val="tx1"/>
                </a:solidFill>
              </a:rPr>
              <a:t>		   </a:t>
            </a:r>
            <a:r>
              <a:rPr lang="en-US" altLang="en-US" sz="2400" dirty="0" err="1">
                <a:solidFill>
                  <a:srgbClr val="C00000"/>
                </a:solidFill>
              </a:rPr>
              <a:t>Displacement.mod</a:t>
            </a:r>
            <a:endParaRPr lang="en-US" altLang="en-US" sz="2400" dirty="0">
              <a:solidFill>
                <a:srgbClr val="C00000"/>
              </a:solidFill>
            </a:endParaRPr>
          </a:p>
          <a:p>
            <a:pPr eaLnBrk="1" hangingPunct="1">
              <a:lnSpc>
                <a:spcPct val="80000"/>
              </a:lnSpc>
              <a:buFontTx/>
              <a:buNone/>
            </a:pPr>
            <a:endParaRPr lang="en-US" altLang="en-US" sz="2400" dirty="0">
              <a:solidFill>
                <a:schemeClr val="tx1"/>
              </a:solidFill>
            </a:endParaRPr>
          </a:p>
        </p:txBody>
      </p:sp>
      <p:sp>
        <p:nvSpPr>
          <p:cNvPr id="83973" name="Content Placeholder 2"/>
          <p:cNvSpPr txBox="1">
            <a:spLocks/>
          </p:cNvSpPr>
          <p:nvPr/>
        </p:nvSpPr>
        <p:spPr bwMode="auto">
          <a:xfrm>
            <a:off x="1005476" y="4885963"/>
            <a:ext cx="9056071"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lnSpc>
                <a:spcPct val="80000"/>
              </a:lnSpc>
              <a:buFontTx/>
              <a:buNone/>
            </a:pPr>
            <a:r>
              <a:rPr lang="en-US" altLang="zh-CN" sz="2400" dirty="0">
                <a:solidFill>
                  <a:schemeClr val="tx1"/>
                </a:solidFill>
              </a:rPr>
              <a:t>/omega3p_deformed_results/omega3p.out and</a:t>
            </a:r>
          </a:p>
          <a:p>
            <a:pPr eaLnBrk="1" hangingPunct="1">
              <a:lnSpc>
                <a:spcPct val="80000"/>
              </a:lnSpc>
              <a:buNone/>
            </a:pPr>
            <a:r>
              <a:rPr lang="hu-HU" altLang="zh-CN" sz="2400" dirty="0">
                <a:solidFill>
                  <a:srgbClr val="800000"/>
                </a:solidFill>
                <a:ea typeface="SimSun" panose="02010600030101010101" pitchFamily="2" charset="-122"/>
              </a:rPr>
              <a:t>				omega3p.l0.m0000.1.</a:t>
            </a:r>
            <a:r>
              <a:rPr lang="en-US" altLang="zh-CN" sz="2400" dirty="0">
                <a:solidFill>
                  <a:srgbClr val="800000"/>
                </a:solidFill>
                <a:ea typeface="SimSun" panose="02010600030101010101" pitchFamily="2" charset="-122"/>
              </a:rPr>
              <a:t>3009506</a:t>
            </a:r>
            <a:r>
              <a:rPr lang="hu-HU" altLang="zh-CN" sz="2400" dirty="0">
                <a:solidFill>
                  <a:srgbClr val="800000"/>
                </a:solidFill>
                <a:ea typeface="SimSun" panose="02010600030101010101" pitchFamily="2" charset="-122"/>
              </a:rPr>
              <a:t>e+09.mod</a:t>
            </a:r>
            <a:endParaRPr lang="en-US" altLang="zh-CN" sz="2400" dirty="0">
              <a:solidFill>
                <a:schemeClr val="tx1"/>
              </a:solidFill>
            </a:endParaRPr>
          </a:p>
        </p:txBody>
      </p:sp>
      <p:sp>
        <p:nvSpPr>
          <p:cNvPr id="7" name="Title 1"/>
          <p:cNvSpPr txBox="1">
            <a:spLocks/>
          </p:cNvSpPr>
          <p:nvPr/>
        </p:nvSpPr>
        <p:spPr>
          <a:xfrm>
            <a:off x="1524000" y="289857"/>
            <a:ext cx="9144000" cy="585954"/>
          </a:xfrm>
          <a:prstGeom prst="rect">
            <a:avLst/>
          </a:prstGeom>
        </p:spPr>
        <p:txBody>
          <a:bodyPr/>
          <a:lstStyle>
            <a:lvl1pPr algn="ctr" rtl="0" eaLnBrk="0" fontAlgn="base" hangingPunct="0">
              <a:spcBef>
                <a:spcPct val="0"/>
              </a:spcBef>
              <a:spcAft>
                <a:spcPct val="0"/>
              </a:spcAft>
              <a:defRPr sz="3600">
                <a:solidFill>
                  <a:srgbClr val="800000"/>
                </a:solidFill>
                <a:latin typeface="Calibri"/>
                <a:ea typeface="ＭＳ Ｐゴシック" charset="-128"/>
                <a:cs typeface="Calibri"/>
              </a:defRPr>
            </a:lvl1pPr>
            <a:lvl2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2pPr>
            <a:lvl3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3pPr>
            <a:lvl4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4pPr>
            <a:lvl5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zh-CN" sz="2800" b="1" kern="0" dirty="0">
                <a:solidFill>
                  <a:srgbClr val="C00000"/>
                </a:solidFill>
                <a:latin typeface="+mn-lt"/>
                <a:ea typeface="ＭＳ Ｐゴシック" panose="020B0600070205080204" pitchFamily="34" charset="-128"/>
                <a:cs typeface="Calibri" panose="020F0502020204030204" pitchFamily="34" charset="0"/>
              </a:rPr>
              <a:t>Simulation Results</a:t>
            </a:r>
            <a:endParaRPr lang="en-US" altLang="en-US" sz="2800" b="1" kern="0" dirty="0">
              <a:solidFill>
                <a:srgbClr val="C00000"/>
              </a:solidFill>
              <a:latin typeface="+mn-lt"/>
              <a:ea typeface="ＭＳ Ｐゴシック" panose="020B0600070205080204" pitchFamily="34" charset="-128"/>
              <a:cs typeface="Calibri" panose="020F0502020204030204" pitchFamily="34" charset="0"/>
            </a:endParaRPr>
          </a:p>
        </p:txBody>
      </p:sp>
      <p:sp>
        <p:nvSpPr>
          <p:cNvPr id="9" name="Rectangle 1"/>
          <p:cNvSpPr>
            <a:spLocks noChangeArrowheads="1"/>
          </p:cNvSpPr>
          <p:nvPr/>
        </p:nvSpPr>
        <p:spPr bwMode="auto">
          <a:xfrm>
            <a:off x="93068" y="1120942"/>
            <a:ext cx="81486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15950" indent="-3429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lnSpc>
                <a:spcPct val="80000"/>
              </a:lnSpc>
              <a:spcBef>
                <a:spcPct val="0"/>
              </a:spcBef>
            </a:pPr>
            <a:r>
              <a:rPr lang="en-US" altLang="zh-CN" sz="2400" b="1" dirty="0">
                <a:solidFill>
                  <a:srgbClr val="000066"/>
                </a:solidFill>
                <a:latin typeface="Times New Roman" panose="02020603050405020304" pitchFamily="18" charset="0"/>
                <a:cs typeface="Times New Roman" panose="02020603050405020304" pitchFamily="18" charset="0"/>
              </a:rPr>
              <a:t>Copy the following files and directories to local machine</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52</a:t>
            </a:fld>
            <a:endParaRPr lang="en-US" sz="1600" dirty="0"/>
          </a:p>
        </p:txBody>
      </p:sp>
    </p:spTree>
    <p:extLst>
      <p:ext uri="{BB962C8B-B14F-4D97-AF65-F5344CB8AC3E}">
        <p14:creationId xmlns:p14="http://schemas.microsoft.com/office/powerpoint/2010/main" val="458961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3"/>
          <p:cNvSpPr txBox="1">
            <a:spLocks noChangeArrowheads="1"/>
          </p:cNvSpPr>
          <p:nvPr/>
        </p:nvSpPr>
        <p:spPr bwMode="auto">
          <a:xfrm>
            <a:off x="1524000" y="19526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FontTx/>
              <a:buNone/>
            </a:pPr>
            <a:r>
              <a:rPr lang="en-US" altLang="zh-CN" sz="2800" b="1" dirty="0">
                <a:solidFill>
                  <a:srgbClr val="C00000"/>
                </a:solidFill>
                <a:latin typeface="+mn-lt"/>
              </a:rPr>
              <a:t>Visualize Results in </a:t>
            </a:r>
            <a:r>
              <a:rPr lang="en-US" altLang="zh-CN" sz="2800" b="1" dirty="0" err="1">
                <a:solidFill>
                  <a:srgbClr val="C00000"/>
                </a:solidFill>
                <a:latin typeface="+mn-lt"/>
              </a:rPr>
              <a:t>Paraview</a:t>
            </a:r>
            <a:endParaRPr lang="en-US" altLang="zh-CN" sz="2800" b="1" dirty="0">
              <a:solidFill>
                <a:srgbClr val="C00000"/>
              </a:solidFill>
              <a:latin typeface="+mn-lt"/>
            </a:endParaRPr>
          </a:p>
        </p:txBody>
      </p:sp>
      <p:sp>
        <p:nvSpPr>
          <p:cNvPr id="86019" name="TextBox 5"/>
          <p:cNvSpPr txBox="1">
            <a:spLocks noChangeArrowheads="1"/>
          </p:cNvSpPr>
          <p:nvPr/>
        </p:nvSpPr>
        <p:spPr bwMode="auto">
          <a:xfrm>
            <a:off x="7442200" y="5500689"/>
            <a:ext cx="208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Displacements [m]</a:t>
            </a:r>
          </a:p>
        </p:txBody>
      </p:sp>
      <p:pic>
        <p:nvPicPr>
          <p:cNvPr id="86020"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3326" y="1489076"/>
            <a:ext cx="4194175"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1861" y="1574801"/>
            <a:ext cx="4014787"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TextBox 10"/>
          <p:cNvSpPr txBox="1">
            <a:spLocks noChangeArrowheads="1"/>
          </p:cNvSpPr>
          <p:nvPr/>
        </p:nvSpPr>
        <p:spPr bwMode="auto">
          <a:xfrm>
            <a:off x="3077460" y="5414963"/>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Efield</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53</a:t>
            </a:fld>
            <a:endParaRPr lang="en-US" sz="1600" dirty="0"/>
          </a:p>
        </p:txBody>
      </p:sp>
    </p:spTree>
    <p:extLst>
      <p:ext uri="{BB962C8B-B14F-4D97-AF65-F5344CB8AC3E}">
        <p14:creationId xmlns:p14="http://schemas.microsoft.com/office/powerpoint/2010/main" val="1349139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descr="Screen Shot 2014-10-12 at 5.16.4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9979" y="2514601"/>
            <a:ext cx="623411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p:cNvSpPr/>
          <p:nvPr/>
        </p:nvSpPr>
        <p:spPr>
          <a:xfrm rot="10800000">
            <a:off x="8804567" y="3116264"/>
            <a:ext cx="269875" cy="238125"/>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grpSp>
        <p:nvGrpSpPr>
          <p:cNvPr id="3" name="Group 2"/>
          <p:cNvGrpSpPr/>
          <p:nvPr/>
        </p:nvGrpSpPr>
        <p:grpSpPr>
          <a:xfrm>
            <a:off x="1175042" y="1971676"/>
            <a:ext cx="8992393" cy="2857500"/>
            <a:chOff x="69850" y="2274888"/>
            <a:chExt cx="8992393" cy="2857500"/>
          </a:xfrm>
        </p:grpSpPr>
        <p:grpSp>
          <p:nvGrpSpPr>
            <p:cNvPr id="2" name="Group 1"/>
            <p:cNvGrpSpPr/>
            <p:nvPr/>
          </p:nvGrpSpPr>
          <p:grpSpPr>
            <a:xfrm>
              <a:off x="69850" y="2274888"/>
              <a:ext cx="6894513" cy="2857500"/>
              <a:chOff x="69850" y="2274888"/>
              <a:chExt cx="6894513" cy="2857500"/>
            </a:xfrm>
          </p:grpSpPr>
          <p:sp>
            <p:nvSpPr>
              <p:cNvPr id="87043" name="Content Placeholder 2"/>
              <p:cNvSpPr txBox="1">
                <a:spLocks/>
              </p:cNvSpPr>
              <p:nvPr/>
            </p:nvSpPr>
            <p:spPr bwMode="auto">
              <a:xfrm>
                <a:off x="69850" y="3127375"/>
                <a:ext cx="1311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a:solidFill>
                      <a:srgbClr val="000000"/>
                    </a:solidFill>
                  </a:rPr>
                  <a:t>Beam-pipe</a:t>
                </a:r>
              </a:p>
              <a:p>
                <a:pPr algn="ctr" eaLnBrk="1" hangingPunct="1">
                  <a:buFontTx/>
                  <a:buNone/>
                </a:pPr>
                <a:r>
                  <a:rPr lang="en-US" altLang="en-US" sz="1400" b="1">
                    <a:solidFill>
                      <a:srgbClr val="000000"/>
                    </a:solidFill>
                  </a:rPr>
                  <a:t>Fixed</a:t>
                </a:r>
              </a:p>
            </p:txBody>
          </p:sp>
          <p:sp>
            <p:nvSpPr>
              <p:cNvPr id="13" name="Right Arrow 12"/>
              <p:cNvSpPr/>
              <p:nvPr/>
            </p:nvSpPr>
            <p:spPr>
              <a:xfrm>
                <a:off x="1179513" y="3425825"/>
                <a:ext cx="271462" cy="238125"/>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sp>
            <p:nvSpPr>
              <p:cNvPr id="17" name="Right Arrow 16"/>
              <p:cNvSpPr/>
              <p:nvPr/>
            </p:nvSpPr>
            <p:spPr>
              <a:xfrm rot="5400000">
                <a:off x="4542632" y="2697956"/>
                <a:ext cx="268288" cy="238125"/>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sp>
            <p:nvSpPr>
              <p:cNvPr id="87047" name="Content Placeholder 2"/>
              <p:cNvSpPr txBox="1">
                <a:spLocks/>
              </p:cNvSpPr>
              <p:nvPr/>
            </p:nvSpPr>
            <p:spPr bwMode="auto">
              <a:xfrm>
                <a:off x="3279776" y="2274888"/>
                <a:ext cx="30321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dirty="0">
                    <a:solidFill>
                      <a:srgbClr val="000000"/>
                    </a:solidFill>
                  </a:rPr>
                  <a:t>Exterior: Free, i.e. Neumann</a:t>
                </a:r>
              </a:p>
            </p:txBody>
          </p:sp>
          <p:sp>
            <p:nvSpPr>
              <p:cNvPr id="19" name="Right Arrow 18"/>
              <p:cNvSpPr/>
              <p:nvPr/>
            </p:nvSpPr>
            <p:spPr>
              <a:xfrm rot="16200000">
                <a:off x="4574382" y="4055269"/>
                <a:ext cx="274637" cy="238125"/>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sp>
            <p:nvSpPr>
              <p:cNvPr id="87049" name="Content Placeholder 2"/>
              <p:cNvSpPr txBox="1">
                <a:spLocks/>
              </p:cNvSpPr>
              <p:nvPr/>
            </p:nvSpPr>
            <p:spPr bwMode="auto">
              <a:xfrm>
                <a:off x="1747838" y="4510088"/>
                <a:ext cx="52165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a:solidFill>
                      <a:srgbClr val="000000"/>
                    </a:solidFill>
                  </a:rPr>
                  <a:t>Cross-cut: Mixed (Neumann, Dirichlet, Neumann)</a:t>
                </a:r>
              </a:p>
            </p:txBody>
          </p:sp>
        </p:grpSp>
        <p:sp>
          <p:nvSpPr>
            <p:cNvPr id="87050" name="Content Placeholder 2"/>
            <p:cNvSpPr txBox="1">
              <a:spLocks/>
            </p:cNvSpPr>
            <p:nvPr/>
          </p:nvSpPr>
          <p:spPr bwMode="auto">
            <a:xfrm>
              <a:off x="7752555" y="2951163"/>
              <a:ext cx="13096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dirty="0">
                  <a:solidFill>
                    <a:srgbClr val="000000"/>
                  </a:solidFill>
                </a:rPr>
                <a:t>Beam-pipe</a:t>
              </a:r>
            </a:p>
            <a:p>
              <a:pPr algn="ctr" eaLnBrk="1" hangingPunct="1">
                <a:buFontTx/>
                <a:buNone/>
              </a:pPr>
              <a:r>
                <a:rPr lang="en-US" altLang="en-US" sz="1400" b="1" dirty="0">
                  <a:solidFill>
                    <a:srgbClr val="000000"/>
                  </a:solidFill>
                </a:rPr>
                <a:t>Fixed</a:t>
              </a:r>
            </a:p>
          </p:txBody>
        </p:sp>
      </p:grpSp>
      <p:pic>
        <p:nvPicPr>
          <p:cNvPr id="87051" name="Picture 13" descr="Screen Shot 2015-08-19 at 2.13.05 PM.png"/>
          <p:cNvPicPr>
            <a:picLocks noChangeAspect="1"/>
          </p:cNvPicPr>
          <p:nvPr/>
        </p:nvPicPr>
        <p:blipFill>
          <a:blip r:embed="rId4">
            <a:extLst>
              <a:ext uri="{28A0092B-C50C-407E-A947-70E740481C1C}">
                <a14:useLocalDpi xmlns:a14="http://schemas.microsoft.com/office/drawing/2010/main" val="0"/>
              </a:ext>
            </a:extLst>
          </a:blip>
          <a:srcRect r="17426"/>
          <a:stretch>
            <a:fillRect/>
          </a:stretch>
        </p:blipFill>
        <p:spPr bwMode="auto">
          <a:xfrm>
            <a:off x="7778566" y="3746197"/>
            <a:ext cx="90487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2" name="Content Placeholder 2"/>
          <p:cNvSpPr>
            <a:spLocks noGrp="1"/>
          </p:cNvSpPr>
          <p:nvPr>
            <p:ph idx="1"/>
          </p:nvPr>
        </p:nvSpPr>
        <p:spPr>
          <a:xfrm>
            <a:off x="704996" y="5118100"/>
            <a:ext cx="10560970" cy="846137"/>
          </a:xfrm>
        </p:spPr>
        <p:txBody>
          <a:bodyPr/>
          <a:lstStyle/>
          <a:p>
            <a:pPr marL="0" indent="0">
              <a:buNone/>
            </a:pPr>
            <a:r>
              <a:rPr lang="en-US" altLang="en-US" dirty="0">
                <a:latin typeface="Calibri" panose="020F0502020204030204" pitchFamily="34" charset="0"/>
                <a:ea typeface="ＭＳ Ｐゴシック" panose="020B0600070205080204" pitchFamily="34" charset="-128"/>
                <a:cs typeface="Calibri" panose="020F0502020204030204" pitchFamily="34" charset="0"/>
              </a:rPr>
              <a:t>The cavity is azimuthally symmetrical, so we simulate only ½. </a:t>
            </a:r>
          </a:p>
          <a:p>
            <a:pPr lvl="1"/>
            <a:r>
              <a:rPr lang="en-US" altLang="en-US" dirty="0">
                <a:latin typeface="Calibri" panose="020F0502020204030204" pitchFamily="34" charset="0"/>
                <a:ea typeface="ＭＳ Ｐゴシック" panose="020B0600070205080204" pitchFamily="34" charset="-128"/>
                <a:cs typeface="Calibri" panose="020F0502020204030204" pitchFamily="34" charset="0"/>
              </a:rPr>
              <a:t>longitudinal and transverse modes (x polarization) are calculated. </a:t>
            </a:r>
          </a:p>
        </p:txBody>
      </p:sp>
      <p:sp>
        <p:nvSpPr>
          <p:cNvPr id="87053" name="Text Box 3"/>
          <p:cNvSpPr txBox="1">
            <a:spLocks noChangeArrowheads="1"/>
          </p:cNvSpPr>
          <p:nvPr/>
        </p:nvSpPr>
        <p:spPr bwMode="auto">
          <a:xfrm>
            <a:off x="1524000" y="19526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FontTx/>
              <a:buNone/>
            </a:pPr>
            <a:r>
              <a:rPr lang="en-US" altLang="zh-CN" sz="2800" b="1" dirty="0">
                <a:solidFill>
                  <a:srgbClr val="C00000"/>
                </a:solidFill>
                <a:latin typeface="+mn-lt"/>
              </a:rPr>
              <a:t>Example 4: TESLA Cavity Mechanical Modes</a:t>
            </a:r>
          </a:p>
        </p:txBody>
      </p:sp>
      <p:sp>
        <p:nvSpPr>
          <p:cNvPr id="87054" name="Content Placeholder 4"/>
          <p:cNvSpPr txBox="1">
            <a:spLocks/>
          </p:cNvSpPr>
          <p:nvPr/>
        </p:nvSpPr>
        <p:spPr bwMode="auto">
          <a:xfrm>
            <a:off x="467671" y="1151731"/>
            <a:ext cx="11035620" cy="68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indent="-223838">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690563" indent="-233363">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914400" indent="-223838">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1150938" indent="-179388">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1608138" indent="-179388"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065338" indent="-179388"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2522538" indent="-179388"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2979738" indent="-179388"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Clr>
                <a:schemeClr val="tx1"/>
              </a:buClr>
            </a:pPr>
            <a:r>
              <a:rPr lang="en-US" altLang="en-US" sz="2000" dirty="0">
                <a:solidFill>
                  <a:schemeClr val="tx1"/>
                </a:solidFill>
                <a:latin typeface="Times New Roman" panose="02020603050405020304" pitchFamily="18" charset="0"/>
                <a:cs typeface="Times New Roman" panose="02020603050405020304" pitchFamily="18" charset="0"/>
              </a:rPr>
              <a:t>If the mechanical modes in SRF cavities are excited by external sources, the mechanical vibration may result in RF detuning, which could lead to cavity instability or increase in RF power requirement.</a:t>
            </a:r>
          </a:p>
        </p:txBody>
      </p:sp>
      <p:sp>
        <p:nvSpPr>
          <p:cNvPr id="5" name="Slide Number Placeholder 4"/>
          <p:cNvSpPr>
            <a:spLocks noGrp="1"/>
          </p:cNvSpPr>
          <p:nvPr>
            <p:ph type="sldNum" sz="quarter" idx="4"/>
          </p:nvPr>
        </p:nvSpPr>
        <p:spPr/>
        <p:txBody>
          <a:bodyPr/>
          <a:lstStyle/>
          <a:p>
            <a:r>
              <a:rPr lang="en-US"/>
              <a:t> </a:t>
            </a:r>
            <a:fld id="{FD4094E2-49D1-FA40-BA8E-1072E18B6E4B}" type="slidenum">
              <a:rPr lang="en-US" sz="1600"/>
              <a:pPr/>
              <a:t>54</a:t>
            </a:fld>
            <a:endParaRPr lang="en-US" sz="1600" dirty="0"/>
          </a:p>
        </p:txBody>
      </p:sp>
    </p:spTree>
    <p:extLst>
      <p:ext uri="{BB962C8B-B14F-4D97-AF65-F5344CB8AC3E}">
        <p14:creationId xmlns:p14="http://schemas.microsoft.com/office/powerpoint/2010/main" val="13125699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24000" y="139701"/>
            <a:ext cx="914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600">
                <a:solidFill>
                  <a:srgbClr val="800000"/>
                </a:solidFill>
                <a:latin typeface="Calibri"/>
                <a:ea typeface="ＭＳ Ｐゴシック" charset="-128"/>
                <a:cs typeface="Calibri"/>
              </a:defRPr>
            </a:lvl1pPr>
            <a:lvl2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2pPr>
            <a:lvl3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3pPr>
            <a:lvl4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4pPr>
            <a:lvl5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zh-CN" sz="2800" b="1" kern="0" dirty="0">
                <a:solidFill>
                  <a:srgbClr val="C00000"/>
                </a:solidFill>
                <a:latin typeface="+mn-lt"/>
                <a:ea typeface="ＭＳ Ｐゴシック" panose="020B0600070205080204" pitchFamily="34" charset="-128"/>
                <a:cs typeface="Calibri" panose="020F0502020204030204" pitchFamily="34" charset="0"/>
              </a:rPr>
              <a:t>TESLA Cavity Example Overview</a:t>
            </a:r>
          </a:p>
        </p:txBody>
      </p:sp>
      <p:sp>
        <p:nvSpPr>
          <p:cNvPr id="6" name="Content Placeholder 5"/>
          <p:cNvSpPr txBox="1">
            <a:spLocks/>
          </p:cNvSpPr>
          <p:nvPr/>
        </p:nvSpPr>
        <p:spPr>
          <a:xfrm>
            <a:off x="404849" y="1585914"/>
            <a:ext cx="10942025" cy="3633787"/>
          </a:xfrm>
          <a:prstGeom prst="rect">
            <a:avLst/>
          </a:prstGeom>
        </p:spPr>
        <p:txBody>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buFontTx/>
              <a:buNone/>
            </a:pPr>
            <a:r>
              <a:rPr lang="en-US" altLang="en-US" sz="2400" b="1" dirty="0">
                <a:latin typeface="+mn-lt"/>
                <a:cs typeface="Times New Roman" panose="02020603050405020304" pitchFamily="18" charset="0"/>
              </a:rPr>
              <a:t>TEM3P simulation to calculate the mechanical modes in TESLA cavity</a:t>
            </a:r>
          </a:p>
          <a:p>
            <a:pPr>
              <a:buFontTx/>
              <a:buNone/>
            </a:pPr>
            <a:endParaRPr lang="en-US" altLang="en-US" sz="2400" b="1" dirty="0">
              <a:latin typeface="+mn-lt"/>
            </a:endParaRPr>
          </a:p>
          <a:p>
            <a:pPr eaLnBrk="1" hangingPunct="1">
              <a:buFontTx/>
              <a:buNone/>
            </a:pPr>
            <a:r>
              <a:rPr lang="en-US" altLang="en-US" sz="2400" b="1" dirty="0">
                <a:latin typeface="+mn-lt"/>
              </a:rPr>
              <a:t>Files under </a:t>
            </a:r>
            <a:r>
              <a:rPr lang="en-US" altLang="en-US" sz="2400" dirty="0">
                <a:latin typeface="+mn-lt"/>
              </a:rPr>
              <a:t>‘tem3p/</a:t>
            </a:r>
            <a:r>
              <a:rPr lang="en-US" altLang="en-US" sz="2400" dirty="0" err="1">
                <a:latin typeface="+mn-lt"/>
              </a:rPr>
              <a:t>TeslaCavity</a:t>
            </a:r>
            <a:r>
              <a:rPr lang="en-US" altLang="en-US" sz="2400" dirty="0">
                <a:latin typeface="+mn-lt"/>
              </a:rPr>
              <a:t>’:</a:t>
            </a:r>
          </a:p>
          <a:p>
            <a:pPr eaLnBrk="1" hangingPunct="1"/>
            <a:r>
              <a:rPr lang="en-US" altLang="en-US" sz="2400" dirty="0">
                <a:latin typeface="+mn-lt"/>
              </a:rPr>
              <a:t> </a:t>
            </a:r>
            <a:r>
              <a:rPr lang="en-US" altLang="en-US" sz="2400" dirty="0" err="1">
                <a:latin typeface="+mn-lt"/>
              </a:rPr>
              <a:t>TeslaCavity.sat</a:t>
            </a:r>
            <a:endParaRPr lang="en-US" altLang="en-US" sz="2400" dirty="0">
              <a:latin typeface="+mn-lt"/>
            </a:endParaRPr>
          </a:p>
          <a:p>
            <a:r>
              <a:rPr lang="en-US" altLang="en-US" sz="2400" dirty="0">
                <a:latin typeface="+mn-lt"/>
              </a:rPr>
              <a:t> </a:t>
            </a:r>
            <a:r>
              <a:rPr lang="en-US" altLang="en-US" sz="2400" dirty="0" err="1">
                <a:latin typeface="+mn-lt"/>
              </a:rPr>
              <a:t>TeslaCavity.jou</a:t>
            </a:r>
            <a:endParaRPr lang="en-US" altLang="en-US" sz="2400" dirty="0">
              <a:latin typeface="+mn-lt"/>
            </a:endParaRPr>
          </a:p>
          <a:p>
            <a:r>
              <a:rPr lang="en-US" altLang="en-US" sz="2400" dirty="0">
                <a:latin typeface="+mn-lt"/>
              </a:rPr>
              <a:t> TeslaCavity.tem3p</a:t>
            </a:r>
          </a:p>
          <a:p>
            <a:r>
              <a:rPr lang="en-US" altLang="en-US" sz="2400" dirty="0">
                <a:latin typeface="+mn-lt"/>
              </a:rPr>
              <a:t> run-</a:t>
            </a:r>
            <a:r>
              <a:rPr lang="en-US" altLang="en-US" sz="2400" dirty="0" err="1">
                <a:latin typeface="+mn-lt"/>
              </a:rPr>
              <a:t>mesh.sh</a:t>
            </a:r>
            <a:r>
              <a:rPr lang="en-US" altLang="en-US" sz="2400" dirty="0">
                <a:latin typeface="+mn-lt"/>
              </a:rPr>
              <a:t>, run-ace3p.sh</a:t>
            </a:r>
          </a:p>
          <a:p>
            <a:pPr>
              <a:buFontTx/>
              <a:buNone/>
            </a:pPr>
            <a:endParaRPr lang="en-US" altLang="en-US" sz="2400" dirty="0"/>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55</a:t>
            </a:fld>
            <a:endParaRPr lang="en-US" sz="1600" dirty="0"/>
          </a:p>
        </p:txBody>
      </p:sp>
    </p:spTree>
    <p:extLst>
      <p:ext uri="{BB962C8B-B14F-4D97-AF65-F5344CB8AC3E}">
        <p14:creationId xmlns:p14="http://schemas.microsoft.com/office/powerpoint/2010/main" val="4254994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4670" y="228601"/>
            <a:ext cx="8568531" cy="694059"/>
          </a:xfrm>
          <a:prstGeom prst="rect">
            <a:avLst/>
          </a:prstGeom>
        </p:spPr>
        <p:txBody>
          <a:bodyPr/>
          <a:lstStyle>
            <a:lvl1pPr algn="ctr" rtl="0" eaLnBrk="0" fontAlgn="base" hangingPunct="0">
              <a:spcBef>
                <a:spcPct val="0"/>
              </a:spcBef>
              <a:spcAft>
                <a:spcPct val="0"/>
              </a:spcAft>
              <a:defRPr sz="3600">
                <a:solidFill>
                  <a:srgbClr val="800000"/>
                </a:solidFill>
                <a:latin typeface="Calibri"/>
                <a:ea typeface="ＭＳ Ｐゴシック" charset="-128"/>
                <a:cs typeface="Calibri"/>
              </a:defRPr>
            </a:lvl1pPr>
            <a:lvl2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2pPr>
            <a:lvl3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3pPr>
            <a:lvl4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4pPr>
            <a:lvl5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2800" b="1" kern="0" dirty="0">
                <a:solidFill>
                  <a:srgbClr val="C00000"/>
                </a:solidFill>
                <a:latin typeface="+mn-lt"/>
                <a:ea typeface="ＭＳ Ｐゴシック" panose="020B0600070205080204" pitchFamily="34" charset="-128"/>
                <a:cs typeface="Calibri" panose="020F0502020204030204" pitchFamily="34" charset="0"/>
              </a:rPr>
              <a:t>Surface IDs in Body Mesh</a:t>
            </a:r>
          </a:p>
        </p:txBody>
      </p:sp>
      <p:sp>
        <p:nvSpPr>
          <p:cNvPr id="3" name="TextBox 2"/>
          <p:cNvSpPr txBox="1"/>
          <p:nvPr/>
        </p:nvSpPr>
        <p:spPr>
          <a:xfrm>
            <a:off x="4754062" y="5274719"/>
            <a:ext cx="2438400" cy="646331"/>
          </a:xfrm>
          <a:prstGeom prst="rect">
            <a:avLst/>
          </a:prstGeom>
          <a:noFill/>
        </p:spPr>
        <p:txBody>
          <a:bodyPr wrap="square" rtlCol="0">
            <a:spAutoFit/>
          </a:bodyPr>
          <a:lstStyle/>
          <a:p>
            <a:r>
              <a:rPr lang="en-US" dirty="0" err="1"/>
              <a:t>TeslaCavity.gen</a:t>
            </a:r>
            <a:endParaRPr lang="en-US" dirty="0"/>
          </a:p>
          <a:p>
            <a:r>
              <a:rPr lang="en-US" dirty="0" err="1"/>
              <a:t>TeslaCavity.jou</a:t>
            </a:r>
            <a:endParaRPr lang="en-US" dirty="0"/>
          </a:p>
        </p:txBody>
      </p:sp>
      <p:pic>
        <p:nvPicPr>
          <p:cNvPr id="4" name="Picture 3"/>
          <p:cNvPicPr>
            <a:picLocks noChangeAspect="1"/>
          </p:cNvPicPr>
          <p:nvPr/>
        </p:nvPicPr>
        <p:blipFill>
          <a:blip r:embed="rId2"/>
          <a:stretch>
            <a:fillRect/>
          </a:stretch>
        </p:blipFill>
        <p:spPr>
          <a:xfrm>
            <a:off x="1794670" y="2171778"/>
            <a:ext cx="7833305" cy="1397023"/>
          </a:xfrm>
          <a:prstGeom prst="rect">
            <a:avLst/>
          </a:prstGeom>
        </p:spPr>
      </p:pic>
      <p:grpSp>
        <p:nvGrpSpPr>
          <p:cNvPr id="5" name="Group 4"/>
          <p:cNvGrpSpPr/>
          <p:nvPr/>
        </p:nvGrpSpPr>
        <p:grpSpPr>
          <a:xfrm>
            <a:off x="1296486" y="1260115"/>
            <a:ext cx="8986333" cy="3715775"/>
            <a:chOff x="-58737" y="2024510"/>
            <a:chExt cx="8986333" cy="3169798"/>
          </a:xfrm>
        </p:grpSpPr>
        <p:grpSp>
          <p:nvGrpSpPr>
            <p:cNvPr id="6" name="Group 5"/>
            <p:cNvGrpSpPr/>
            <p:nvPr/>
          </p:nvGrpSpPr>
          <p:grpSpPr>
            <a:xfrm>
              <a:off x="-58737" y="2024510"/>
              <a:ext cx="7165975" cy="3169798"/>
              <a:chOff x="-58737" y="2024510"/>
              <a:chExt cx="7165975" cy="3169798"/>
            </a:xfrm>
          </p:grpSpPr>
          <p:sp>
            <p:nvSpPr>
              <p:cNvPr id="8" name="Content Placeholder 2"/>
              <p:cNvSpPr txBox="1">
                <a:spLocks/>
              </p:cNvSpPr>
              <p:nvPr/>
            </p:nvSpPr>
            <p:spPr bwMode="auto">
              <a:xfrm>
                <a:off x="-58737" y="3882231"/>
                <a:ext cx="1311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dirty="0">
                    <a:solidFill>
                      <a:srgbClr val="000000"/>
                    </a:solidFill>
                  </a:rPr>
                  <a:t>ID 1: </a:t>
                </a:r>
              </a:p>
              <a:p>
                <a:pPr algn="ctr" eaLnBrk="1" hangingPunct="1">
                  <a:buFontTx/>
                  <a:buNone/>
                </a:pPr>
                <a:r>
                  <a:rPr lang="en-US" altLang="en-US" sz="1400" b="1" dirty="0">
                    <a:solidFill>
                      <a:srgbClr val="000000"/>
                    </a:solidFill>
                  </a:rPr>
                  <a:t>Beam-pipe</a:t>
                </a:r>
              </a:p>
              <a:p>
                <a:pPr algn="ctr" eaLnBrk="1" hangingPunct="1">
                  <a:buFontTx/>
                  <a:buNone/>
                </a:pPr>
                <a:r>
                  <a:rPr lang="en-US" altLang="en-US" sz="1400" b="1" dirty="0">
                    <a:solidFill>
                      <a:srgbClr val="000000"/>
                    </a:solidFill>
                  </a:rPr>
                  <a:t>Fixed</a:t>
                </a:r>
              </a:p>
            </p:txBody>
          </p:sp>
          <p:sp>
            <p:nvSpPr>
              <p:cNvPr id="9" name="Right Arrow 8"/>
              <p:cNvSpPr/>
              <p:nvPr/>
            </p:nvSpPr>
            <p:spPr>
              <a:xfrm>
                <a:off x="76201" y="3375025"/>
                <a:ext cx="271462" cy="238125"/>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sp>
            <p:nvSpPr>
              <p:cNvPr id="10" name="Right Arrow 9"/>
              <p:cNvSpPr/>
              <p:nvPr/>
            </p:nvSpPr>
            <p:spPr>
              <a:xfrm rot="5400000">
                <a:off x="4364832" y="2561178"/>
                <a:ext cx="268288" cy="238125"/>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sp>
            <p:nvSpPr>
              <p:cNvPr id="11" name="Content Placeholder 2"/>
              <p:cNvSpPr txBox="1">
                <a:spLocks/>
              </p:cNvSpPr>
              <p:nvPr/>
            </p:nvSpPr>
            <p:spPr bwMode="auto">
              <a:xfrm>
                <a:off x="3101976" y="2024510"/>
                <a:ext cx="30321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dirty="0">
                    <a:solidFill>
                      <a:srgbClr val="000000"/>
                    </a:solidFill>
                  </a:rPr>
                  <a:t>ID 4: </a:t>
                </a:r>
              </a:p>
              <a:p>
                <a:pPr algn="ctr" eaLnBrk="1" hangingPunct="1">
                  <a:buFontTx/>
                  <a:buNone/>
                </a:pPr>
                <a:r>
                  <a:rPr lang="en-US" altLang="en-US" sz="1400" b="1" dirty="0">
                    <a:solidFill>
                      <a:srgbClr val="000000"/>
                    </a:solidFill>
                  </a:rPr>
                  <a:t>Exterior: Free, i.e. Neumann</a:t>
                </a:r>
              </a:p>
            </p:txBody>
          </p:sp>
          <p:sp>
            <p:nvSpPr>
              <p:cNvPr id="12" name="Right Arrow 11"/>
              <p:cNvSpPr/>
              <p:nvPr/>
            </p:nvSpPr>
            <p:spPr>
              <a:xfrm rot="16200000">
                <a:off x="4371182" y="4031082"/>
                <a:ext cx="274637" cy="238125"/>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sp>
            <p:nvSpPr>
              <p:cNvPr id="13" name="Content Placeholder 2"/>
              <p:cNvSpPr txBox="1">
                <a:spLocks/>
              </p:cNvSpPr>
              <p:nvPr/>
            </p:nvSpPr>
            <p:spPr bwMode="auto">
              <a:xfrm>
                <a:off x="1890713" y="4572008"/>
                <a:ext cx="52165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dirty="0">
                    <a:solidFill>
                      <a:srgbClr val="000000"/>
                    </a:solidFill>
                  </a:rPr>
                  <a:t>ID 3: </a:t>
                </a:r>
              </a:p>
              <a:p>
                <a:pPr algn="ctr" eaLnBrk="1" hangingPunct="1">
                  <a:buFontTx/>
                  <a:buNone/>
                </a:pPr>
                <a:r>
                  <a:rPr lang="en-US" altLang="en-US" sz="1400" b="1" dirty="0">
                    <a:solidFill>
                      <a:srgbClr val="000000"/>
                    </a:solidFill>
                  </a:rPr>
                  <a:t>Cross-cut: Mixed (Neumann, </a:t>
                </a:r>
                <a:r>
                  <a:rPr lang="en-US" altLang="en-US" sz="1400" b="1" dirty="0" err="1">
                    <a:solidFill>
                      <a:srgbClr val="000000"/>
                    </a:solidFill>
                  </a:rPr>
                  <a:t>Dirichlet</a:t>
                </a:r>
                <a:r>
                  <a:rPr lang="en-US" altLang="en-US" sz="1400" b="1" dirty="0">
                    <a:solidFill>
                      <a:srgbClr val="000000"/>
                    </a:solidFill>
                  </a:rPr>
                  <a:t>, Neumann)</a:t>
                </a:r>
              </a:p>
            </p:txBody>
          </p:sp>
        </p:grpSp>
        <p:sp>
          <p:nvSpPr>
            <p:cNvPr id="7" name="Content Placeholder 2"/>
            <p:cNvSpPr txBox="1">
              <a:spLocks/>
            </p:cNvSpPr>
            <p:nvPr/>
          </p:nvSpPr>
          <p:spPr bwMode="auto">
            <a:xfrm>
              <a:off x="7617908" y="3939152"/>
              <a:ext cx="13096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buFontTx/>
                <a:buNone/>
              </a:pPr>
              <a:r>
                <a:rPr lang="en-US" altLang="en-US" sz="1400" b="1" dirty="0">
                  <a:solidFill>
                    <a:srgbClr val="000000"/>
                  </a:solidFill>
                </a:rPr>
                <a:t>TD2 :</a:t>
              </a:r>
            </a:p>
            <a:p>
              <a:pPr algn="ctr" eaLnBrk="1" hangingPunct="1">
                <a:buFontTx/>
                <a:buNone/>
              </a:pPr>
              <a:r>
                <a:rPr lang="en-US" altLang="en-US" sz="1400" b="1" dirty="0">
                  <a:solidFill>
                    <a:srgbClr val="000000"/>
                  </a:solidFill>
                </a:rPr>
                <a:t>Beam-pipe</a:t>
              </a:r>
            </a:p>
            <a:p>
              <a:pPr algn="ctr" eaLnBrk="1" hangingPunct="1">
                <a:buFontTx/>
                <a:buNone/>
              </a:pPr>
              <a:r>
                <a:rPr lang="en-US" altLang="en-US" sz="1400" b="1" dirty="0">
                  <a:solidFill>
                    <a:srgbClr val="000000"/>
                  </a:solidFill>
                </a:rPr>
                <a:t>Fixed</a:t>
              </a:r>
            </a:p>
          </p:txBody>
        </p:sp>
      </p:grpSp>
      <p:sp>
        <p:nvSpPr>
          <p:cNvPr id="15" name="Right Arrow 14"/>
          <p:cNvSpPr/>
          <p:nvPr/>
        </p:nvSpPr>
        <p:spPr>
          <a:xfrm rot="10800000">
            <a:off x="9685521" y="2751226"/>
            <a:ext cx="269875" cy="238125"/>
          </a:xfrm>
          <a:prstGeom prst="rightArrow">
            <a:avLst/>
          </a:prstGeom>
          <a:solidFill>
            <a:srgbClr val="C0504D"/>
          </a:solidFill>
          <a:ln w="9525" cap="flat" cmpd="sng" algn="ctr">
            <a:noFill/>
            <a:prstDash val="solid"/>
          </a:ln>
          <a:effectLst/>
        </p:spPr>
        <p:txBody>
          <a:bodyPr anchor="ctr"/>
          <a:lstStyle/>
          <a:p>
            <a:pPr algn="ctr" fontAlgn="auto">
              <a:spcBef>
                <a:spcPts val="0"/>
              </a:spcBef>
              <a:spcAft>
                <a:spcPts val="0"/>
              </a:spcAft>
              <a:defRPr/>
            </a:pPr>
            <a:endParaRPr lang="en-US" sz="1400" b="1" kern="0">
              <a:solidFill>
                <a:sysClr val="window" lastClr="FFFFFF"/>
              </a:solidFill>
              <a:latin typeface="Calibri"/>
            </a:endParaRPr>
          </a:p>
        </p:txBody>
      </p:sp>
      <p:sp>
        <p:nvSpPr>
          <p:cNvPr id="16" name="Slide Number Placeholder 15"/>
          <p:cNvSpPr>
            <a:spLocks noGrp="1"/>
          </p:cNvSpPr>
          <p:nvPr>
            <p:ph type="sldNum" sz="quarter" idx="4"/>
          </p:nvPr>
        </p:nvSpPr>
        <p:spPr/>
        <p:txBody>
          <a:bodyPr/>
          <a:lstStyle/>
          <a:p>
            <a:r>
              <a:rPr lang="en-US"/>
              <a:t> </a:t>
            </a:r>
            <a:fld id="{FD4094E2-49D1-FA40-BA8E-1072E18B6E4B}" type="slidenum">
              <a:rPr lang="en-US" sz="1600"/>
              <a:pPr/>
              <a:t>56</a:t>
            </a:fld>
            <a:endParaRPr lang="en-US" sz="1600" dirty="0"/>
          </a:p>
        </p:txBody>
      </p:sp>
    </p:spTree>
    <p:extLst>
      <p:ext uri="{BB962C8B-B14F-4D97-AF65-F5344CB8AC3E}">
        <p14:creationId xmlns:p14="http://schemas.microsoft.com/office/powerpoint/2010/main" val="2364954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3"/>
          <p:cNvSpPr txBox="1">
            <a:spLocks noChangeArrowheads="1"/>
          </p:cNvSpPr>
          <p:nvPr/>
        </p:nvSpPr>
        <p:spPr bwMode="auto">
          <a:xfrm>
            <a:off x="1524000" y="12700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FontTx/>
              <a:buNone/>
            </a:pPr>
            <a:r>
              <a:rPr lang="en-US" altLang="zh-CN" sz="3600" dirty="0">
                <a:solidFill>
                  <a:srgbClr val="800000"/>
                </a:solidFill>
              </a:rPr>
              <a:t> </a:t>
            </a:r>
            <a:r>
              <a:rPr lang="en-US" altLang="zh-CN" sz="2800" b="1" dirty="0">
                <a:solidFill>
                  <a:srgbClr val="C00000"/>
                </a:solidFill>
                <a:latin typeface="+mn-lt"/>
              </a:rPr>
              <a:t>TeslaCavity.tem3p</a:t>
            </a:r>
          </a:p>
        </p:txBody>
      </p:sp>
      <p:sp>
        <p:nvSpPr>
          <p:cNvPr id="15363" name="Rectangle 12"/>
          <p:cNvSpPr>
            <a:spLocks noChangeArrowheads="1"/>
          </p:cNvSpPr>
          <p:nvPr/>
        </p:nvSpPr>
        <p:spPr bwMode="auto">
          <a:xfrm>
            <a:off x="313707" y="1102578"/>
            <a:ext cx="2986088" cy="3785652"/>
          </a:xfrm>
          <a:prstGeom prst="rect">
            <a:avLst/>
          </a:prstGeom>
          <a:noFill/>
          <a:ln w="9525">
            <a:solidFill>
              <a:srgbClr val="000000"/>
            </a:solidFill>
            <a:miter lim="800000"/>
            <a:headEnd/>
            <a:tailEnd/>
          </a:ln>
        </p:spPr>
        <p:txBody>
          <a:bodyPr>
            <a:spAutoFit/>
          </a:bodyPr>
          <a:lstStyle/>
          <a:p>
            <a:pPr eaLnBrk="1" hangingPunct="1">
              <a:defRPr/>
            </a:pPr>
            <a:r>
              <a:rPr lang="en-US" sz="1600" dirty="0" err="1">
                <a:solidFill>
                  <a:srgbClr val="000000"/>
                </a:solidFill>
                <a:latin typeface="Calibri" charset="0"/>
              </a:rPr>
              <a:t>ElasticProblem</a:t>
            </a:r>
            <a:r>
              <a:rPr lang="en-US" sz="1600" dirty="0">
                <a:solidFill>
                  <a:srgbClr val="000000"/>
                </a:solidFill>
                <a:latin typeface="Calibri" charset="0"/>
              </a:rPr>
              <a:t>:</a:t>
            </a:r>
          </a:p>
          <a:p>
            <a:pPr eaLnBrk="1" hangingPunct="1">
              <a:defRPr/>
            </a:pPr>
            <a:r>
              <a:rPr lang="en-US" sz="1600" dirty="0">
                <a:solidFill>
                  <a:srgbClr val="000000"/>
                </a:solidFill>
                <a:latin typeface="Calibri" charset="0"/>
              </a:rPr>
              <a:t>{</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MeshFile</a:t>
            </a:r>
            <a:r>
              <a:rPr lang="en-US" sz="1600" dirty="0">
                <a:solidFill>
                  <a:srgbClr val="000000"/>
                </a:solidFill>
                <a:latin typeface="Calibri" charset="0"/>
              </a:rPr>
              <a:t>: </a:t>
            </a:r>
            <a:r>
              <a:rPr lang="en-US" sz="1600" dirty="0" err="1">
                <a:solidFill>
                  <a:srgbClr val="000000"/>
                </a:solidFill>
                <a:latin typeface="Calibri" charset="0"/>
              </a:rPr>
              <a:t>TeslaCavity.ncdf</a:t>
            </a:r>
            <a:endParaRPr lang="en-US" sz="1600" dirty="0">
              <a:solidFill>
                <a:srgbClr val="000000"/>
              </a:solidFill>
              <a:latin typeface="Calibri" charset="0"/>
            </a:endParaRP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BasisOrder</a:t>
            </a:r>
            <a:r>
              <a:rPr lang="en-US" sz="1600" dirty="0">
                <a:solidFill>
                  <a:srgbClr val="000000"/>
                </a:solidFill>
                <a:latin typeface="Calibri" charset="0"/>
              </a:rPr>
              <a:t>: 2 </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CurvedSurfaces</a:t>
            </a:r>
            <a:r>
              <a:rPr lang="en-US" sz="1600" dirty="0">
                <a:solidFill>
                  <a:srgbClr val="000000"/>
                </a:solidFill>
                <a:latin typeface="Calibri" charset="0"/>
              </a:rPr>
              <a:t>: on</a:t>
            </a:r>
          </a:p>
          <a:p>
            <a:pPr eaLnBrk="1" hangingPunct="1">
              <a:defRPr/>
            </a:pPr>
            <a:r>
              <a:rPr lang="en-US" sz="1600" dirty="0">
                <a:solidFill>
                  <a:srgbClr val="000000"/>
                </a:solidFill>
                <a:latin typeface="Calibri" charset="0"/>
              </a:rPr>
              <a:t> </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MeshDump</a:t>
            </a:r>
            <a:r>
              <a:rPr lang="en-US" sz="1600" dirty="0">
                <a:solidFill>
                  <a:srgbClr val="000000"/>
                </a:solidFill>
                <a:latin typeface="Calibri" charset="0"/>
              </a:rPr>
              <a:t>: {</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WriteDeformedMesh</a:t>
            </a:r>
            <a:r>
              <a:rPr lang="en-US" sz="1600" dirty="0">
                <a:solidFill>
                  <a:srgbClr val="000000"/>
                </a:solidFill>
                <a:latin typeface="Calibri" charset="0"/>
              </a:rPr>
              <a:t>: on </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MeshDeformScale</a:t>
            </a:r>
            <a:r>
              <a:rPr lang="en-US" sz="1600" dirty="0">
                <a:solidFill>
                  <a:srgbClr val="000000"/>
                </a:solidFill>
                <a:latin typeface="Calibri" charset="0"/>
              </a:rPr>
              <a:t>: 0.2</a:t>
            </a:r>
          </a:p>
          <a:p>
            <a:pPr eaLnBrk="1" hangingPunct="1">
              <a:defRPr/>
            </a:pPr>
            <a:r>
              <a:rPr lang="en-US" sz="1600" dirty="0">
                <a:solidFill>
                  <a:srgbClr val="000000"/>
                </a:solidFill>
                <a:latin typeface="Calibri" charset="0"/>
              </a:rPr>
              <a:t>  }</a:t>
            </a:r>
          </a:p>
          <a:p>
            <a:pPr indent="58738">
              <a:defRPr/>
            </a:pPr>
            <a:endParaRPr lang="en-US" sz="1600" dirty="0">
              <a:solidFill>
                <a:srgbClr val="000000"/>
              </a:solidFill>
              <a:latin typeface="Calibri" charset="0"/>
            </a:endParaRPr>
          </a:p>
          <a:p>
            <a:pPr indent="58738">
              <a:defRPr/>
            </a:pPr>
            <a:r>
              <a:rPr lang="en-US" sz="1600" dirty="0">
                <a:solidFill>
                  <a:srgbClr val="000000"/>
                </a:solidFill>
                <a:latin typeface="Calibri" charset="0"/>
              </a:rPr>
              <a:t> </a:t>
            </a:r>
            <a:r>
              <a:rPr lang="en-US" sz="1600" b="1" dirty="0" err="1">
                <a:solidFill>
                  <a:srgbClr val="000000"/>
                </a:solidFill>
                <a:latin typeface="Calibri" charset="0"/>
              </a:rPr>
              <a:t>EigenSolver</a:t>
            </a:r>
            <a:r>
              <a:rPr lang="en-US" sz="1600" b="1" dirty="0">
                <a:solidFill>
                  <a:srgbClr val="000000"/>
                </a:solidFill>
                <a:latin typeface="Calibri" charset="0"/>
              </a:rPr>
              <a:t> : {</a:t>
            </a:r>
          </a:p>
          <a:p>
            <a:pPr indent="58738">
              <a:defRPr/>
            </a:pPr>
            <a:r>
              <a:rPr lang="en-US" sz="1600" b="1" dirty="0">
                <a:solidFill>
                  <a:srgbClr val="000000"/>
                </a:solidFill>
                <a:latin typeface="Calibri" charset="0"/>
              </a:rPr>
              <a:t>        </a:t>
            </a:r>
            <a:r>
              <a:rPr lang="en-US" sz="1600" b="1" dirty="0" err="1">
                <a:solidFill>
                  <a:srgbClr val="000000"/>
                </a:solidFill>
                <a:latin typeface="Calibri" charset="0"/>
              </a:rPr>
              <a:t>NumEigenvalues</a:t>
            </a:r>
            <a:r>
              <a:rPr lang="en-US" sz="1600" b="1" dirty="0">
                <a:solidFill>
                  <a:srgbClr val="000000"/>
                </a:solidFill>
                <a:latin typeface="Calibri" charset="0"/>
              </a:rPr>
              <a:t>: 5</a:t>
            </a:r>
          </a:p>
          <a:p>
            <a:pPr indent="58738">
              <a:defRPr/>
            </a:pPr>
            <a:r>
              <a:rPr lang="en-US" sz="1600" b="1" dirty="0">
                <a:solidFill>
                  <a:srgbClr val="000000"/>
                </a:solidFill>
                <a:latin typeface="Calibri" charset="0"/>
              </a:rPr>
              <a:t>        </a:t>
            </a:r>
            <a:r>
              <a:rPr lang="en-US" sz="1600" b="1" dirty="0" err="1">
                <a:solidFill>
                  <a:srgbClr val="000000"/>
                </a:solidFill>
                <a:latin typeface="Calibri" charset="0"/>
              </a:rPr>
              <a:t>FrequencyShift</a:t>
            </a:r>
            <a:r>
              <a:rPr lang="en-US" sz="1600" b="1" dirty="0">
                <a:solidFill>
                  <a:srgbClr val="000000"/>
                </a:solidFill>
                <a:latin typeface="Calibri" charset="0"/>
              </a:rPr>
              <a:t>: 5</a:t>
            </a:r>
          </a:p>
          <a:p>
            <a:pPr indent="58738">
              <a:defRPr/>
            </a:pPr>
            <a:r>
              <a:rPr lang="en-US" sz="1600" b="1" dirty="0">
                <a:solidFill>
                  <a:srgbClr val="000000"/>
                </a:solidFill>
                <a:latin typeface="Calibri" charset="0"/>
              </a:rPr>
              <a:t> }</a:t>
            </a:r>
            <a:endParaRPr lang="en-US" sz="1600" dirty="0">
              <a:solidFill>
                <a:srgbClr val="000000"/>
              </a:solidFill>
              <a:latin typeface="Calibri" charset="0"/>
            </a:endParaRPr>
          </a:p>
        </p:txBody>
      </p:sp>
      <p:sp>
        <p:nvSpPr>
          <p:cNvPr id="15364" name="Rectangle 12"/>
          <p:cNvSpPr>
            <a:spLocks noChangeArrowheads="1"/>
          </p:cNvSpPr>
          <p:nvPr/>
        </p:nvSpPr>
        <p:spPr bwMode="auto">
          <a:xfrm>
            <a:off x="4290117" y="1102578"/>
            <a:ext cx="2986087" cy="5509200"/>
          </a:xfrm>
          <a:prstGeom prst="rect">
            <a:avLst/>
          </a:prstGeom>
          <a:noFill/>
          <a:ln w="9525">
            <a:solidFill>
              <a:srgbClr val="000000"/>
            </a:solidFill>
            <a:miter lim="800000"/>
            <a:headEnd/>
            <a:tailEnd/>
          </a:ln>
        </p:spPr>
        <p:txBody>
          <a:bodyPr>
            <a:spAutoFit/>
          </a:bodyPr>
          <a:lstStyle/>
          <a:p>
            <a:pPr eaLnBrk="1" hangingPunct="1">
              <a:defRPr/>
            </a:pPr>
            <a:r>
              <a:rPr lang="en-US" sz="1600" dirty="0" err="1">
                <a:solidFill>
                  <a:srgbClr val="000000"/>
                </a:solidFill>
                <a:latin typeface="Calibri" charset="0"/>
              </a:rPr>
              <a:t>VolumeMaterial</a:t>
            </a:r>
            <a:r>
              <a:rPr lang="en-US" sz="1600" dirty="0">
                <a:solidFill>
                  <a:srgbClr val="000000"/>
                </a:solidFill>
                <a:latin typeface="Calibri" charset="0"/>
              </a:rPr>
              <a:t>:</a:t>
            </a:r>
          </a:p>
          <a:p>
            <a:pPr eaLnBrk="1" hangingPunct="1">
              <a:defRPr/>
            </a:pPr>
            <a:r>
              <a:rPr lang="en-US" sz="1600" dirty="0">
                <a:solidFill>
                  <a:srgbClr val="000000"/>
                </a:solidFill>
                <a:latin typeface="Calibri" charset="0"/>
              </a:rPr>
              <a:t>  {</a:t>
            </a:r>
          </a:p>
          <a:p>
            <a:pPr eaLnBrk="1" hangingPunct="1">
              <a:defRPr/>
            </a:pPr>
            <a:r>
              <a:rPr lang="en-US" sz="1600" dirty="0">
                <a:solidFill>
                  <a:srgbClr val="000000"/>
                </a:solidFill>
                <a:latin typeface="Calibri" charset="0"/>
              </a:rPr>
              <a:t>    Id: 1</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ElasticLambda</a:t>
            </a:r>
            <a:r>
              <a:rPr lang="en-US" sz="1600" dirty="0">
                <a:solidFill>
                  <a:srgbClr val="000000"/>
                </a:solidFill>
                <a:latin typeface="Calibri" charset="0"/>
              </a:rPr>
              <a:t>  :  20.9512e+10</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ElasticMu</a:t>
            </a:r>
            <a:r>
              <a:rPr lang="en-US" sz="1600" dirty="0">
                <a:solidFill>
                  <a:srgbClr val="000000"/>
                </a:solidFill>
                <a:latin typeface="Calibri" charset="0"/>
              </a:rPr>
              <a:t>      :   5.77227e+10</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ElasticAlpha</a:t>
            </a:r>
            <a:r>
              <a:rPr lang="en-US" sz="1600" dirty="0">
                <a:solidFill>
                  <a:srgbClr val="000000"/>
                </a:solidFill>
                <a:latin typeface="Calibri" charset="0"/>
              </a:rPr>
              <a:t>   :   6.50000e-6</a:t>
            </a:r>
          </a:p>
          <a:p>
            <a:pPr eaLnBrk="1" hangingPunct="1">
              <a:defRPr/>
            </a:pPr>
            <a:r>
              <a:rPr lang="en-US" sz="1600" dirty="0">
                <a:solidFill>
                  <a:srgbClr val="000000"/>
                </a:solidFill>
                <a:latin typeface="Calibri" charset="0"/>
              </a:rPr>
              <a:t>    Density: 8570</a:t>
            </a:r>
          </a:p>
          <a:p>
            <a:pPr eaLnBrk="1" hangingPunct="1">
              <a:defRPr/>
            </a:pPr>
            <a:r>
              <a:rPr lang="en-US" sz="1600" dirty="0">
                <a:solidFill>
                  <a:srgbClr val="000000"/>
                </a:solidFill>
                <a:latin typeface="Calibri" charset="0"/>
              </a:rPr>
              <a:t>  }</a:t>
            </a:r>
          </a:p>
          <a:p>
            <a:pPr eaLnBrk="1" hangingPunct="1">
              <a:defRPr/>
            </a:pPr>
            <a:r>
              <a:rPr lang="en-US" sz="1600" dirty="0">
                <a:solidFill>
                  <a:srgbClr val="000000"/>
                </a:solidFill>
                <a:latin typeface="Calibri" charset="0"/>
              </a:rPr>
              <a:t> </a:t>
            </a:r>
          </a:p>
          <a:p>
            <a:pPr eaLnBrk="1" hangingPunct="1">
              <a:defRPr/>
            </a:pPr>
            <a:r>
              <a:rPr lang="en-US" sz="1600" dirty="0">
                <a:solidFill>
                  <a:srgbClr val="000000"/>
                </a:solidFill>
                <a:latin typeface="Calibri" charset="0"/>
              </a:rPr>
              <a:t>Boundary:</a:t>
            </a:r>
          </a:p>
          <a:p>
            <a:pPr eaLnBrk="1" hangingPunct="1">
              <a:defRPr/>
            </a:pPr>
            <a:r>
              <a:rPr lang="en-US" sz="1600" dirty="0">
                <a:solidFill>
                  <a:srgbClr val="000000"/>
                </a:solidFill>
                <a:latin typeface="Calibri" charset="0"/>
              </a:rPr>
              <a:t>  {</a:t>
            </a:r>
          </a:p>
          <a:p>
            <a:pPr eaLnBrk="1" hangingPunct="1">
              <a:defRPr/>
            </a:pPr>
            <a:r>
              <a:rPr lang="en-US" sz="1600" dirty="0">
                <a:solidFill>
                  <a:srgbClr val="000000"/>
                </a:solidFill>
                <a:latin typeface="Calibri" charset="0"/>
              </a:rPr>
              <a:t>    Id: 1</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ConditionType</a:t>
            </a:r>
            <a:r>
              <a:rPr lang="en-US" sz="1600" dirty="0">
                <a:solidFill>
                  <a:srgbClr val="000000"/>
                </a:solidFill>
                <a:latin typeface="Calibri" charset="0"/>
              </a:rPr>
              <a:t>: </a:t>
            </a:r>
            <a:r>
              <a:rPr lang="en-US" sz="1600" dirty="0" err="1">
                <a:solidFill>
                  <a:srgbClr val="000000"/>
                </a:solidFill>
                <a:latin typeface="Calibri" charset="0"/>
              </a:rPr>
              <a:t>Dirichlet</a:t>
            </a:r>
            <a:endParaRPr lang="en-US" sz="1600" dirty="0">
              <a:solidFill>
                <a:srgbClr val="000000"/>
              </a:solidFill>
              <a:latin typeface="Calibri" charset="0"/>
            </a:endParaRP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DirichletValue</a:t>
            </a:r>
            <a:r>
              <a:rPr lang="en-US" sz="1600" dirty="0">
                <a:solidFill>
                  <a:srgbClr val="000000"/>
                </a:solidFill>
                <a:latin typeface="Calibri" charset="0"/>
              </a:rPr>
              <a:t>: 0.</a:t>
            </a:r>
          </a:p>
          <a:p>
            <a:pPr eaLnBrk="1" hangingPunct="1">
              <a:defRPr/>
            </a:pPr>
            <a:r>
              <a:rPr lang="en-US" sz="1600" dirty="0">
                <a:solidFill>
                  <a:srgbClr val="000000"/>
                </a:solidFill>
                <a:latin typeface="Calibri" charset="0"/>
              </a:rPr>
              <a:t>  }</a:t>
            </a:r>
          </a:p>
          <a:p>
            <a:pPr eaLnBrk="1" hangingPunct="1">
              <a:defRPr/>
            </a:pPr>
            <a:r>
              <a:rPr lang="en-US" sz="1600" dirty="0">
                <a:solidFill>
                  <a:srgbClr val="000000"/>
                </a:solidFill>
                <a:latin typeface="Calibri" charset="0"/>
              </a:rPr>
              <a:t>  </a:t>
            </a:r>
          </a:p>
          <a:p>
            <a:pPr eaLnBrk="1" hangingPunct="1">
              <a:defRPr/>
            </a:pPr>
            <a:r>
              <a:rPr lang="en-US" sz="1600" dirty="0">
                <a:solidFill>
                  <a:srgbClr val="000000"/>
                </a:solidFill>
                <a:latin typeface="Calibri" charset="0"/>
              </a:rPr>
              <a:t>  Boundary:</a:t>
            </a:r>
          </a:p>
          <a:p>
            <a:pPr eaLnBrk="1" hangingPunct="1">
              <a:defRPr/>
            </a:pPr>
            <a:r>
              <a:rPr lang="en-US" sz="1600" dirty="0">
                <a:solidFill>
                  <a:srgbClr val="000000"/>
                </a:solidFill>
                <a:latin typeface="Calibri" charset="0"/>
              </a:rPr>
              <a:t>  {</a:t>
            </a:r>
          </a:p>
          <a:p>
            <a:pPr eaLnBrk="1" hangingPunct="1">
              <a:defRPr/>
            </a:pPr>
            <a:r>
              <a:rPr lang="en-US" sz="1600" dirty="0">
                <a:solidFill>
                  <a:srgbClr val="000000"/>
                </a:solidFill>
                <a:latin typeface="Calibri" charset="0"/>
              </a:rPr>
              <a:t>    Id: 2</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ConditionType</a:t>
            </a:r>
            <a:r>
              <a:rPr lang="en-US" sz="1600" dirty="0">
                <a:solidFill>
                  <a:srgbClr val="000000"/>
                </a:solidFill>
                <a:latin typeface="Calibri" charset="0"/>
              </a:rPr>
              <a:t>: </a:t>
            </a:r>
            <a:r>
              <a:rPr lang="en-US" sz="1600" dirty="0" err="1">
                <a:solidFill>
                  <a:srgbClr val="000000"/>
                </a:solidFill>
                <a:latin typeface="Calibri" charset="0"/>
              </a:rPr>
              <a:t>Dirichlet</a:t>
            </a:r>
            <a:endParaRPr lang="en-US" sz="1600" dirty="0">
              <a:solidFill>
                <a:srgbClr val="000000"/>
              </a:solidFill>
              <a:latin typeface="Calibri" charset="0"/>
            </a:endParaRP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DirichletValue</a:t>
            </a:r>
            <a:r>
              <a:rPr lang="en-US" sz="1600" dirty="0">
                <a:solidFill>
                  <a:srgbClr val="000000"/>
                </a:solidFill>
                <a:latin typeface="Calibri" charset="0"/>
              </a:rPr>
              <a:t>: 0.</a:t>
            </a:r>
          </a:p>
          <a:p>
            <a:pPr eaLnBrk="1" hangingPunct="1">
              <a:defRPr/>
            </a:pPr>
            <a:r>
              <a:rPr lang="en-US" sz="1600" dirty="0">
                <a:solidFill>
                  <a:srgbClr val="000000"/>
                </a:solidFill>
                <a:latin typeface="Calibri" charset="0"/>
              </a:rPr>
              <a:t>  } </a:t>
            </a:r>
          </a:p>
        </p:txBody>
      </p:sp>
      <p:sp>
        <p:nvSpPr>
          <p:cNvPr id="15365" name="Rectangle 12"/>
          <p:cNvSpPr>
            <a:spLocks noChangeArrowheads="1"/>
          </p:cNvSpPr>
          <p:nvPr/>
        </p:nvSpPr>
        <p:spPr bwMode="auto">
          <a:xfrm>
            <a:off x="8087369" y="1102578"/>
            <a:ext cx="2592387" cy="4031873"/>
          </a:xfrm>
          <a:prstGeom prst="rect">
            <a:avLst/>
          </a:prstGeom>
          <a:noFill/>
          <a:ln w="9525">
            <a:solidFill>
              <a:srgbClr val="000000"/>
            </a:solidFill>
            <a:miter lim="800000"/>
            <a:headEnd/>
            <a:tailEnd/>
          </a:ln>
        </p:spPr>
        <p:txBody>
          <a:bodyPr>
            <a:spAutoFit/>
          </a:bodyPr>
          <a:lstStyle/>
          <a:p>
            <a:pPr eaLnBrk="1" hangingPunct="1">
              <a:defRPr/>
            </a:pPr>
            <a:r>
              <a:rPr lang="en-US" sz="1600" dirty="0">
                <a:solidFill>
                  <a:srgbClr val="000000"/>
                </a:solidFill>
                <a:latin typeface="Calibri" charset="0"/>
              </a:rPr>
              <a:t> Boundary:</a:t>
            </a:r>
          </a:p>
          <a:p>
            <a:pPr eaLnBrk="1" hangingPunct="1">
              <a:defRPr/>
            </a:pPr>
            <a:r>
              <a:rPr lang="en-US" sz="1600" dirty="0">
                <a:solidFill>
                  <a:srgbClr val="000000"/>
                </a:solidFill>
                <a:latin typeface="Calibri" charset="0"/>
              </a:rPr>
              <a:t>  {</a:t>
            </a:r>
          </a:p>
          <a:p>
            <a:pPr eaLnBrk="1" hangingPunct="1">
              <a:defRPr/>
            </a:pPr>
            <a:r>
              <a:rPr lang="en-US" sz="1600" dirty="0">
                <a:solidFill>
                  <a:srgbClr val="000000"/>
                </a:solidFill>
                <a:latin typeface="Calibri" charset="0"/>
              </a:rPr>
              <a:t>    Id: 3</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ConditionType</a:t>
            </a:r>
            <a:r>
              <a:rPr lang="en-US" sz="1600" dirty="0">
                <a:solidFill>
                  <a:srgbClr val="000000"/>
                </a:solidFill>
                <a:latin typeface="Calibri" charset="0"/>
              </a:rPr>
              <a:t>: Mixed</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MixedType</a:t>
            </a:r>
            <a:r>
              <a:rPr lang="en-US" sz="1600" dirty="0">
                <a:solidFill>
                  <a:srgbClr val="000000"/>
                </a:solidFill>
                <a:latin typeface="Calibri" charset="0"/>
              </a:rPr>
              <a:t>: Neumann </a:t>
            </a:r>
            <a:r>
              <a:rPr lang="en-US" sz="1600" dirty="0" err="1">
                <a:solidFill>
                  <a:srgbClr val="000000"/>
                </a:solidFill>
                <a:latin typeface="Calibri" charset="0"/>
              </a:rPr>
              <a:t>Dirichlet</a:t>
            </a:r>
            <a:r>
              <a:rPr lang="en-US" sz="1600" dirty="0">
                <a:solidFill>
                  <a:srgbClr val="000000"/>
                </a:solidFill>
                <a:latin typeface="Calibri" charset="0"/>
              </a:rPr>
              <a:t> Neumann</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MixedValue</a:t>
            </a:r>
            <a:r>
              <a:rPr lang="en-US" sz="1600" dirty="0">
                <a:solidFill>
                  <a:srgbClr val="000000"/>
                </a:solidFill>
                <a:latin typeface="Calibri" charset="0"/>
              </a:rPr>
              <a:t>: 0., 0., 0.</a:t>
            </a:r>
          </a:p>
          <a:p>
            <a:pPr eaLnBrk="1" hangingPunct="1">
              <a:defRPr/>
            </a:pPr>
            <a:r>
              <a:rPr lang="en-US" sz="1600" dirty="0">
                <a:solidFill>
                  <a:srgbClr val="000000"/>
                </a:solidFill>
                <a:latin typeface="Calibri" charset="0"/>
              </a:rPr>
              <a:t>  }</a:t>
            </a:r>
          </a:p>
          <a:p>
            <a:pPr eaLnBrk="1" hangingPunct="1">
              <a:defRPr/>
            </a:pPr>
            <a:endParaRPr lang="en-US" sz="1600" dirty="0">
              <a:solidFill>
                <a:srgbClr val="000000"/>
              </a:solidFill>
              <a:latin typeface="Calibri" charset="0"/>
            </a:endParaRPr>
          </a:p>
          <a:p>
            <a:pPr eaLnBrk="1" hangingPunct="1">
              <a:defRPr/>
            </a:pPr>
            <a:r>
              <a:rPr lang="en-US" sz="1600" dirty="0">
                <a:solidFill>
                  <a:srgbClr val="000000"/>
                </a:solidFill>
                <a:latin typeface="Calibri" charset="0"/>
              </a:rPr>
              <a:t>Boundary:</a:t>
            </a:r>
          </a:p>
          <a:p>
            <a:pPr eaLnBrk="1" hangingPunct="1">
              <a:defRPr/>
            </a:pPr>
            <a:r>
              <a:rPr lang="en-US" sz="1600" dirty="0">
                <a:solidFill>
                  <a:srgbClr val="000000"/>
                </a:solidFill>
                <a:latin typeface="Calibri" charset="0"/>
              </a:rPr>
              <a:t>  {</a:t>
            </a:r>
          </a:p>
          <a:p>
            <a:pPr eaLnBrk="1" hangingPunct="1">
              <a:defRPr/>
            </a:pPr>
            <a:r>
              <a:rPr lang="en-US" sz="1600" dirty="0">
                <a:solidFill>
                  <a:srgbClr val="000000"/>
                </a:solidFill>
                <a:latin typeface="Calibri" charset="0"/>
              </a:rPr>
              <a:t>    Id: 4</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ConditionType</a:t>
            </a:r>
            <a:r>
              <a:rPr lang="en-US" sz="1600" dirty="0">
                <a:solidFill>
                  <a:srgbClr val="000000"/>
                </a:solidFill>
                <a:latin typeface="Calibri" charset="0"/>
              </a:rPr>
              <a:t>: Neumann</a:t>
            </a:r>
          </a:p>
          <a:p>
            <a:pPr eaLnBrk="1" hangingPunct="1">
              <a:defRPr/>
            </a:pPr>
            <a:r>
              <a:rPr lang="en-US" sz="1600" dirty="0">
                <a:solidFill>
                  <a:srgbClr val="000000"/>
                </a:solidFill>
                <a:latin typeface="Calibri" charset="0"/>
              </a:rPr>
              <a:t>    </a:t>
            </a:r>
            <a:r>
              <a:rPr lang="en-US" sz="1600" dirty="0" err="1">
                <a:solidFill>
                  <a:srgbClr val="000000"/>
                </a:solidFill>
                <a:latin typeface="Calibri" charset="0"/>
              </a:rPr>
              <a:t>NeumannValue</a:t>
            </a:r>
            <a:r>
              <a:rPr lang="en-US" sz="1600" dirty="0">
                <a:solidFill>
                  <a:srgbClr val="000000"/>
                </a:solidFill>
                <a:latin typeface="Calibri" charset="0"/>
              </a:rPr>
              <a:t>: 0.</a:t>
            </a:r>
          </a:p>
          <a:p>
            <a:pPr eaLnBrk="1" hangingPunct="1">
              <a:defRPr/>
            </a:pPr>
            <a:r>
              <a:rPr lang="en-US" sz="1600" dirty="0">
                <a:solidFill>
                  <a:srgbClr val="000000"/>
                </a:solidFill>
                <a:latin typeface="Calibri" charset="0"/>
              </a:rPr>
              <a:t>  }</a:t>
            </a:r>
          </a:p>
          <a:p>
            <a:pPr eaLnBrk="1" hangingPunct="1">
              <a:defRPr/>
            </a:pPr>
            <a:r>
              <a:rPr lang="en-US" sz="1600" dirty="0">
                <a:solidFill>
                  <a:srgbClr val="000000"/>
                </a:solidFill>
                <a:latin typeface="Calibri" charset="0"/>
              </a:rPr>
              <a:t>}</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57</a:t>
            </a:fld>
            <a:endParaRPr lang="en-US" sz="1600" dirty="0"/>
          </a:p>
        </p:txBody>
      </p:sp>
    </p:spTree>
    <p:extLst>
      <p:ext uri="{BB962C8B-B14F-4D97-AF65-F5344CB8AC3E}">
        <p14:creationId xmlns:p14="http://schemas.microsoft.com/office/powerpoint/2010/main" val="3931763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524000" y="165101"/>
            <a:ext cx="9144000" cy="752475"/>
          </a:xfrm>
        </p:spPr>
        <p:txBody>
          <a:bodyPr/>
          <a:lstStyle/>
          <a:p>
            <a:r>
              <a:rPr lang="en-US" altLang="zh-CN" b="1" dirty="0">
                <a:solidFill>
                  <a:srgbClr val="C00000"/>
                </a:solidFill>
                <a:latin typeface="+mn-lt"/>
                <a:ea typeface="ＭＳ Ｐゴシック" panose="020B0600070205080204" pitchFamily="34" charset="-128"/>
                <a:cs typeface="Calibri" panose="020F0502020204030204" pitchFamily="34" charset="0"/>
              </a:rPr>
              <a:t>Run TEM3P on NERSC</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26626" name="Content Placeholder 2"/>
          <p:cNvSpPr>
            <a:spLocks noGrp="1"/>
          </p:cNvSpPr>
          <p:nvPr>
            <p:ph idx="1"/>
          </p:nvPr>
        </p:nvSpPr>
        <p:spPr>
          <a:xfrm>
            <a:off x="439750" y="1216172"/>
            <a:ext cx="10165429" cy="4759325"/>
          </a:xfrm>
        </p:spPr>
        <p:txBody>
          <a:bodyPr/>
          <a:lstStyle/>
          <a:p>
            <a:pPr>
              <a:lnSpc>
                <a:spcPct val="80000"/>
              </a:lnSpc>
              <a:defRPr/>
            </a:pPr>
            <a:r>
              <a:rPr lang="en-US" altLang="zh-CN" b="1" dirty="0">
                <a:solidFill>
                  <a:srgbClr val="000066"/>
                </a:solidFill>
                <a:latin typeface="Calibri" pitchFamily="34" charset="0"/>
                <a:ea typeface="ＭＳ Ｐゴシック" pitchFamily="34" charset="-128"/>
                <a:cs typeface="Calibri" pitchFamily="34" charset="0"/>
              </a:rPr>
              <a:t>Files needed for running tem3p:</a:t>
            </a:r>
          </a:p>
          <a:p>
            <a:pPr marL="914400" lvl="1" indent="-457200">
              <a:lnSpc>
                <a:spcPct val="150000"/>
              </a:lnSpc>
              <a:defRPr/>
            </a:pPr>
            <a:r>
              <a:rPr lang="en-US" altLang="zh-CN" dirty="0">
                <a:solidFill>
                  <a:srgbClr val="000066"/>
                </a:solidFill>
                <a:latin typeface="Calibri" pitchFamily="34" charset="0"/>
                <a:ea typeface="ＭＳ Ｐゴシック" pitchFamily="34" charset="-128"/>
                <a:cs typeface="Calibri" pitchFamily="34" charset="0"/>
              </a:rPr>
              <a:t>Copy </a:t>
            </a:r>
            <a:r>
              <a:rPr lang="en-US" altLang="zh-CN" dirty="0" err="1">
                <a:solidFill>
                  <a:srgbClr val="000066"/>
                </a:solidFill>
                <a:latin typeface="Calibri" pitchFamily="34" charset="0"/>
                <a:ea typeface="ＭＳ Ｐゴシック" pitchFamily="34" charset="-128"/>
                <a:cs typeface="Calibri" pitchFamily="34" charset="0"/>
              </a:rPr>
              <a:t>TeslaCavity.gen</a:t>
            </a:r>
            <a:r>
              <a:rPr lang="en-US" altLang="zh-CN" dirty="0">
                <a:solidFill>
                  <a:srgbClr val="000066"/>
                </a:solidFill>
                <a:latin typeface="Calibri" pitchFamily="34" charset="0"/>
                <a:ea typeface="ＭＳ Ｐゴシック" pitchFamily="34" charset="-128"/>
                <a:cs typeface="Calibri" pitchFamily="34" charset="0"/>
              </a:rPr>
              <a:t> to NERSC </a:t>
            </a:r>
          </a:p>
          <a:p>
            <a:pPr marL="914400" lvl="1" indent="-457200">
              <a:lnSpc>
                <a:spcPct val="150000"/>
              </a:lnSpc>
              <a:defRPr/>
            </a:pPr>
            <a:r>
              <a:rPr lang="en-US" altLang="zh-CN" dirty="0">
                <a:solidFill>
                  <a:srgbClr val="000066"/>
                </a:solidFill>
                <a:latin typeface="Calibri" pitchFamily="34" charset="0"/>
                <a:ea typeface="ＭＳ Ｐゴシック" pitchFamily="34" charset="-128"/>
                <a:cs typeface="Calibri" pitchFamily="34" charset="0"/>
              </a:rPr>
              <a:t>Copy TeslaCavity.tem3p to NERSC</a:t>
            </a:r>
          </a:p>
          <a:p>
            <a:pPr marL="914400" lvl="1" indent="-457200">
              <a:lnSpc>
                <a:spcPct val="150000"/>
              </a:lnSpc>
              <a:defRPr/>
            </a:pPr>
            <a:r>
              <a:rPr lang="en-US" altLang="zh-CN" dirty="0">
                <a:solidFill>
                  <a:srgbClr val="000066"/>
                </a:solidFill>
                <a:latin typeface="Calibri" pitchFamily="34" charset="0"/>
                <a:ea typeface="ＭＳ Ｐゴシック" pitchFamily="34" charset="-128"/>
                <a:cs typeface="Calibri" pitchFamily="34" charset="0"/>
              </a:rPr>
              <a:t>Copy run-</a:t>
            </a:r>
            <a:r>
              <a:rPr lang="en-US" altLang="zh-CN" dirty="0" err="1">
                <a:solidFill>
                  <a:srgbClr val="000066"/>
                </a:solidFill>
                <a:latin typeface="Calibri" pitchFamily="34" charset="0"/>
                <a:ea typeface="ＭＳ Ｐゴシック" pitchFamily="34" charset="-128"/>
                <a:cs typeface="Calibri" pitchFamily="34" charset="0"/>
              </a:rPr>
              <a:t>mesh.sh</a:t>
            </a:r>
            <a:r>
              <a:rPr lang="en-US" altLang="zh-CN" dirty="0">
                <a:solidFill>
                  <a:srgbClr val="000066"/>
                </a:solidFill>
                <a:latin typeface="Calibri" pitchFamily="34" charset="0"/>
                <a:ea typeface="ＭＳ Ｐゴシック" pitchFamily="34" charset="-128"/>
                <a:cs typeface="Calibri" pitchFamily="34" charset="0"/>
              </a:rPr>
              <a:t>, run-tem3p.sh to NERSC</a:t>
            </a:r>
          </a:p>
          <a:p>
            <a:pPr marL="342900" lvl="1" indent="-342900">
              <a:lnSpc>
                <a:spcPct val="150000"/>
              </a:lnSpc>
              <a:buFont typeface="Arial" panose="020B0604020202020204" pitchFamily="34" charset="0"/>
              <a:buChar char="•"/>
              <a:defRPr/>
            </a:pPr>
            <a:r>
              <a:rPr lang="en-US" altLang="zh-CN" sz="2400" b="1" dirty="0">
                <a:solidFill>
                  <a:srgbClr val="000066"/>
                </a:solidFill>
                <a:latin typeface="Calibri" pitchFamily="34" charset="0"/>
                <a:ea typeface="ＭＳ Ｐゴシック" pitchFamily="34" charset="-128"/>
                <a:cs typeface="Calibri" pitchFamily="34" charset="0"/>
              </a:rPr>
              <a:t>Run jobs on NERSC</a:t>
            </a:r>
            <a:endParaRPr lang="en-US" altLang="zh-CN" dirty="0">
              <a:solidFill>
                <a:srgbClr val="000066"/>
              </a:solidFill>
              <a:latin typeface="Calibri" pitchFamily="34" charset="0"/>
              <a:ea typeface="ＭＳ Ｐゴシック" pitchFamily="34" charset="-128"/>
              <a:cs typeface="Calibri" pitchFamily="34" charset="0"/>
            </a:endParaRPr>
          </a:p>
          <a:p>
            <a:pPr marL="914400" lvl="1" indent="-457200">
              <a:lnSpc>
                <a:spcPct val="150000"/>
              </a:lnSpc>
              <a:defRPr/>
            </a:pPr>
            <a:r>
              <a:rPr lang="en-US" altLang="zh-CN" dirty="0">
                <a:solidFill>
                  <a:srgbClr val="000066"/>
                </a:solidFill>
                <a:latin typeface="Calibri" pitchFamily="34" charset="0"/>
                <a:ea typeface="ＭＳ Ｐゴシック" pitchFamily="34" charset="-128"/>
                <a:cs typeface="Calibri" pitchFamily="34" charset="0"/>
              </a:rPr>
              <a:t>Run </a:t>
            </a:r>
            <a:r>
              <a:rPr lang="en-US" altLang="zh-CN" dirty="0" err="1">
                <a:solidFill>
                  <a:srgbClr val="000066"/>
                </a:solidFill>
                <a:latin typeface="Calibri" pitchFamily="34" charset="0"/>
                <a:ea typeface="ＭＳ Ｐゴシック" pitchFamily="34" charset="-128"/>
                <a:cs typeface="Calibri" pitchFamily="34" charset="0"/>
              </a:rPr>
              <a:t>acdtool</a:t>
            </a:r>
            <a:r>
              <a:rPr lang="en-US" altLang="zh-CN" dirty="0">
                <a:solidFill>
                  <a:srgbClr val="000066"/>
                </a:solidFill>
                <a:latin typeface="Calibri" pitchFamily="34" charset="0"/>
                <a:ea typeface="ＭＳ Ｐゴシック" pitchFamily="34" charset="-128"/>
                <a:cs typeface="Calibri" pitchFamily="34" charset="0"/>
              </a:rPr>
              <a:t> to generate </a:t>
            </a:r>
            <a:r>
              <a:rPr lang="en-US" altLang="zh-CN" dirty="0" err="1">
                <a:solidFill>
                  <a:srgbClr val="000066"/>
                </a:solidFill>
                <a:latin typeface="Calibri" pitchFamily="34" charset="0"/>
                <a:ea typeface="ＭＳ Ｐゴシック" pitchFamily="34" charset="-128"/>
                <a:cs typeface="Calibri" pitchFamily="34" charset="0"/>
              </a:rPr>
              <a:t>TeslaCavity.ncdf</a:t>
            </a:r>
            <a:endParaRPr lang="en-US" altLang="zh-CN" dirty="0">
              <a:solidFill>
                <a:srgbClr val="000066"/>
              </a:solidFill>
              <a:latin typeface="Calibri" pitchFamily="34" charset="0"/>
              <a:ea typeface="ＭＳ Ｐゴシック" pitchFamily="34" charset="-128"/>
              <a:cs typeface="Calibri" pitchFamily="34" charset="0"/>
            </a:endParaRPr>
          </a:p>
          <a:p>
            <a:pPr marL="457200" lvl="1" indent="0">
              <a:lnSpc>
                <a:spcPct val="150000"/>
              </a:lnSpc>
              <a:buNone/>
              <a:defRPr/>
            </a:pPr>
            <a:r>
              <a:rPr lang="en-US" altLang="zh-CN" dirty="0">
                <a:solidFill>
                  <a:srgbClr val="000066"/>
                </a:solidFill>
                <a:latin typeface="Calibri" pitchFamily="34" charset="0"/>
                <a:ea typeface="ＭＳ Ｐゴシック" pitchFamily="34" charset="-128"/>
                <a:cs typeface="Calibri" pitchFamily="34" charset="0"/>
              </a:rPr>
              <a:t>        </a:t>
            </a:r>
            <a:r>
              <a:rPr lang="en-US" altLang="zh-CN" i="1" dirty="0">
                <a:solidFill>
                  <a:srgbClr val="FF0000"/>
                </a:solidFill>
                <a:latin typeface="Calibri" pitchFamily="34" charset="0"/>
                <a:ea typeface="ＭＳ Ｐゴシック" pitchFamily="34" charset="-128"/>
                <a:cs typeface="Calibri" pitchFamily="34" charset="0"/>
              </a:rPr>
              <a:t> </a:t>
            </a:r>
            <a:r>
              <a:rPr lang="en-US" altLang="zh-CN" i="1" dirty="0" err="1">
                <a:solidFill>
                  <a:srgbClr val="FF0000"/>
                </a:solidFill>
                <a:latin typeface="Calibri" pitchFamily="34" charset="0"/>
                <a:ea typeface="ＭＳ Ｐゴシック" pitchFamily="34" charset="-128"/>
                <a:cs typeface="Calibri" pitchFamily="34" charset="0"/>
              </a:rPr>
              <a:t>sbatch</a:t>
            </a:r>
            <a:r>
              <a:rPr lang="en-US" altLang="zh-CN" i="1" dirty="0">
                <a:solidFill>
                  <a:srgbClr val="FF0000"/>
                </a:solidFill>
                <a:latin typeface="Calibri" pitchFamily="34" charset="0"/>
                <a:ea typeface="ＭＳ Ｐゴシック" pitchFamily="34" charset="-128"/>
                <a:cs typeface="Calibri" pitchFamily="34" charset="0"/>
              </a:rPr>
              <a:t> run-</a:t>
            </a:r>
            <a:r>
              <a:rPr lang="en-US" altLang="zh-CN" i="1" dirty="0" err="1">
                <a:solidFill>
                  <a:srgbClr val="FF0000"/>
                </a:solidFill>
                <a:latin typeface="Calibri" pitchFamily="34" charset="0"/>
                <a:ea typeface="ＭＳ Ｐゴシック" pitchFamily="34" charset="-128"/>
                <a:cs typeface="Calibri" pitchFamily="34" charset="0"/>
              </a:rPr>
              <a:t>mesh.sh</a:t>
            </a:r>
            <a:endParaRPr lang="en-US" altLang="zh-CN" dirty="0">
              <a:solidFill>
                <a:srgbClr val="000066"/>
              </a:solidFill>
              <a:latin typeface="Calibri" pitchFamily="34" charset="0"/>
              <a:ea typeface="ＭＳ Ｐゴシック" pitchFamily="34" charset="-128"/>
              <a:cs typeface="Calibri" pitchFamily="34" charset="0"/>
            </a:endParaRPr>
          </a:p>
          <a:p>
            <a:pPr marL="914400" lvl="1" indent="-457200">
              <a:lnSpc>
                <a:spcPct val="150000"/>
              </a:lnSpc>
              <a:defRPr/>
            </a:pPr>
            <a:r>
              <a:rPr lang="en-US" altLang="zh-CN" dirty="0">
                <a:solidFill>
                  <a:srgbClr val="000066"/>
                </a:solidFill>
                <a:latin typeface="Times New Roman" panose="02020603050405020304" pitchFamily="18" charset="0"/>
                <a:ea typeface="ＭＳ Ｐゴシック" pitchFamily="34" charset="-128"/>
                <a:cs typeface="Times New Roman" panose="02020603050405020304" pitchFamily="18" charset="0"/>
              </a:rPr>
              <a:t>Run tem3p to obtain mechanical </a:t>
            </a:r>
            <a:r>
              <a:rPr lang="en-US" altLang="zh-CN" dirty="0" err="1">
                <a:solidFill>
                  <a:srgbClr val="000066"/>
                </a:solidFill>
                <a:latin typeface="Times New Roman" panose="02020603050405020304" pitchFamily="18" charset="0"/>
                <a:ea typeface="ＭＳ Ｐゴシック" pitchFamily="34" charset="-128"/>
                <a:cs typeface="Times New Roman" panose="02020603050405020304" pitchFamily="18" charset="0"/>
              </a:rPr>
              <a:t>eigenmodes</a:t>
            </a:r>
            <a:r>
              <a:rPr lang="en-US" altLang="zh-CN" dirty="0">
                <a:solidFill>
                  <a:srgbClr val="000066"/>
                </a:solidFill>
                <a:latin typeface="Times New Roman" panose="02020603050405020304" pitchFamily="18" charset="0"/>
                <a:ea typeface="ＭＳ Ｐゴシック" pitchFamily="34" charset="-128"/>
                <a:cs typeface="Times New Roman" panose="02020603050405020304" pitchFamily="18" charset="0"/>
              </a:rPr>
              <a:t> under tem3p_results</a:t>
            </a:r>
          </a:p>
          <a:p>
            <a:pPr marL="457200" lvl="1" indent="0">
              <a:lnSpc>
                <a:spcPct val="150000"/>
              </a:lnSpc>
              <a:buNone/>
              <a:defRPr/>
            </a:pPr>
            <a:r>
              <a:rPr lang="en-US" altLang="zh-CN" i="1" dirty="0">
                <a:solidFill>
                  <a:srgbClr val="FF0000"/>
                </a:solidFill>
                <a:latin typeface="Calibri" pitchFamily="34" charset="0"/>
                <a:ea typeface="ＭＳ Ｐゴシック" pitchFamily="34" charset="-128"/>
                <a:cs typeface="Calibri" pitchFamily="34" charset="0"/>
              </a:rPr>
              <a:t>       </a:t>
            </a:r>
            <a:r>
              <a:rPr lang="en-US" altLang="zh-CN" i="1" dirty="0" err="1">
                <a:solidFill>
                  <a:srgbClr val="FF0000"/>
                </a:solidFill>
                <a:latin typeface="Calibri" pitchFamily="34" charset="0"/>
                <a:ea typeface="ＭＳ Ｐゴシック" pitchFamily="34" charset="-128"/>
                <a:cs typeface="Calibri" pitchFamily="34" charset="0"/>
              </a:rPr>
              <a:t>sbatch</a:t>
            </a:r>
            <a:r>
              <a:rPr lang="en-US" altLang="zh-CN" i="1" dirty="0">
                <a:solidFill>
                  <a:srgbClr val="FF0000"/>
                </a:solidFill>
                <a:latin typeface="Calibri" pitchFamily="34" charset="0"/>
                <a:ea typeface="ＭＳ Ｐゴシック" pitchFamily="34" charset="-128"/>
                <a:cs typeface="Calibri" pitchFamily="34" charset="0"/>
              </a:rPr>
              <a:t> run-ace3p.sh</a:t>
            </a:r>
            <a:endParaRPr lang="en-US" altLang="zh-CN" dirty="0">
              <a:solidFill>
                <a:srgbClr val="000066"/>
              </a:solidFill>
              <a:latin typeface="Calibri" pitchFamily="34" charset="0"/>
              <a:ea typeface="ＭＳ Ｐゴシック" pitchFamily="34" charset="-128"/>
              <a:cs typeface="Calibri" pitchFamily="34" charset="0"/>
            </a:endParaRP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58</a:t>
            </a:fld>
            <a:endParaRPr lang="en-US" sz="1600" dirty="0"/>
          </a:p>
        </p:txBody>
      </p:sp>
    </p:spTree>
    <p:extLst>
      <p:ext uri="{BB962C8B-B14F-4D97-AF65-F5344CB8AC3E}">
        <p14:creationId xmlns:p14="http://schemas.microsoft.com/office/powerpoint/2010/main" val="3641992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3"/>
          <p:cNvSpPr txBox="1">
            <a:spLocks noChangeArrowheads="1"/>
          </p:cNvSpPr>
          <p:nvPr/>
        </p:nvSpPr>
        <p:spPr bwMode="auto">
          <a:xfrm>
            <a:off x="1524000" y="22860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FontTx/>
              <a:buNone/>
            </a:pPr>
            <a:r>
              <a:rPr lang="en-US" altLang="zh-CN" sz="2800" b="1" dirty="0">
                <a:solidFill>
                  <a:srgbClr val="C00000"/>
                </a:solidFill>
                <a:latin typeface="+mn-lt"/>
              </a:rPr>
              <a:t>Simulation Results</a:t>
            </a:r>
          </a:p>
        </p:txBody>
      </p:sp>
      <p:sp>
        <p:nvSpPr>
          <p:cNvPr id="7" name="Content Placeholder 2"/>
          <p:cNvSpPr txBox="1">
            <a:spLocks/>
          </p:cNvSpPr>
          <p:nvPr/>
        </p:nvSpPr>
        <p:spPr>
          <a:xfrm>
            <a:off x="403365" y="1330372"/>
            <a:ext cx="11162748" cy="3688357"/>
          </a:xfrm>
          <a:prstGeom prst="rect">
            <a:avLst/>
          </a:prstGeom>
        </p:spPr>
        <p:txBody>
          <a:bodyPr/>
          <a:lstStyle/>
          <a:p>
            <a:pPr fontAlgn="auto">
              <a:lnSpc>
                <a:spcPct val="80000"/>
              </a:lnSpc>
              <a:spcBef>
                <a:spcPct val="20000"/>
              </a:spcBef>
              <a:spcAft>
                <a:spcPts val="0"/>
              </a:spcAft>
              <a:defRPr/>
            </a:pPr>
            <a:r>
              <a:rPr lang="en-US" altLang="zh-CN" sz="2400" b="1" dirty="0">
                <a:latin typeface="Calibri"/>
                <a:cs typeface="Calibri"/>
              </a:rPr>
              <a:t>/Tem3p_results/</a:t>
            </a:r>
            <a:r>
              <a:rPr lang="en-US" altLang="zh-CN" sz="2400" b="1" dirty="0" err="1">
                <a:latin typeface="Calibri"/>
                <a:cs typeface="Calibri"/>
              </a:rPr>
              <a:t>ResultFile</a:t>
            </a:r>
            <a:endParaRPr lang="en-US" altLang="zh-CN" sz="2400" b="1" dirty="0">
              <a:latin typeface="Calibri"/>
              <a:cs typeface="Calibri"/>
            </a:endParaRPr>
          </a:p>
          <a:p>
            <a:pPr fontAlgn="auto">
              <a:lnSpc>
                <a:spcPct val="80000"/>
              </a:lnSpc>
              <a:spcBef>
                <a:spcPct val="20000"/>
              </a:spcBef>
              <a:spcAft>
                <a:spcPts val="0"/>
              </a:spcAft>
              <a:defRPr/>
            </a:pPr>
            <a:endParaRPr lang="en-US" altLang="zh-CN" sz="2400" b="1" dirty="0">
              <a:latin typeface="Calibri"/>
              <a:cs typeface="Calibri"/>
            </a:endParaRPr>
          </a:p>
          <a:p>
            <a:endParaRPr lang="en-US" sz="800" dirty="0">
              <a:solidFill>
                <a:srgbClr val="400BD9"/>
              </a:solidFill>
              <a:latin typeface="Menlo" panose="020B0609030804020204" pitchFamily="49" charset="0"/>
            </a:endParaRPr>
          </a:p>
          <a:p>
            <a:r>
              <a:rPr lang="en-US" sz="1000" dirty="0">
                <a:solidFill>
                  <a:srgbClr val="400BD9"/>
                </a:solidFill>
                <a:latin typeface="Menlo" panose="020B0609030804020204" pitchFamily="49" charset="0"/>
              </a:rPr>
              <a:t># Frequency [Hz]     </a:t>
            </a:r>
            <a:r>
              <a:rPr lang="en-US" sz="1000" dirty="0" err="1">
                <a:solidFill>
                  <a:srgbClr val="400BD9"/>
                </a:solidFill>
                <a:latin typeface="Menlo" panose="020B0609030804020204" pitchFamily="49" charset="0"/>
              </a:rPr>
              <a:t>u_x</a:t>
            </a:r>
            <a:r>
              <a:rPr lang="en-US" sz="1000" dirty="0">
                <a:solidFill>
                  <a:srgbClr val="400BD9"/>
                </a:solidFill>
                <a:latin typeface="Menlo" panose="020B0609030804020204" pitchFamily="49" charset="0"/>
              </a:rPr>
              <a:t> min [m]     </a:t>
            </a:r>
            <a:r>
              <a:rPr lang="en-US" sz="1000" dirty="0" err="1">
                <a:solidFill>
                  <a:srgbClr val="400BD9"/>
                </a:solidFill>
                <a:latin typeface="Menlo" panose="020B0609030804020204" pitchFamily="49" charset="0"/>
              </a:rPr>
              <a:t>u_x</a:t>
            </a:r>
            <a:r>
              <a:rPr lang="en-US" sz="1000" dirty="0">
                <a:solidFill>
                  <a:srgbClr val="400BD9"/>
                </a:solidFill>
                <a:latin typeface="Menlo" panose="020B0609030804020204" pitchFamily="49" charset="0"/>
              </a:rPr>
              <a:t> max [m]     </a:t>
            </a:r>
            <a:r>
              <a:rPr lang="en-US" sz="1000" dirty="0" err="1">
                <a:solidFill>
                  <a:srgbClr val="400BD9"/>
                </a:solidFill>
                <a:latin typeface="Menlo" panose="020B0609030804020204" pitchFamily="49" charset="0"/>
              </a:rPr>
              <a:t>u_y</a:t>
            </a:r>
            <a:r>
              <a:rPr lang="en-US" sz="1000" dirty="0">
                <a:solidFill>
                  <a:srgbClr val="400BD9"/>
                </a:solidFill>
                <a:latin typeface="Menlo" panose="020B0609030804020204" pitchFamily="49" charset="0"/>
              </a:rPr>
              <a:t> min [m]     </a:t>
            </a:r>
            <a:r>
              <a:rPr lang="en-US" sz="1000" dirty="0" err="1">
                <a:solidFill>
                  <a:srgbClr val="400BD9"/>
                </a:solidFill>
                <a:latin typeface="Menlo" panose="020B0609030804020204" pitchFamily="49" charset="0"/>
              </a:rPr>
              <a:t>u_y</a:t>
            </a:r>
            <a:r>
              <a:rPr lang="en-US" sz="1000" dirty="0">
                <a:solidFill>
                  <a:srgbClr val="400BD9"/>
                </a:solidFill>
                <a:latin typeface="Menlo" panose="020B0609030804020204" pitchFamily="49" charset="0"/>
              </a:rPr>
              <a:t> max [m]     </a:t>
            </a:r>
            <a:r>
              <a:rPr lang="en-US" sz="1000" dirty="0" err="1">
                <a:solidFill>
                  <a:srgbClr val="400BD9"/>
                </a:solidFill>
                <a:latin typeface="Menlo" panose="020B0609030804020204" pitchFamily="49" charset="0"/>
              </a:rPr>
              <a:t>u_z</a:t>
            </a:r>
            <a:r>
              <a:rPr lang="en-US" sz="1000" dirty="0">
                <a:solidFill>
                  <a:srgbClr val="400BD9"/>
                </a:solidFill>
                <a:latin typeface="Menlo" panose="020B0609030804020204" pitchFamily="49" charset="0"/>
              </a:rPr>
              <a:t> min [m]     </a:t>
            </a:r>
            <a:r>
              <a:rPr lang="en-US" sz="1000" dirty="0" err="1">
                <a:solidFill>
                  <a:srgbClr val="400BD9"/>
                </a:solidFill>
                <a:latin typeface="Menlo" panose="020B0609030804020204" pitchFamily="49" charset="0"/>
              </a:rPr>
              <a:t>u_z</a:t>
            </a:r>
            <a:r>
              <a:rPr lang="en-US" sz="1000" dirty="0">
                <a:solidFill>
                  <a:srgbClr val="400BD9"/>
                </a:solidFill>
                <a:latin typeface="Menlo" panose="020B0609030804020204" pitchFamily="49" charset="0"/>
              </a:rPr>
              <a:t> max [m]   </a:t>
            </a:r>
            <a:r>
              <a:rPr lang="en-US" sz="1000" dirty="0" err="1">
                <a:solidFill>
                  <a:srgbClr val="400BD9"/>
                </a:solidFill>
                <a:latin typeface="Menlo" panose="020B0609030804020204" pitchFamily="49" charset="0"/>
              </a:rPr>
              <a:t>u_mag</a:t>
            </a:r>
            <a:r>
              <a:rPr lang="en-US" sz="1000" dirty="0">
                <a:solidFill>
                  <a:srgbClr val="400BD9"/>
                </a:solidFill>
                <a:latin typeface="Menlo" panose="020B0609030804020204" pitchFamily="49" charset="0"/>
              </a:rPr>
              <a:t> max [m]    </a:t>
            </a:r>
            <a:r>
              <a:rPr lang="en-US" sz="1000" dirty="0" err="1">
                <a:solidFill>
                  <a:srgbClr val="400BD9"/>
                </a:solidFill>
                <a:latin typeface="Menlo" panose="020B0609030804020204" pitchFamily="49" charset="0"/>
              </a:rPr>
              <a:t>block_id</a:t>
            </a:r>
            <a:endParaRPr lang="en-US" sz="1000" dirty="0">
              <a:solidFill>
                <a:srgbClr val="400BD9"/>
              </a:solidFill>
              <a:latin typeface="Menlo" panose="020B0609030804020204" pitchFamily="49" charset="0"/>
            </a:endParaRPr>
          </a:p>
          <a:p>
            <a:r>
              <a:rPr lang="en-US" sz="1000" dirty="0">
                <a:solidFill>
                  <a:srgbClr val="000000"/>
                </a:solidFill>
                <a:latin typeface="Menlo" panose="020B0609030804020204" pitchFamily="49" charset="0"/>
              </a:rPr>
              <a:t>       62.822941     -0.44492086   0.00016858157   -0.0025499007    0.0026511475     -0.12532522      0.12523272      0.44516552           1</a:t>
            </a:r>
          </a:p>
          <a:p>
            <a:r>
              <a:rPr lang="en-US" sz="1000" dirty="0">
                <a:solidFill>
                  <a:srgbClr val="000000"/>
                </a:solidFill>
                <a:latin typeface="Menlo" panose="020B0609030804020204" pitchFamily="49" charset="0"/>
              </a:rPr>
              <a:t>       167.12759     -0.41393689       0.4092585   -0.0053549146    0.0051031721     -0.28438939      0.28260496       0.4147662           1</a:t>
            </a:r>
          </a:p>
          <a:p>
            <a:r>
              <a:rPr lang="en-US" sz="1000" dirty="0">
                <a:solidFill>
                  <a:srgbClr val="000000"/>
                </a:solidFill>
                <a:latin typeface="Menlo" panose="020B0609030804020204" pitchFamily="49" charset="0"/>
              </a:rPr>
              <a:t>       242.46092    -0.016593697     0.017161336    -0.016938683     0.016114706  -1.2855237e-05      0.41375152      0.41375219           1</a:t>
            </a:r>
          </a:p>
          <a:p>
            <a:r>
              <a:rPr lang="en-US" sz="1000" dirty="0">
                <a:solidFill>
                  <a:srgbClr val="000000"/>
                </a:solidFill>
                <a:latin typeface="Menlo" panose="020B0609030804020204" pitchFamily="49" charset="0"/>
              </a:rPr>
              <a:t>       307.64515     -0.40210617       0.3529317   -0.0081538808     0.008145305     -0.33878416      0.34097046       0.4067986           1</a:t>
            </a:r>
          </a:p>
          <a:p>
            <a:r>
              <a:rPr lang="en-US" sz="1000" dirty="0">
                <a:solidFill>
                  <a:srgbClr val="000000"/>
                </a:solidFill>
                <a:latin typeface="Menlo" panose="020B0609030804020204" pitchFamily="49" charset="0"/>
              </a:rPr>
              <a:t>       468.56376     -0.40723536      0.41783503    -0.012635801     0.012000945     -0.45602865      0.44588751       0.4608655           1</a:t>
            </a:r>
          </a:p>
          <a:p>
            <a:endParaRPr lang="en-US" sz="800" dirty="0">
              <a:solidFill>
                <a:srgbClr val="000000"/>
              </a:solidFill>
              <a:latin typeface="Menlo" panose="020B0609030804020204" pitchFamily="49" charset="0"/>
            </a:endParaRPr>
          </a:p>
          <a:p>
            <a:pPr marL="460375">
              <a:lnSpc>
                <a:spcPct val="80000"/>
              </a:lnSpc>
              <a:spcBef>
                <a:spcPct val="20000"/>
              </a:spcBef>
              <a:buClr>
                <a:srgbClr val="A50021"/>
              </a:buClr>
              <a:defRPr/>
            </a:pPr>
            <a:endParaRPr lang="en-US" sz="2400" dirty="0">
              <a:latin typeface="Calibri"/>
              <a:cs typeface="Calibri"/>
            </a:endParaRPr>
          </a:p>
          <a:p>
            <a:pPr marL="460375">
              <a:lnSpc>
                <a:spcPct val="80000"/>
              </a:lnSpc>
              <a:spcBef>
                <a:spcPct val="20000"/>
              </a:spcBef>
              <a:buClr>
                <a:srgbClr val="A50021"/>
              </a:buClr>
              <a:defRPr/>
            </a:pPr>
            <a:endParaRPr lang="en-US" sz="2400" dirty="0">
              <a:latin typeface="Calibri"/>
              <a:cs typeface="Calibri"/>
            </a:endParaRPr>
          </a:p>
          <a:p>
            <a:pPr marL="347663" indent="-292100">
              <a:lnSpc>
                <a:spcPct val="80000"/>
              </a:lnSpc>
              <a:spcBef>
                <a:spcPct val="20000"/>
              </a:spcBef>
              <a:buClr>
                <a:srgbClr val="A50021"/>
              </a:buClr>
              <a:buFont typeface="Arial"/>
              <a:buChar char="•"/>
              <a:defRPr/>
            </a:pPr>
            <a:r>
              <a:rPr lang="en-US" sz="2400" dirty="0">
                <a:latin typeface="Calibri"/>
                <a:cs typeface="Calibri"/>
              </a:rPr>
              <a:t>Field of displacements – Displacement_ModeX_FreqY.mod</a:t>
            </a:r>
          </a:p>
          <a:p>
            <a:pPr marL="347663" indent="-292100">
              <a:lnSpc>
                <a:spcPct val="80000"/>
              </a:lnSpc>
              <a:spcBef>
                <a:spcPct val="20000"/>
              </a:spcBef>
              <a:buClr>
                <a:srgbClr val="A50021"/>
              </a:buClr>
              <a:buFont typeface="Arial"/>
              <a:buChar char="•"/>
              <a:defRPr/>
            </a:pPr>
            <a:r>
              <a:rPr lang="en-US" sz="2400" dirty="0">
                <a:latin typeface="Calibri"/>
                <a:cs typeface="Calibri"/>
              </a:rPr>
              <a:t>Deformed mesh – </a:t>
            </a:r>
            <a:r>
              <a:rPr lang="en-US" sz="2400" dirty="0" err="1">
                <a:latin typeface="Calibri"/>
                <a:cs typeface="Calibri"/>
              </a:rPr>
              <a:t>DeformedMesh_ModeX_FreqY.ncdf</a:t>
            </a:r>
            <a:endParaRPr lang="en-US" sz="2400" dirty="0">
              <a:latin typeface="Calibri"/>
              <a:cs typeface="Calibri"/>
            </a:endParaRP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59</a:t>
            </a:fld>
            <a:endParaRPr lang="en-US" sz="1600" dirty="0"/>
          </a:p>
        </p:txBody>
      </p:sp>
    </p:spTree>
    <p:extLst>
      <p:ext uri="{BB962C8B-B14F-4D97-AF65-F5344CB8AC3E}">
        <p14:creationId xmlns:p14="http://schemas.microsoft.com/office/powerpoint/2010/main" val="186779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385" y="2305050"/>
            <a:ext cx="5038725" cy="333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Rectangle 5"/>
          <p:cNvSpPr>
            <a:spLocks noChangeArrowheads="1"/>
          </p:cNvSpPr>
          <p:nvPr/>
        </p:nvSpPr>
        <p:spPr bwMode="auto">
          <a:xfrm>
            <a:off x="7706380" y="5807077"/>
            <a:ext cx="2582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dirty="0" err="1">
                <a:solidFill>
                  <a:schemeClr val="tx1"/>
                </a:solidFill>
                <a:latin typeface="Arial" panose="020B0604020202020204" pitchFamily="34" charset="0"/>
              </a:rPr>
              <a:t>RfGun-CouplerCell.sat</a:t>
            </a:r>
            <a:endParaRPr lang="en-US" altLang="en-US" sz="1800" dirty="0">
              <a:solidFill>
                <a:schemeClr val="tx1"/>
              </a:solidFill>
              <a:latin typeface="Arial" panose="020B0604020202020204" pitchFamily="34" charset="0"/>
            </a:endParaRPr>
          </a:p>
        </p:txBody>
      </p:sp>
      <p:sp>
        <p:nvSpPr>
          <p:cNvPr id="10" name="Title 1"/>
          <p:cNvSpPr txBox="1">
            <a:spLocks/>
          </p:cNvSpPr>
          <p:nvPr/>
        </p:nvSpPr>
        <p:spPr bwMode="auto">
          <a:xfrm>
            <a:off x="1524000" y="152401"/>
            <a:ext cx="914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600">
                <a:solidFill>
                  <a:srgbClr val="800000"/>
                </a:solidFill>
                <a:latin typeface="Calibri"/>
                <a:ea typeface="ＭＳ Ｐゴシック" charset="-128"/>
                <a:cs typeface="Calibri"/>
              </a:defRPr>
            </a:lvl1pPr>
            <a:lvl2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2pPr>
            <a:lvl3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3pPr>
            <a:lvl4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4pPr>
            <a:lvl5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zh-CN" sz="2800" b="1" kern="0" dirty="0">
                <a:solidFill>
                  <a:srgbClr val="C00000"/>
                </a:solidFill>
                <a:latin typeface="+mn-lt"/>
                <a:ea typeface="ＭＳ Ｐゴシック" pitchFamily="34" charset="-128"/>
                <a:cs typeface="Calibri" pitchFamily="34" charset="0"/>
              </a:rPr>
              <a:t>Example 1: RF Gun Coupler Cell </a:t>
            </a:r>
          </a:p>
        </p:txBody>
      </p:sp>
      <p:sp>
        <p:nvSpPr>
          <p:cNvPr id="11" name="Content Placeholder 2"/>
          <p:cNvSpPr txBox="1">
            <a:spLocks/>
          </p:cNvSpPr>
          <p:nvPr/>
        </p:nvSpPr>
        <p:spPr>
          <a:xfrm>
            <a:off x="460690" y="1328738"/>
            <a:ext cx="10207310" cy="1147763"/>
          </a:xfrm>
          <a:prstGeom prst="rect">
            <a:avLst/>
          </a:prstGeom>
        </p:spPr>
        <p:txBody>
          <a:bodyPr/>
          <a:lstStyle>
            <a:lvl1pPr marL="342900" indent="-342900" algn="l" rtl="0" eaLnBrk="0" fontAlgn="base" hangingPunct="0">
              <a:spcBef>
                <a:spcPct val="20000"/>
              </a:spcBef>
              <a:spcAft>
                <a:spcPct val="0"/>
              </a:spcAft>
              <a:buChar char="•"/>
              <a:defRPr sz="3200">
                <a:solidFill>
                  <a:srgbClr val="0000C3"/>
                </a:solidFill>
                <a:latin typeface="Calibri"/>
                <a:ea typeface="ＭＳ Ｐゴシック" charset="-128"/>
                <a:cs typeface="Calibri"/>
              </a:defRPr>
            </a:lvl1pPr>
            <a:lvl2pPr marL="742950" indent="-285750" algn="l" rtl="0" eaLnBrk="0" fontAlgn="base" hangingPunct="0">
              <a:spcBef>
                <a:spcPct val="20000"/>
              </a:spcBef>
              <a:spcAft>
                <a:spcPct val="0"/>
              </a:spcAft>
              <a:buChar char="–"/>
              <a:defRPr sz="2800">
                <a:solidFill>
                  <a:srgbClr val="800000"/>
                </a:solidFill>
                <a:latin typeface="Calibri"/>
                <a:ea typeface="ＭＳ Ｐゴシック" charset="-128"/>
                <a:cs typeface="Calibri"/>
              </a:defRPr>
            </a:lvl2pPr>
            <a:lvl3pPr marL="1143000" indent="-228600" algn="l" rtl="0" eaLnBrk="0" fontAlgn="base" hangingPunct="0">
              <a:spcBef>
                <a:spcPct val="20000"/>
              </a:spcBef>
              <a:spcAft>
                <a:spcPct val="0"/>
              </a:spcAft>
              <a:buChar char="•"/>
              <a:defRPr sz="2400">
                <a:solidFill>
                  <a:srgbClr val="317530"/>
                </a:solidFill>
                <a:latin typeface="Calibri"/>
                <a:ea typeface="ＭＳ Ｐゴシック" charset="-128"/>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cs typeface="Calibri"/>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2" indent="-290513" eaLnBrk="1" hangingPunct="1">
              <a:buFont typeface="Lucida Grande" charset="0"/>
              <a:buChar char="-"/>
              <a:defRPr/>
            </a:pPr>
            <a:r>
              <a:rPr lang="en-US" altLang="en-US" sz="2000" kern="0" dirty="0">
                <a:solidFill>
                  <a:srgbClr val="000066"/>
                </a:solidFill>
                <a:latin typeface="+mn-lt"/>
                <a:ea typeface="ＭＳ Ｐゴシック" pitchFamily="34" charset="-128"/>
                <a:cs typeface="Times New Roman" panose="02020603050405020304" pitchFamily="18" charset="0"/>
              </a:rPr>
              <a:t>Strong EM heating causes structural deformation to the cavity</a:t>
            </a:r>
          </a:p>
          <a:p>
            <a:pPr marL="0" lvl="2" indent="-290513" eaLnBrk="1" hangingPunct="1">
              <a:buFont typeface="Lucida Grande" charset="0"/>
              <a:buChar char="-"/>
              <a:defRPr/>
            </a:pPr>
            <a:r>
              <a:rPr lang="en-US" altLang="en-US" sz="2000" kern="0" dirty="0">
                <a:solidFill>
                  <a:srgbClr val="000066"/>
                </a:solidFill>
                <a:latin typeface="+mn-lt"/>
                <a:ea typeface="ＭＳ Ｐゴシック" pitchFamily="34" charset="-128"/>
                <a:cs typeface="Times New Roman" panose="02020603050405020304" pitchFamily="18" charset="0"/>
              </a:rPr>
              <a:t>Frequency shift caused by structural deformation reduces operating efficiency</a:t>
            </a:r>
          </a:p>
        </p:txBody>
      </p:sp>
      <p:pic>
        <p:nvPicPr>
          <p:cNvPr id="15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823" y="2305050"/>
            <a:ext cx="2994025" cy="333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7" name="Rectangle 5"/>
          <p:cNvSpPr>
            <a:spLocks noChangeArrowheads="1"/>
          </p:cNvSpPr>
          <p:nvPr/>
        </p:nvSpPr>
        <p:spPr bwMode="auto">
          <a:xfrm>
            <a:off x="2516346" y="5744255"/>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800" dirty="0">
                <a:solidFill>
                  <a:schemeClr val="tx1"/>
                </a:solidFill>
                <a:latin typeface="Arial" panose="020B0604020202020204" pitchFamily="34" charset="0"/>
              </a:rPr>
              <a:t>LCLS RF GUN</a:t>
            </a:r>
          </a:p>
        </p:txBody>
      </p:sp>
    </p:spTree>
    <p:extLst>
      <p:ext uri="{BB962C8B-B14F-4D97-AF65-F5344CB8AC3E}">
        <p14:creationId xmlns:p14="http://schemas.microsoft.com/office/powerpoint/2010/main" val="941022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9"/>
          <p:cNvSpPr txBox="1">
            <a:spLocks noChangeArrowheads="1"/>
          </p:cNvSpPr>
          <p:nvPr/>
        </p:nvSpPr>
        <p:spPr bwMode="auto">
          <a:xfrm>
            <a:off x="543071" y="1341438"/>
            <a:ext cx="40020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Clr>
                <a:srgbClr val="800000"/>
              </a:buClr>
            </a:pPr>
            <a:r>
              <a:rPr lang="en-US" altLang="en-US" sz="2400" dirty="0">
                <a:solidFill>
                  <a:schemeClr val="tx1"/>
                </a:solidFill>
              </a:rPr>
              <a:t>Displacement magnitude for the Mode 1 at 63 Hz</a:t>
            </a:r>
          </a:p>
          <a:p>
            <a:pPr eaLnBrk="1" hangingPunct="1">
              <a:spcBef>
                <a:spcPct val="0"/>
              </a:spcBef>
              <a:buClr>
                <a:srgbClr val="800000"/>
              </a:buClr>
            </a:pPr>
            <a:endParaRPr lang="en-US" altLang="en-US" sz="2400" dirty="0">
              <a:solidFill>
                <a:schemeClr val="tx1"/>
              </a:solidFill>
            </a:endParaRPr>
          </a:p>
          <a:p>
            <a:pPr eaLnBrk="1" hangingPunct="1">
              <a:spcBef>
                <a:spcPct val="0"/>
              </a:spcBef>
              <a:buClr>
                <a:srgbClr val="800000"/>
              </a:buClr>
            </a:pPr>
            <a:endParaRPr lang="en-US" altLang="en-US" sz="2400" dirty="0">
              <a:solidFill>
                <a:schemeClr val="tx1"/>
              </a:solidFill>
            </a:endParaRPr>
          </a:p>
          <a:p>
            <a:pPr eaLnBrk="1" hangingPunct="1">
              <a:spcBef>
                <a:spcPct val="0"/>
              </a:spcBef>
              <a:buClr>
                <a:srgbClr val="800000"/>
              </a:buClr>
            </a:pPr>
            <a:endParaRPr lang="en-US" altLang="en-US" sz="2400" dirty="0">
              <a:solidFill>
                <a:schemeClr val="tx1"/>
              </a:solidFill>
            </a:endParaRPr>
          </a:p>
          <a:p>
            <a:pPr eaLnBrk="1" hangingPunct="1">
              <a:spcBef>
                <a:spcPct val="0"/>
              </a:spcBef>
              <a:buClr>
                <a:srgbClr val="800000"/>
              </a:buClr>
            </a:pPr>
            <a:r>
              <a:rPr lang="en-US" altLang="en-US" sz="2400" dirty="0">
                <a:solidFill>
                  <a:schemeClr val="tx1"/>
                </a:solidFill>
              </a:rPr>
              <a:t>Displacement magnitude for the Mode 2 at 167 Hz</a:t>
            </a:r>
          </a:p>
          <a:p>
            <a:pPr eaLnBrk="1" hangingPunct="1">
              <a:spcBef>
                <a:spcPct val="0"/>
              </a:spcBef>
              <a:buClr>
                <a:srgbClr val="800000"/>
              </a:buClr>
              <a:buFontTx/>
              <a:buNone/>
            </a:pPr>
            <a:endParaRPr lang="en-US" altLang="en-US" sz="2400" dirty="0">
              <a:solidFill>
                <a:schemeClr val="tx1"/>
              </a:solidFill>
            </a:endParaRPr>
          </a:p>
          <a:p>
            <a:pPr eaLnBrk="1" hangingPunct="1">
              <a:spcBef>
                <a:spcPct val="0"/>
              </a:spcBef>
              <a:buClr>
                <a:srgbClr val="800000"/>
              </a:buClr>
            </a:pPr>
            <a:endParaRPr lang="en-US" altLang="en-US" sz="2400" dirty="0">
              <a:solidFill>
                <a:schemeClr val="tx1"/>
              </a:solidFill>
            </a:endParaRPr>
          </a:p>
          <a:p>
            <a:pPr eaLnBrk="1" hangingPunct="1">
              <a:spcBef>
                <a:spcPct val="0"/>
              </a:spcBef>
              <a:buClr>
                <a:srgbClr val="800000"/>
              </a:buClr>
            </a:pPr>
            <a:endParaRPr lang="en-US" altLang="en-US" sz="2400" dirty="0">
              <a:solidFill>
                <a:schemeClr val="tx1"/>
              </a:solidFill>
            </a:endParaRPr>
          </a:p>
          <a:p>
            <a:pPr eaLnBrk="1" hangingPunct="1">
              <a:spcBef>
                <a:spcPct val="0"/>
              </a:spcBef>
              <a:buClr>
                <a:srgbClr val="800000"/>
              </a:buClr>
            </a:pPr>
            <a:r>
              <a:rPr lang="en-US" altLang="en-US" sz="2400" dirty="0">
                <a:solidFill>
                  <a:schemeClr val="tx1"/>
                </a:solidFill>
              </a:rPr>
              <a:t>Displacement magnitude for the Mode 3 at 242 Hz</a:t>
            </a:r>
          </a:p>
        </p:txBody>
      </p:sp>
      <p:pic>
        <p:nvPicPr>
          <p:cNvPr id="94211" name="Picture 6" descr="Screen Shot 2014-10-10 at 3.26.1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2708276"/>
            <a:ext cx="507365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8" descr="Screen Shot 2014-10-10 at 3.27.1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1" y="1243014"/>
            <a:ext cx="504031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4" descr="Screen Shot 2014-10-10 at 3.23.35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8939" y="4937125"/>
            <a:ext cx="496887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Text Box 3"/>
          <p:cNvSpPr txBox="1">
            <a:spLocks noChangeArrowheads="1"/>
          </p:cNvSpPr>
          <p:nvPr/>
        </p:nvSpPr>
        <p:spPr bwMode="auto">
          <a:xfrm>
            <a:off x="1666875" y="324645"/>
            <a:ext cx="877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45720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defTabSz="4572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defTabSz="4572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defTabSz="4572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FontTx/>
              <a:buNone/>
            </a:pPr>
            <a:r>
              <a:rPr lang="en-US" altLang="zh-CN" sz="2800" b="1" dirty="0">
                <a:solidFill>
                  <a:srgbClr val="C00000"/>
                </a:solidFill>
                <a:latin typeface="+mn-lt"/>
              </a:rPr>
              <a:t>Visualize Results in </a:t>
            </a:r>
            <a:r>
              <a:rPr lang="en-US" altLang="zh-CN" sz="2800" b="1" dirty="0" err="1">
                <a:solidFill>
                  <a:srgbClr val="C00000"/>
                </a:solidFill>
                <a:latin typeface="+mn-lt"/>
              </a:rPr>
              <a:t>Paraview</a:t>
            </a:r>
            <a:endParaRPr lang="en-US" altLang="zh-CN" sz="2800" b="1" dirty="0">
              <a:solidFill>
                <a:srgbClr val="C00000"/>
              </a:solidFill>
              <a:latin typeface="+mn-lt"/>
            </a:endParaRP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60</a:t>
            </a:fld>
            <a:endParaRPr lang="en-US" sz="1600" dirty="0"/>
          </a:p>
        </p:txBody>
      </p:sp>
    </p:spTree>
    <p:extLst>
      <p:ext uri="{BB962C8B-B14F-4D97-AF65-F5344CB8AC3E}">
        <p14:creationId xmlns:p14="http://schemas.microsoft.com/office/powerpoint/2010/main" val="312936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9556" y="228601"/>
            <a:ext cx="9144000" cy="644525"/>
          </a:xfrm>
        </p:spPr>
        <p:txBody>
          <a:bodyPr/>
          <a:lstStyle/>
          <a:p>
            <a:r>
              <a:rPr lang="en-US" altLang="zh-CN" b="1" dirty="0">
                <a:solidFill>
                  <a:srgbClr val="C00000"/>
                </a:solidFill>
                <a:latin typeface="+mn-lt"/>
                <a:ea typeface="ＭＳ Ｐゴシック" panose="020B0600070205080204" pitchFamily="34" charset="-128"/>
                <a:cs typeface="Calibri" panose="020F0502020204030204" pitchFamily="34" charset="0"/>
              </a:rPr>
              <a:t>Prepare Meshes and ACE3P Input Files</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17411" name="Content Placeholder 2"/>
          <p:cNvSpPr>
            <a:spLocks noGrp="1"/>
          </p:cNvSpPr>
          <p:nvPr>
            <p:ph idx="1"/>
          </p:nvPr>
        </p:nvSpPr>
        <p:spPr>
          <a:xfrm>
            <a:off x="286187" y="1228725"/>
            <a:ext cx="10311964" cy="5157788"/>
          </a:xfrm>
        </p:spPr>
        <p:txBody>
          <a:bodyPr/>
          <a:lstStyle/>
          <a:p>
            <a:pPr>
              <a:lnSpc>
                <a:spcPct val="150000"/>
              </a:lnSpc>
            </a:pPr>
            <a:r>
              <a:rPr lang="en-US" altLang="zh-CN" b="1" dirty="0">
                <a:solidFill>
                  <a:srgbClr val="000066"/>
                </a:solidFill>
                <a:ea typeface="ＭＳ Ｐゴシック" panose="020B0600070205080204" pitchFamily="34" charset="-128"/>
                <a:cs typeface="Calibri" panose="020F0502020204030204" pitchFamily="34" charset="0"/>
              </a:rPr>
              <a:t>Go to working directory on local machine:</a:t>
            </a:r>
            <a:endParaRPr lang="en-US" altLang="zh-CN" sz="2000" b="1" dirty="0">
              <a:solidFill>
                <a:srgbClr val="000066"/>
              </a:solidFill>
              <a:ea typeface="ＭＳ Ｐゴシック" panose="020B0600070205080204" pitchFamily="34" charset="-128"/>
              <a:cs typeface="Calibri" panose="020F0502020204030204" pitchFamily="34" charset="0"/>
            </a:endParaRPr>
          </a:p>
          <a:p>
            <a:pPr lvl="1">
              <a:lnSpc>
                <a:spcPct val="150000"/>
              </a:lnSpc>
            </a:pPr>
            <a:r>
              <a:rPr lang="en-US" altLang="zh-CN" dirty="0">
                <a:solidFill>
                  <a:srgbClr val="000066"/>
                </a:solidFill>
                <a:ea typeface="ＭＳ Ｐゴシック" panose="020B0600070205080204" pitchFamily="34" charset="-128"/>
                <a:cs typeface="Calibri" panose="020F0502020204030204" pitchFamily="34" charset="0"/>
              </a:rPr>
              <a:t>Under “</a:t>
            </a:r>
            <a:r>
              <a:rPr lang="en-US" altLang="zh-CN" dirty="0" err="1">
                <a:solidFill>
                  <a:srgbClr val="000066"/>
                </a:solidFill>
                <a:ea typeface="ＭＳ Ｐゴシック" panose="020B0600070205080204" pitchFamily="34" charset="-128"/>
                <a:cs typeface="Calibri" panose="020F0502020204030204" pitchFamily="34" charset="0"/>
              </a:rPr>
              <a:t>RfGun</a:t>
            </a:r>
            <a:r>
              <a:rPr lang="en-US" altLang="zh-CN" dirty="0">
                <a:solidFill>
                  <a:srgbClr val="000066"/>
                </a:solidFill>
                <a:ea typeface="ＭＳ Ｐゴシック" panose="020B0600070205080204" pitchFamily="34" charset="-128"/>
                <a:cs typeface="Calibri" panose="020F0502020204030204" pitchFamily="34" charset="0"/>
              </a:rPr>
              <a:t>-Coupler” directory, check the following files:</a:t>
            </a:r>
          </a:p>
          <a:p>
            <a:pPr lvl="1">
              <a:lnSpc>
                <a:spcPct val="150000"/>
              </a:lnSpc>
              <a:buFontTx/>
              <a:buNone/>
            </a:pPr>
            <a:r>
              <a:rPr lang="en-US" altLang="zh-CN" dirty="0">
                <a:solidFill>
                  <a:srgbClr val="000066"/>
                </a:solidFill>
                <a:ea typeface="ＭＳ Ｐゴシック" panose="020B0600070205080204" pitchFamily="34" charset="-128"/>
                <a:cs typeface="Calibri" panose="020F0502020204030204" pitchFamily="34" charset="0"/>
              </a:rPr>
              <a:t>    </a:t>
            </a:r>
            <a:r>
              <a:rPr lang="en-US" altLang="zh-CN" b="1" dirty="0" err="1">
                <a:solidFill>
                  <a:srgbClr val="FF0000"/>
                </a:solidFill>
                <a:ea typeface="ＭＳ Ｐゴシック" panose="020B0600070205080204" pitchFamily="34" charset="-128"/>
                <a:cs typeface="Calibri" panose="020F0502020204030204" pitchFamily="34" charset="0"/>
              </a:rPr>
              <a:t>RfGun-CouplerCell.sat</a:t>
            </a:r>
            <a:r>
              <a:rPr lang="en-US" altLang="zh-CN" b="1" dirty="0">
                <a:solidFill>
                  <a:srgbClr val="FF0000"/>
                </a:solidFill>
                <a:ea typeface="ＭＳ Ｐゴシック" panose="020B0600070205080204" pitchFamily="34" charset="-128"/>
                <a:cs typeface="Calibri" panose="020F0502020204030204" pitchFamily="34" charset="0"/>
              </a:rPr>
              <a:t>, mesh-</a:t>
            </a:r>
            <a:r>
              <a:rPr lang="en-US" altLang="zh-CN" b="1" dirty="0" err="1">
                <a:solidFill>
                  <a:srgbClr val="FF0000"/>
                </a:solidFill>
                <a:ea typeface="ＭＳ Ｐゴシック" panose="020B0600070205080204" pitchFamily="34" charset="-128"/>
                <a:cs typeface="Calibri" panose="020F0502020204030204" pitchFamily="34" charset="0"/>
              </a:rPr>
              <a:t>RfGunVacuum.jou</a:t>
            </a:r>
            <a:r>
              <a:rPr lang="en-US" altLang="zh-CN" b="1" dirty="0">
                <a:solidFill>
                  <a:srgbClr val="FF0000"/>
                </a:solidFill>
                <a:ea typeface="ＭＳ Ｐゴシック" panose="020B0600070205080204" pitchFamily="34" charset="-128"/>
                <a:cs typeface="Calibri" panose="020F0502020204030204" pitchFamily="34" charset="0"/>
              </a:rPr>
              <a:t>, mesh-</a:t>
            </a:r>
            <a:r>
              <a:rPr lang="en-US" altLang="zh-CN" b="1" dirty="0" err="1">
                <a:solidFill>
                  <a:srgbClr val="FF0000"/>
                </a:solidFill>
                <a:ea typeface="ＭＳ Ｐゴシック" panose="020B0600070205080204" pitchFamily="34" charset="-128"/>
                <a:cs typeface="Calibri" panose="020F0502020204030204" pitchFamily="34" charset="0"/>
              </a:rPr>
              <a:t>RfGunBody.jou</a:t>
            </a:r>
            <a:endParaRPr lang="en-US" altLang="zh-CN" b="1" dirty="0">
              <a:solidFill>
                <a:srgbClr val="FF0000"/>
              </a:solidFill>
              <a:ea typeface="ＭＳ Ｐゴシック" panose="020B0600070205080204" pitchFamily="34" charset="-128"/>
              <a:cs typeface="Calibri" panose="020F0502020204030204" pitchFamily="34" charset="0"/>
            </a:endParaRPr>
          </a:p>
          <a:p>
            <a:pPr>
              <a:lnSpc>
                <a:spcPct val="150000"/>
              </a:lnSpc>
            </a:pPr>
            <a:r>
              <a:rPr lang="en-US" altLang="zh-CN" b="1" dirty="0">
                <a:solidFill>
                  <a:srgbClr val="000066"/>
                </a:solidFill>
                <a:ea typeface="ＭＳ Ｐゴシック" panose="020B0600070205080204" pitchFamily="34" charset="-128"/>
                <a:cs typeface="Calibri" panose="020F0502020204030204" pitchFamily="34" charset="0"/>
              </a:rPr>
              <a:t>Generate meshes in Cubit:</a:t>
            </a:r>
            <a:endParaRPr lang="en-US" altLang="zh-CN" sz="2000" b="1" dirty="0">
              <a:solidFill>
                <a:srgbClr val="000066"/>
              </a:solidFill>
              <a:ea typeface="ＭＳ Ｐゴシック" panose="020B0600070205080204" pitchFamily="34" charset="-128"/>
              <a:cs typeface="Calibri" panose="020F0502020204030204" pitchFamily="34" charset="0"/>
            </a:endParaRPr>
          </a:p>
          <a:p>
            <a:pPr lvl="1">
              <a:lnSpc>
                <a:spcPct val="150000"/>
              </a:lnSpc>
            </a:pPr>
            <a:r>
              <a:rPr lang="en-US" altLang="zh-CN" dirty="0">
                <a:solidFill>
                  <a:srgbClr val="000066"/>
                </a:solidFill>
                <a:ea typeface="ＭＳ Ｐゴシック" panose="020B0600070205080204" pitchFamily="34" charset="-128"/>
                <a:cs typeface="Calibri" panose="020F0502020204030204" pitchFamily="34" charset="0"/>
              </a:rPr>
              <a:t>Launch Cubit, set the current directory as working directory</a:t>
            </a:r>
          </a:p>
          <a:p>
            <a:pPr lvl="1">
              <a:lnSpc>
                <a:spcPct val="150000"/>
              </a:lnSpc>
            </a:pPr>
            <a:r>
              <a:rPr lang="en-US" altLang="zh-CN" dirty="0">
                <a:solidFill>
                  <a:srgbClr val="000066"/>
                </a:solidFill>
                <a:ea typeface="ＭＳ Ｐゴシック" panose="020B0600070205080204" pitchFamily="34" charset="-128"/>
                <a:cs typeface="Calibri" panose="020F0502020204030204" pitchFamily="34" charset="0"/>
              </a:rPr>
              <a:t>Play “</a:t>
            </a:r>
            <a:r>
              <a:rPr lang="en-US" altLang="zh-CN" b="1" dirty="0">
                <a:solidFill>
                  <a:srgbClr val="FF0000"/>
                </a:solidFill>
                <a:ea typeface="ＭＳ Ｐゴシック" panose="020B0600070205080204" pitchFamily="34" charset="-128"/>
                <a:cs typeface="Calibri" panose="020F0502020204030204" pitchFamily="34" charset="0"/>
              </a:rPr>
              <a:t>mesh-</a:t>
            </a:r>
            <a:r>
              <a:rPr lang="en-US" altLang="zh-CN" b="1" dirty="0" err="1">
                <a:solidFill>
                  <a:srgbClr val="FF0000"/>
                </a:solidFill>
                <a:ea typeface="ＭＳ Ｐゴシック" panose="020B0600070205080204" pitchFamily="34" charset="-128"/>
                <a:cs typeface="Calibri" panose="020F0502020204030204" pitchFamily="34" charset="0"/>
              </a:rPr>
              <a:t>RfGunVacuum.jou</a:t>
            </a:r>
            <a:r>
              <a:rPr lang="en-US" altLang="zh-CN" dirty="0">
                <a:solidFill>
                  <a:srgbClr val="000066"/>
                </a:solidFill>
                <a:ea typeface="ＭＳ Ｐゴシック" panose="020B0600070205080204" pitchFamily="34" charset="-128"/>
                <a:cs typeface="Calibri" panose="020F0502020204030204" pitchFamily="34" charset="0"/>
              </a:rPr>
              <a:t>” to generate vacuum meshes “</a:t>
            </a:r>
            <a:r>
              <a:rPr lang="en-US" altLang="zh-CN" b="1" dirty="0" err="1">
                <a:solidFill>
                  <a:srgbClr val="FF0000"/>
                </a:solidFill>
                <a:ea typeface="ＭＳ Ｐゴシック" panose="020B0600070205080204" pitchFamily="34" charset="-128"/>
                <a:cs typeface="Calibri" panose="020F0502020204030204" pitchFamily="34" charset="0"/>
              </a:rPr>
              <a:t>RfGunVacuum.gen</a:t>
            </a:r>
            <a:r>
              <a:rPr lang="en-US" altLang="zh-CN" b="1" dirty="0">
                <a:solidFill>
                  <a:srgbClr val="FF0000"/>
                </a:solidFill>
                <a:ea typeface="ＭＳ Ｐゴシック" panose="020B0600070205080204" pitchFamily="34" charset="-128"/>
                <a:cs typeface="Calibri" panose="020F0502020204030204" pitchFamily="34" charset="0"/>
              </a:rPr>
              <a:t>”</a:t>
            </a:r>
          </a:p>
          <a:p>
            <a:pPr lvl="1">
              <a:lnSpc>
                <a:spcPct val="150000"/>
              </a:lnSpc>
            </a:pPr>
            <a:r>
              <a:rPr lang="en-US" altLang="zh-CN" dirty="0">
                <a:solidFill>
                  <a:srgbClr val="000066"/>
                </a:solidFill>
                <a:ea typeface="ＭＳ Ｐゴシック" panose="020B0600070205080204" pitchFamily="34" charset="-128"/>
                <a:cs typeface="Calibri" panose="020F0502020204030204" pitchFamily="34" charset="0"/>
              </a:rPr>
              <a:t>Play “</a:t>
            </a:r>
            <a:r>
              <a:rPr lang="en-US" altLang="zh-CN" b="1" dirty="0">
                <a:solidFill>
                  <a:srgbClr val="FF0000"/>
                </a:solidFill>
                <a:ea typeface="ＭＳ Ｐゴシック" panose="020B0600070205080204" pitchFamily="34" charset="-128"/>
                <a:cs typeface="Calibri" panose="020F0502020204030204" pitchFamily="34" charset="0"/>
              </a:rPr>
              <a:t>mesh-</a:t>
            </a:r>
            <a:r>
              <a:rPr lang="en-US" altLang="zh-CN" b="1" dirty="0" err="1">
                <a:solidFill>
                  <a:srgbClr val="FF0000"/>
                </a:solidFill>
                <a:ea typeface="ＭＳ Ｐゴシック" panose="020B0600070205080204" pitchFamily="34" charset="-128"/>
                <a:cs typeface="Calibri" panose="020F0502020204030204" pitchFamily="34" charset="0"/>
              </a:rPr>
              <a:t>RfGunBody.jou</a:t>
            </a:r>
            <a:r>
              <a:rPr lang="en-US" altLang="zh-CN" dirty="0">
                <a:solidFill>
                  <a:srgbClr val="000066"/>
                </a:solidFill>
                <a:ea typeface="ＭＳ Ｐゴシック" panose="020B0600070205080204" pitchFamily="34" charset="-128"/>
                <a:cs typeface="Calibri" panose="020F0502020204030204" pitchFamily="34" charset="0"/>
              </a:rPr>
              <a:t>” to generate body meshes “</a:t>
            </a:r>
            <a:r>
              <a:rPr lang="en-US" altLang="zh-CN" b="1" dirty="0" err="1">
                <a:solidFill>
                  <a:srgbClr val="FF0000"/>
                </a:solidFill>
                <a:ea typeface="ＭＳ Ｐゴシック" panose="020B0600070205080204" pitchFamily="34" charset="-128"/>
                <a:cs typeface="Calibri" panose="020F0502020204030204" pitchFamily="34" charset="0"/>
              </a:rPr>
              <a:t>RfGunBody.gen</a:t>
            </a:r>
            <a:r>
              <a:rPr lang="en-US" altLang="zh-CN" b="1" dirty="0">
                <a:solidFill>
                  <a:srgbClr val="FF0000"/>
                </a:solidFill>
                <a:ea typeface="ＭＳ Ｐゴシック" panose="020B0600070205080204" pitchFamily="34" charset="-128"/>
                <a:cs typeface="Calibri" panose="020F0502020204030204" pitchFamily="34" charset="0"/>
              </a:rPr>
              <a:t>”</a:t>
            </a: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7</a:t>
            </a:fld>
            <a:endParaRPr lang="en-US" sz="1600" dirty="0"/>
          </a:p>
        </p:txBody>
      </p:sp>
    </p:spTree>
    <p:extLst>
      <p:ext uri="{BB962C8B-B14F-4D97-AF65-F5344CB8AC3E}">
        <p14:creationId xmlns:p14="http://schemas.microsoft.com/office/powerpoint/2010/main" val="393107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0" y="88901"/>
            <a:ext cx="9144000" cy="752475"/>
          </a:xfrm>
        </p:spPr>
        <p:txBody>
          <a:bodyPr/>
          <a:lstStyle/>
          <a:p>
            <a:r>
              <a:rPr lang="en-US" altLang="zh-CN" b="1" dirty="0">
                <a:solidFill>
                  <a:srgbClr val="C00000"/>
                </a:solidFill>
                <a:latin typeface="+mn-lt"/>
                <a:ea typeface="ＭＳ Ｐゴシック" panose="020B0600070205080204" pitchFamily="34" charset="-128"/>
                <a:cs typeface="Calibri" panose="020F0502020204030204" pitchFamily="34" charset="0"/>
              </a:rPr>
              <a:t>mesh-</a:t>
            </a:r>
            <a:r>
              <a:rPr lang="en-US" altLang="zh-CN" b="1" dirty="0" err="1">
                <a:solidFill>
                  <a:srgbClr val="C00000"/>
                </a:solidFill>
                <a:latin typeface="+mn-lt"/>
                <a:ea typeface="ＭＳ Ｐゴシック" panose="020B0600070205080204" pitchFamily="34" charset="-128"/>
                <a:cs typeface="Calibri" panose="020F0502020204030204" pitchFamily="34" charset="0"/>
              </a:rPr>
              <a:t>RfGunVacuum.jou</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19459" name="Rectangle 1"/>
          <p:cNvSpPr>
            <a:spLocks noChangeArrowheads="1"/>
          </p:cNvSpPr>
          <p:nvPr/>
        </p:nvSpPr>
        <p:spPr bwMode="auto">
          <a:xfrm>
            <a:off x="1027392" y="1308100"/>
            <a:ext cx="4108450" cy="5046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Reset</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import </a:t>
            </a:r>
            <a:r>
              <a:rPr lang="en-US" altLang="en-US" sz="1400" dirty="0" err="1">
                <a:solidFill>
                  <a:schemeClr val="tx1"/>
                </a:solidFill>
                <a:latin typeface="Arial" panose="020B0604020202020204" pitchFamily="34" charset="0"/>
                <a:cs typeface="Arial" panose="020B0604020202020204" pitchFamily="34" charset="0"/>
              </a:rPr>
              <a:t>acis</a:t>
            </a:r>
            <a:r>
              <a:rPr lang="en-US" altLang="en-US" sz="1400" dirty="0">
                <a:solidFill>
                  <a:schemeClr val="tx1"/>
                </a:solidFill>
                <a:latin typeface="Arial" panose="020B0604020202020204" pitchFamily="34" charset="0"/>
                <a:cs typeface="Arial" panose="020B0604020202020204" pitchFamily="34" charset="0"/>
              </a:rPr>
              <a:t> "</a:t>
            </a:r>
            <a:r>
              <a:rPr lang="en-US" altLang="en-US" sz="1400" dirty="0" err="1">
                <a:solidFill>
                  <a:schemeClr val="tx1"/>
                </a:solidFill>
                <a:latin typeface="Arial" panose="020B0604020202020204" pitchFamily="34" charset="0"/>
                <a:cs typeface="Arial" panose="020B0604020202020204" pitchFamily="34" charset="0"/>
              </a:rPr>
              <a:t>RfGun-CouplerCell.sat</a:t>
            </a:r>
            <a:r>
              <a:rPr lang="en-US" altLang="en-US" sz="1400" dirty="0">
                <a:solidFill>
                  <a:schemeClr val="tx1"/>
                </a:solidFill>
                <a:latin typeface="Arial" panose="020B0604020202020204" pitchFamily="34" charset="0"/>
                <a:cs typeface="Arial" panose="020B0604020202020204" pitchFamily="34" charset="0"/>
              </a:rPr>
              <a:t>" </a:t>
            </a:r>
          </a:p>
          <a:p>
            <a:pPr eaLnBrk="1" hangingPunct="1">
              <a:spcBef>
                <a:spcPct val="0"/>
              </a:spcBef>
              <a:buFontTx/>
              <a:buNone/>
            </a:pPr>
            <a:endParaRPr lang="en-US" altLang="en-US" sz="1400" dirty="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##only keep vacuum part</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del body 1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compress ids</a:t>
            </a:r>
          </a:p>
          <a:p>
            <a:pPr eaLnBrk="1" hangingPunct="1">
              <a:spcBef>
                <a:spcPct val="0"/>
              </a:spcBef>
              <a:buFontTx/>
              <a:buNone/>
            </a:pPr>
            <a:endParaRPr lang="en-US" altLang="en-US" sz="1400" dirty="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volume all scheme </a:t>
            </a:r>
            <a:r>
              <a:rPr lang="en-US" altLang="en-US" sz="1400" dirty="0" err="1">
                <a:solidFill>
                  <a:schemeClr val="tx1"/>
                </a:solidFill>
                <a:latin typeface="Arial" panose="020B0604020202020204" pitchFamily="34" charset="0"/>
                <a:cs typeface="Arial" panose="020B0604020202020204" pitchFamily="34" charset="0"/>
              </a:rPr>
              <a:t>Tetmesh</a:t>
            </a:r>
            <a:r>
              <a:rPr lang="en-US" altLang="en-US" sz="1400" dirty="0">
                <a:solidFill>
                  <a:schemeClr val="tx1"/>
                </a:solidFill>
                <a:latin typeface="Arial" panose="020B0604020202020204" pitchFamily="34" charset="0"/>
                <a:cs typeface="Arial" panose="020B0604020202020204" pitchFamily="34" charset="0"/>
              </a:rPr>
              <a:t> </a:t>
            </a:r>
          </a:p>
          <a:p>
            <a:pPr eaLnBrk="1" hangingPunct="1">
              <a:spcBef>
                <a:spcPct val="0"/>
              </a:spcBef>
              <a:buFontTx/>
              <a:buNone/>
            </a:pPr>
            <a:endParaRPr lang="en-US" altLang="en-US" sz="1400" dirty="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vol 1 sizing function skeleton scale 3 </a:t>
            </a:r>
          </a:p>
          <a:p>
            <a:pPr eaLnBrk="1" hangingPunct="1">
              <a:spcBef>
                <a:spcPct val="0"/>
              </a:spcBef>
              <a:buFontTx/>
              <a:buNone/>
            </a:pPr>
            <a:r>
              <a:rPr lang="en-US" altLang="en-US" sz="1400" dirty="0" err="1">
                <a:solidFill>
                  <a:schemeClr val="tx1"/>
                </a:solidFill>
                <a:latin typeface="Arial" panose="020B0604020202020204" pitchFamily="34" charset="0"/>
                <a:cs typeface="Arial" panose="020B0604020202020204" pitchFamily="34" charset="0"/>
              </a:rPr>
              <a:t>min_size</a:t>
            </a:r>
            <a:r>
              <a:rPr lang="en-US" altLang="en-US" sz="1400" dirty="0">
                <a:solidFill>
                  <a:schemeClr val="tx1"/>
                </a:solidFill>
                <a:latin typeface="Arial" panose="020B0604020202020204" pitchFamily="34" charset="0"/>
                <a:cs typeface="Arial" panose="020B0604020202020204" pitchFamily="34" charset="0"/>
              </a:rPr>
              <a:t> 0.5 </a:t>
            </a:r>
            <a:r>
              <a:rPr lang="en-US" altLang="en-US" sz="1400" dirty="0" err="1">
                <a:solidFill>
                  <a:schemeClr val="tx1"/>
                </a:solidFill>
                <a:latin typeface="Arial" panose="020B0604020202020204" pitchFamily="34" charset="0"/>
                <a:cs typeface="Arial" panose="020B0604020202020204" pitchFamily="34" charset="0"/>
              </a:rPr>
              <a:t>max_size</a:t>
            </a:r>
            <a:r>
              <a:rPr lang="en-US" altLang="en-US" sz="1400" dirty="0">
                <a:solidFill>
                  <a:schemeClr val="tx1"/>
                </a:solidFill>
                <a:latin typeface="Arial" panose="020B0604020202020204" pitchFamily="34" charset="0"/>
                <a:cs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mesh vol 1</a:t>
            </a:r>
          </a:p>
          <a:p>
            <a:pPr eaLnBrk="1" hangingPunct="1">
              <a:spcBef>
                <a:spcPct val="0"/>
              </a:spcBef>
              <a:buFontTx/>
              <a:buNone/>
            </a:pPr>
            <a:endParaRPr lang="en-US" altLang="en-US" sz="1400" dirty="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block 1 vol 1</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block all element type tetra10</a:t>
            </a:r>
          </a:p>
          <a:p>
            <a:pPr eaLnBrk="1" hangingPunct="1">
              <a:spcBef>
                <a:spcPct val="0"/>
              </a:spcBef>
              <a:buFontTx/>
              <a:buNone/>
            </a:pPr>
            <a:endParaRPr lang="en-US" altLang="en-US" sz="1400" dirty="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group "beampipe" add surface 6</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group "disk" add surface 1</a:t>
            </a:r>
          </a:p>
          <a:p>
            <a:pPr eaLnBrk="1" hangingPunct="1">
              <a:spcBef>
                <a:spcPct val="0"/>
              </a:spcBef>
              <a:buFontTx/>
              <a:buNone/>
            </a:pPr>
            <a:endParaRPr lang="en-US" altLang="en-US" sz="1400" dirty="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group "sym1" add surface 3</a:t>
            </a: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group "sym2" add surface 2</a:t>
            </a:r>
          </a:p>
          <a:p>
            <a:pPr eaLnBrk="1" hangingPunct="1">
              <a:spcBef>
                <a:spcPct val="0"/>
              </a:spcBef>
              <a:buFontTx/>
              <a:buNone/>
            </a:pPr>
            <a:endParaRPr lang="en-US" altLang="en-US" sz="1400" dirty="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cs typeface="Arial" panose="020B0604020202020204" pitchFamily="34" charset="0"/>
              </a:rPr>
              <a:t>group "</a:t>
            </a:r>
            <a:r>
              <a:rPr lang="en-US" altLang="en-US" sz="1400" dirty="0" err="1">
                <a:solidFill>
                  <a:schemeClr val="tx1"/>
                </a:solidFill>
                <a:latin typeface="Arial" panose="020B0604020202020204" pitchFamily="34" charset="0"/>
                <a:cs typeface="Arial" panose="020B0604020202020204" pitchFamily="34" charset="0"/>
              </a:rPr>
              <a:t>wgport</a:t>
            </a:r>
            <a:r>
              <a:rPr lang="en-US" altLang="en-US" sz="1400" dirty="0">
                <a:solidFill>
                  <a:schemeClr val="tx1"/>
                </a:solidFill>
                <a:latin typeface="Arial" panose="020B0604020202020204" pitchFamily="34" charset="0"/>
                <a:cs typeface="Arial" panose="020B0604020202020204" pitchFamily="34" charset="0"/>
              </a:rPr>
              <a:t>" add surface 7</a:t>
            </a:r>
          </a:p>
        </p:txBody>
      </p:sp>
      <p:sp>
        <p:nvSpPr>
          <p:cNvPr id="19460" name="Rectangle 2"/>
          <p:cNvSpPr>
            <a:spLocks noChangeArrowheads="1"/>
          </p:cNvSpPr>
          <p:nvPr/>
        </p:nvSpPr>
        <p:spPr bwMode="auto">
          <a:xfrm>
            <a:off x="6303963" y="1308100"/>
            <a:ext cx="4121150" cy="5048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group "rest" add surface all</a:t>
            </a:r>
          </a:p>
          <a:p>
            <a:pPr eaLnBrk="1" hangingPunct="1">
              <a:spcBef>
                <a:spcPct val="0"/>
              </a:spcBef>
              <a:buFontTx/>
              <a:buNone/>
            </a:pPr>
            <a:endParaRPr lang="en-US" altLang="en-US" sz="140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rest subtract beampipe from rest</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rest subtract disk from rest</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rest subtract sym1 from rest</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rest subtract sym2 from rest</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rest subtract wgport from rest</a:t>
            </a:r>
          </a:p>
          <a:p>
            <a:pPr eaLnBrk="1" hangingPunct="1">
              <a:spcBef>
                <a:spcPct val="0"/>
              </a:spcBef>
              <a:buFontTx/>
              <a:buNone/>
            </a:pPr>
            <a:endParaRPr lang="en-US" altLang="en-US" sz="140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sideset 1 surface in beampipe</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sideset 2 surface in disk</a:t>
            </a:r>
          </a:p>
          <a:p>
            <a:pPr eaLnBrk="1" hangingPunct="1">
              <a:spcBef>
                <a:spcPct val="0"/>
              </a:spcBef>
              <a:buFontTx/>
              <a:buNone/>
            </a:pPr>
            <a:endParaRPr lang="en-US" altLang="en-US" sz="140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sideset 3 surface in sym1</a:t>
            </a: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sideset 4 surface in sym2 </a:t>
            </a:r>
          </a:p>
          <a:p>
            <a:pPr eaLnBrk="1" hangingPunct="1">
              <a:spcBef>
                <a:spcPct val="0"/>
              </a:spcBef>
              <a:buFontTx/>
              <a:buNone/>
            </a:pPr>
            <a:endParaRPr lang="en-US" altLang="en-US" sz="140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sideset 5 surface in wgport</a:t>
            </a:r>
          </a:p>
          <a:p>
            <a:pPr eaLnBrk="1" hangingPunct="1">
              <a:spcBef>
                <a:spcPct val="0"/>
              </a:spcBef>
              <a:buFontTx/>
              <a:buNone/>
            </a:pPr>
            <a:endParaRPr lang="en-US" altLang="en-US" sz="140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sideset 6 surface in rest</a:t>
            </a:r>
          </a:p>
          <a:p>
            <a:pPr eaLnBrk="1" hangingPunct="1">
              <a:spcBef>
                <a:spcPct val="0"/>
              </a:spcBef>
              <a:buFontTx/>
              <a:buNone/>
            </a:pPr>
            <a:endParaRPr lang="en-US" altLang="en-US" sz="140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transform mesh output scale 0.001</a:t>
            </a:r>
          </a:p>
          <a:p>
            <a:pPr eaLnBrk="1" hangingPunct="1">
              <a:spcBef>
                <a:spcPct val="0"/>
              </a:spcBef>
              <a:buFontTx/>
              <a:buNone/>
            </a:pPr>
            <a:endParaRPr lang="en-US" altLang="en-US" sz="140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export genesis "RfGunVacuum.gen" overwrite</a:t>
            </a:r>
          </a:p>
          <a:p>
            <a:pPr eaLnBrk="1" hangingPunct="1">
              <a:spcBef>
                <a:spcPct val="0"/>
              </a:spcBef>
              <a:buFontTx/>
              <a:buNone/>
            </a:pPr>
            <a:endParaRPr lang="en-US" altLang="en-US" sz="1400">
              <a:solidFill>
                <a:schemeClr val="tx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400">
                <a:solidFill>
                  <a:schemeClr val="tx1"/>
                </a:solidFill>
                <a:latin typeface="Arial" panose="020B0604020202020204" pitchFamily="34" charset="0"/>
                <a:cs typeface="Arial" panose="020B0604020202020204" pitchFamily="34" charset="0"/>
              </a:rPr>
              <a:t>quality vol all distortion high 0.0 draw mesh</a:t>
            </a:r>
            <a:endParaRPr lang="en-US" altLang="en-US" sz="180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p:txBody>
          <a:bodyPr/>
          <a:lstStyle/>
          <a:p>
            <a:r>
              <a:rPr lang="en-US"/>
              <a:t> </a:t>
            </a:r>
            <a:fld id="{FD4094E2-49D1-FA40-BA8E-1072E18B6E4B}" type="slidenum">
              <a:rPr lang="en-US" sz="1600"/>
              <a:pPr/>
              <a:t>8</a:t>
            </a:fld>
            <a:endParaRPr lang="en-US" sz="1600" dirty="0"/>
          </a:p>
        </p:txBody>
      </p:sp>
    </p:spTree>
    <p:extLst>
      <p:ext uri="{BB962C8B-B14F-4D97-AF65-F5344CB8AC3E}">
        <p14:creationId xmlns:p14="http://schemas.microsoft.com/office/powerpoint/2010/main" val="186464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922565" y="1215628"/>
            <a:ext cx="5361451" cy="4854577"/>
            <a:chOff x="1789906" y="707231"/>
            <a:chExt cx="5361451" cy="4854577"/>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1470026"/>
              <a:ext cx="304800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7"/>
            <p:cNvSpPr txBox="1">
              <a:spLocks noChangeArrowheads="1"/>
            </p:cNvSpPr>
            <p:nvPr/>
          </p:nvSpPr>
          <p:spPr bwMode="auto">
            <a:xfrm>
              <a:off x="4292600" y="5223670"/>
              <a:ext cx="2239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600" b="1" dirty="0">
                  <a:solidFill>
                    <a:srgbClr val="000090"/>
                  </a:solidFill>
                  <a:latin typeface="Arial" panose="020B0604020202020204" pitchFamily="34" charset="0"/>
                </a:rPr>
                <a:t>Sym. planes: Id 3 &amp; 4</a:t>
              </a:r>
            </a:p>
          </p:txBody>
        </p:sp>
        <p:cxnSp>
          <p:nvCxnSpPr>
            <p:cNvPr id="10" name="Straight Arrow Connector 9"/>
            <p:cNvCxnSpPr>
              <a:cxnSpLocks noChangeShapeType="1"/>
            </p:cNvCxnSpPr>
            <p:nvPr/>
          </p:nvCxnSpPr>
          <p:spPr bwMode="auto">
            <a:xfrm>
              <a:off x="4467225" y="1255713"/>
              <a:ext cx="0" cy="407987"/>
            </a:xfrm>
            <a:prstGeom prst="straightConnector1">
              <a:avLst/>
            </a:prstGeom>
            <a:noFill/>
            <a:ln w="508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TextBox 18"/>
            <p:cNvSpPr txBox="1">
              <a:spLocks noChangeArrowheads="1"/>
            </p:cNvSpPr>
            <p:nvPr/>
          </p:nvSpPr>
          <p:spPr bwMode="auto">
            <a:xfrm>
              <a:off x="2367757" y="2847580"/>
              <a:ext cx="1624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600" b="1" dirty="0">
                  <a:solidFill>
                    <a:srgbClr val="FF0000"/>
                  </a:solidFill>
                  <a:latin typeface="Arial" panose="020B0604020202020204" pitchFamily="34" charset="0"/>
                </a:rPr>
                <a:t>Exterior: Id 6</a:t>
              </a:r>
            </a:p>
          </p:txBody>
        </p:sp>
        <p:cxnSp>
          <p:nvCxnSpPr>
            <p:cNvPr id="12" name="Straight Arrow Connector 11"/>
            <p:cNvCxnSpPr>
              <a:cxnSpLocks noChangeShapeType="1"/>
            </p:cNvCxnSpPr>
            <p:nvPr/>
          </p:nvCxnSpPr>
          <p:spPr bwMode="auto">
            <a:xfrm flipH="1" flipV="1">
              <a:off x="4016375" y="4773613"/>
              <a:ext cx="1187450" cy="363537"/>
            </a:xfrm>
            <a:prstGeom prst="straightConnector1">
              <a:avLst/>
            </a:prstGeom>
            <a:noFill/>
            <a:ln w="508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TextBox 15"/>
            <p:cNvSpPr txBox="1">
              <a:spLocks noChangeArrowheads="1"/>
            </p:cNvSpPr>
            <p:nvPr/>
          </p:nvSpPr>
          <p:spPr bwMode="auto">
            <a:xfrm>
              <a:off x="1789906" y="5052413"/>
              <a:ext cx="1774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600" b="1" dirty="0" err="1">
                  <a:solidFill>
                    <a:srgbClr val="000090"/>
                  </a:solidFill>
                  <a:latin typeface="Arial" panose="020B0604020202020204" pitchFamily="34" charset="0"/>
                </a:rPr>
                <a:t>Beampipe</a:t>
              </a:r>
              <a:r>
                <a:rPr lang="en-US" altLang="en-US" sz="1600" b="1" dirty="0">
                  <a:solidFill>
                    <a:srgbClr val="000090"/>
                  </a:solidFill>
                  <a:latin typeface="Arial" panose="020B0604020202020204" pitchFamily="34" charset="0"/>
                </a:rPr>
                <a:t>: Id 1 </a:t>
              </a:r>
            </a:p>
          </p:txBody>
        </p:sp>
        <p:sp>
          <p:nvSpPr>
            <p:cNvPr id="14" name="TextBox 15"/>
            <p:cNvSpPr txBox="1">
              <a:spLocks noChangeArrowheads="1"/>
            </p:cNvSpPr>
            <p:nvPr/>
          </p:nvSpPr>
          <p:spPr bwMode="auto">
            <a:xfrm>
              <a:off x="4292600" y="707231"/>
              <a:ext cx="1587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600" b="1" dirty="0">
                  <a:solidFill>
                    <a:srgbClr val="000090"/>
                  </a:solidFill>
                  <a:latin typeface="Arial" panose="020B0604020202020204" pitchFamily="34" charset="0"/>
                </a:rPr>
                <a:t>WG port: Id 5</a:t>
              </a:r>
            </a:p>
          </p:txBody>
        </p:sp>
        <p:cxnSp>
          <p:nvCxnSpPr>
            <p:cNvPr id="15" name="Straight Arrow Connector 14"/>
            <p:cNvCxnSpPr>
              <a:cxnSpLocks noChangeShapeType="1"/>
            </p:cNvCxnSpPr>
            <p:nvPr/>
          </p:nvCxnSpPr>
          <p:spPr bwMode="auto">
            <a:xfrm flipV="1">
              <a:off x="2378850" y="4706541"/>
              <a:ext cx="627063" cy="103187"/>
            </a:xfrm>
            <a:prstGeom prst="straightConnector1">
              <a:avLst/>
            </a:prstGeom>
            <a:noFill/>
            <a:ln w="508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 name="TextBox 15"/>
            <p:cNvSpPr txBox="1">
              <a:spLocks noChangeArrowheads="1"/>
            </p:cNvSpPr>
            <p:nvPr/>
          </p:nvSpPr>
          <p:spPr bwMode="auto">
            <a:xfrm>
              <a:off x="5916282" y="3600883"/>
              <a:ext cx="1235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600" b="1" dirty="0">
                  <a:solidFill>
                    <a:srgbClr val="000090"/>
                  </a:solidFill>
                  <a:latin typeface="Arial" panose="020B0604020202020204" pitchFamily="34" charset="0"/>
                </a:rPr>
                <a:t>disk: Id 2 </a:t>
              </a:r>
            </a:p>
          </p:txBody>
        </p:sp>
        <p:cxnSp>
          <p:nvCxnSpPr>
            <p:cNvPr id="17" name="Straight Arrow Connector 16"/>
            <p:cNvCxnSpPr>
              <a:cxnSpLocks noChangeShapeType="1"/>
            </p:cNvCxnSpPr>
            <p:nvPr/>
          </p:nvCxnSpPr>
          <p:spPr bwMode="auto">
            <a:xfrm flipH="1">
              <a:off x="5691188" y="4037013"/>
              <a:ext cx="925512" cy="158750"/>
            </a:xfrm>
            <a:prstGeom prst="straightConnector1">
              <a:avLst/>
            </a:prstGeom>
            <a:noFill/>
            <a:ln w="508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3554" name="Title 4"/>
          <p:cNvSpPr>
            <a:spLocks noGrp="1"/>
          </p:cNvSpPr>
          <p:nvPr>
            <p:ph type="title"/>
          </p:nvPr>
        </p:nvSpPr>
        <p:spPr>
          <a:xfrm>
            <a:off x="1524000" y="26592"/>
            <a:ext cx="9144000" cy="852488"/>
          </a:xfrm>
        </p:spPr>
        <p:txBody>
          <a:bodyPr/>
          <a:lstStyle/>
          <a:p>
            <a:r>
              <a:rPr lang="en-US" altLang="zh-CN" b="1" dirty="0">
                <a:solidFill>
                  <a:srgbClr val="C00000"/>
                </a:solidFill>
                <a:latin typeface="+mn-lt"/>
                <a:ea typeface="ＭＳ Ｐゴシック" panose="020B0600070205080204" pitchFamily="34" charset="-128"/>
                <a:cs typeface="Calibri" panose="020F0502020204030204" pitchFamily="34" charset="0"/>
              </a:rPr>
              <a:t>RfGunVacuum.omega3p</a:t>
            </a:r>
            <a:endParaRPr lang="en-US" altLang="en-US" b="1" dirty="0">
              <a:solidFill>
                <a:srgbClr val="C00000"/>
              </a:solidFill>
              <a:latin typeface="+mn-lt"/>
              <a:ea typeface="ＭＳ Ｐゴシック" panose="020B0600070205080204" pitchFamily="34" charset="-128"/>
              <a:cs typeface="Calibri" panose="020F0502020204030204" pitchFamily="34" charset="0"/>
            </a:endParaRPr>
          </a:p>
        </p:txBody>
      </p:sp>
      <p:sp>
        <p:nvSpPr>
          <p:cNvPr id="23556" name="Rectangle 1"/>
          <p:cNvSpPr>
            <a:spLocks noChangeArrowheads="1"/>
          </p:cNvSpPr>
          <p:nvPr/>
        </p:nvSpPr>
        <p:spPr bwMode="auto">
          <a:xfrm>
            <a:off x="485775" y="1293692"/>
            <a:ext cx="4168775" cy="4616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00C3"/>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rgbClr val="800000"/>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rgbClr val="317530"/>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FontTx/>
              <a:buNone/>
            </a:pPr>
            <a:r>
              <a:rPr lang="en-US" altLang="en-US" sz="1400" dirty="0" err="1">
                <a:solidFill>
                  <a:schemeClr val="tx1"/>
                </a:solidFill>
                <a:latin typeface="Arial" panose="020B0604020202020204" pitchFamily="34" charset="0"/>
              </a:rPr>
              <a:t>ModelInfo</a:t>
            </a: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b="1" dirty="0">
                <a:solidFill>
                  <a:schemeClr val="tx1"/>
                </a:solidFill>
                <a:latin typeface="Arial" panose="020B0604020202020204" pitchFamily="34" charset="0"/>
              </a:rPr>
              <a:t>  File: </a:t>
            </a:r>
            <a:r>
              <a:rPr lang="en-US" altLang="en-US" sz="1400" b="1" dirty="0" err="1">
                <a:solidFill>
                  <a:schemeClr val="tx1"/>
                </a:solidFill>
                <a:latin typeface="Arial" panose="020B0604020202020204" pitchFamily="34" charset="0"/>
              </a:rPr>
              <a:t>RfGunVacuum.ncdf</a:t>
            </a:r>
            <a:endParaRPr lang="en-US" altLang="en-US" sz="1400" b="1" dirty="0">
              <a:solidFill>
                <a:srgbClr val="FF0000"/>
              </a:solidFill>
              <a:latin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BoundaryCondition</a:t>
            </a: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Electric: 1             </a:t>
            </a:r>
            <a:endParaRPr lang="en-US" altLang="en-US" sz="1400" dirty="0">
              <a:solidFill>
                <a:srgbClr val="FF0000"/>
              </a:solidFill>
              <a:latin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rPr>
              <a:t>     Magnetic: 2  3 4  </a:t>
            </a:r>
            <a:endParaRPr lang="en-US" altLang="en-US" sz="1400" dirty="0">
              <a:solidFill>
                <a:srgbClr val="FF0000"/>
              </a:solidFill>
              <a:latin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rPr>
              <a:t>     Electric: 5           </a:t>
            </a:r>
          </a:p>
          <a:p>
            <a:pPr eaLnBrk="1" hangingPunct="1">
              <a:spcBef>
                <a:spcPct val="0"/>
              </a:spcBef>
              <a:buFontTx/>
              <a:buNone/>
            </a:pPr>
            <a:r>
              <a:rPr lang="en-US" altLang="en-US" sz="1400" dirty="0">
                <a:solidFill>
                  <a:schemeClr val="tx1"/>
                </a:solidFill>
                <a:latin typeface="Arial" panose="020B0604020202020204" pitchFamily="34" charset="0"/>
              </a:rPr>
              <a:t>     Exterior: 6        </a:t>
            </a:r>
            <a:r>
              <a:rPr lang="en-US" altLang="en-US" sz="1400" dirty="0">
                <a:solidFill>
                  <a:srgbClr val="FF0000"/>
                </a:solidFill>
                <a:latin typeface="Arial" panose="020B0604020202020204" pitchFamily="34" charset="0"/>
              </a:rPr>
              <a:t>// default copper</a:t>
            </a:r>
            <a:endParaRPr lang="en-US" altLang="en-US" sz="1400" dirty="0">
              <a:solidFill>
                <a:schemeClr val="tx1"/>
              </a:solidFill>
              <a:latin typeface="Arial" panose="020B0604020202020204" pitchFamily="34" charset="0"/>
            </a:endParaRPr>
          </a:p>
          <a:p>
            <a:pPr eaLnBrk="1" hangingPunct="1">
              <a:spcBef>
                <a:spcPct val="0"/>
              </a:spcBef>
              <a:buFontTx/>
              <a:buNone/>
            </a:pP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a:t>
            </a:r>
          </a:p>
          <a:p>
            <a:pPr eaLnBrk="1" hangingPunct="1">
              <a:spcBef>
                <a:spcPct val="0"/>
              </a:spcBef>
              <a:buFontTx/>
              <a:buNone/>
            </a:pP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err="1">
                <a:solidFill>
                  <a:schemeClr val="tx1"/>
                </a:solidFill>
                <a:latin typeface="Arial" panose="020B0604020202020204" pitchFamily="34" charset="0"/>
              </a:rPr>
              <a:t>FiniteElement</a:t>
            </a: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Order: 2                </a:t>
            </a:r>
          </a:p>
          <a:p>
            <a:pPr eaLnBrk="1" hangingPunct="1">
              <a:spcBef>
                <a:spcPct val="0"/>
              </a:spcBef>
              <a:buFontTx/>
              <a:buNone/>
            </a:pPr>
            <a:r>
              <a:rPr lang="en-US" altLang="en-US" sz="1400" dirty="0">
                <a:solidFill>
                  <a:schemeClr val="tx1"/>
                </a:solidFill>
                <a:latin typeface="Arial" panose="020B0604020202020204" pitchFamily="34" charset="0"/>
              </a:rPr>
              <a:t>  Curved Surfaces: on</a:t>
            </a:r>
          </a:p>
          <a:p>
            <a:pPr eaLnBrk="1" hangingPunct="1">
              <a:spcBef>
                <a:spcPct val="0"/>
              </a:spcBef>
              <a:buFontTx/>
              <a:buNone/>
            </a:pPr>
            <a:r>
              <a:rPr lang="en-US" altLang="en-US" sz="1400" dirty="0">
                <a:solidFill>
                  <a:schemeClr val="tx1"/>
                </a:solidFill>
                <a:latin typeface="Arial" panose="020B0604020202020204" pitchFamily="34" charset="0"/>
              </a:rPr>
              <a:t>}</a:t>
            </a:r>
          </a:p>
          <a:p>
            <a:pPr eaLnBrk="1" hangingPunct="1">
              <a:spcBef>
                <a:spcPct val="0"/>
              </a:spcBef>
              <a:buFontTx/>
              <a:buNone/>
            </a:pP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err="1">
                <a:solidFill>
                  <a:schemeClr val="tx1"/>
                </a:solidFill>
                <a:latin typeface="Arial" panose="020B0604020202020204" pitchFamily="34" charset="0"/>
              </a:rPr>
              <a:t>EigenSolver</a:t>
            </a:r>
            <a:r>
              <a:rPr lang="en-US" altLang="en-US" sz="1400" dirty="0">
                <a:solidFill>
                  <a:schemeClr val="tx1"/>
                </a:solidFill>
                <a:latin typeface="Arial" panose="020B0604020202020204" pitchFamily="34" charset="0"/>
              </a:rPr>
              <a:t>: {</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NumEigenvalues</a:t>
            </a:r>
            <a:r>
              <a:rPr lang="en-US" altLang="en-US" sz="1400" dirty="0">
                <a:solidFill>
                  <a:schemeClr val="tx1"/>
                </a:solidFill>
                <a:latin typeface="Arial" panose="020B0604020202020204" pitchFamily="34" charset="0"/>
              </a:rPr>
              <a:t>:     1</a:t>
            </a:r>
          </a:p>
          <a:p>
            <a:pPr eaLnBrk="1" hangingPunct="1">
              <a:spcBef>
                <a:spcPct val="0"/>
              </a:spcBef>
              <a:buFontTx/>
              <a:buNone/>
            </a:pPr>
            <a:r>
              <a:rPr lang="en-US" altLang="en-US" sz="1400" dirty="0">
                <a:solidFill>
                  <a:schemeClr val="tx1"/>
                </a:solidFill>
                <a:latin typeface="Arial" panose="020B0604020202020204" pitchFamily="34" charset="0"/>
              </a:rPr>
              <a:t>    </a:t>
            </a:r>
            <a:r>
              <a:rPr lang="en-US" altLang="en-US" sz="1400" dirty="0" err="1">
                <a:solidFill>
                  <a:schemeClr val="tx1"/>
                </a:solidFill>
                <a:latin typeface="Arial" panose="020B0604020202020204" pitchFamily="34" charset="0"/>
              </a:rPr>
              <a:t>FrequencyShift</a:t>
            </a:r>
            <a:r>
              <a:rPr lang="en-US" altLang="en-US" sz="1400" dirty="0">
                <a:solidFill>
                  <a:schemeClr val="tx1"/>
                </a:solidFill>
                <a:latin typeface="Arial" panose="020B0604020202020204" pitchFamily="34" charset="0"/>
              </a:rPr>
              <a:t>: 	2.8e9</a:t>
            </a:r>
          </a:p>
          <a:p>
            <a:pPr eaLnBrk="1" hangingPunct="1">
              <a:spcBef>
                <a:spcPct val="0"/>
              </a:spcBef>
              <a:buFontTx/>
              <a:buNone/>
            </a:pPr>
            <a:r>
              <a:rPr lang="en-US" altLang="en-US" sz="1400" dirty="0">
                <a:solidFill>
                  <a:schemeClr val="tx1"/>
                </a:solidFill>
                <a:latin typeface="Arial" panose="020B0604020202020204" pitchFamily="34" charset="0"/>
              </a:rPr>
              <a:t>} </a:t>
            </a:r>
          </a:p>
        </p:txBody>
      </p:sp>
      <p:pic>
        <p:nvPicPr>
          <p:cNvPr id="3" name="Picture 2"/>
          <p:cNvPicPr>
            <a:picLocks noChangeAspect="1"/>
          </p:cNvPicPr>
          <p:nvPr/>
        </p:nvPicPr>
        <p:blipFill>
          <a:blip r:embed="rId4"/>
          <a:stretch>
            <a:fillRect/>
          </a:stretch>
        </p:blipFill>
        <p:spPr>
          <a:xfrm rot="4848377">
            <a:off x="7984494" y="4869931"/>
            <a:ext cx="1237595" cy="518205"/>
          </a:xfrm>
          <a:prstGeom prst="rect">
            <a:avLst/>
          </a:prstGeom>
        </p:spPr>
      </p:pic>
      <p:sp>
        <p:nvSpPr>
          <p:cNvPr id="4" name="Slide Number Placeholder 3"/>
          <p:cNvSpPr>
            <a:spLocks noGrp="1"/>
          </p:cNvSpPr>
          <p:nvPr>
            <p:ph type="sldNum" sz="quarter" idx="4"/>
          </p:nvPr>
        </p:nvSpPr>
        <p:spPr/>
        <p:txBody>
          <a:bodyPr/>
          <a:lstStyle/>
          <a:p>
            <a:r>
              <a:rPr lang="en-US"/>
              <a:t> </a:t>
            </a:r>
            <a:fld id="{FD4094E2-49D1-FA40-BA8E-1072E18B6E4B}" type="slidenum">
              <a:rPr lang="en-US" sz="1600"/>
              <a:pPr/>
              <a:t>9</a:t>
            </a:fld>
            <a:endParaRPr lang="en-US" sz="1600" dirty="0"/>
          </a:p>
        </p:txBody>
      </p:sp>
    </p:spTree>
    <p:extLst>
      <p:ext uri="{BB962C8B-B14F-4D97-AF65-F5344CB8AC3E}">
        <p14:creationId xmlns:p14="http://schemas.microsoft.com/office/powerpoint/2010/main" val="240594332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72376</TotalTime>
  <Words>5482</Words>
  <Application>Microsoft Macintosh PowerPoint</Application>
  <PresentationFormat>Widescreen</PresentationFormat>
  <Paragraphs>1167</Paragraphs>
  <Slides>60</Slides>
  <Notes>20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73" baseType="lpstr">
      <vt:lpstr>Luxi Sans</vt:lpstr>
      <vt:lpstr>Arial</vt:lpstr>
      <vt:lpstr>Calibri</vt:lpstr>
      <vt:lpstr>Calibri Light</vt:lpstr>
      <vt:lpstr>Comic Sans MS</vt:lpstr>
      <vt:lpstr>Consolas</vt:lpstr>
      <vt:lpstr>Lucida Grande</vt:lpstr>
      <vt:lpstr>Menlo</vt:lpstr>
      <vt:lpstr>Times New Roman</vt:lpstr>
      <vt:lpstr>Wingdings</vt:lpstr>
      <vt:lpstr>Default Design</vt:lpstr>
      <vt:lpstr>Custom Design</vt:lpstr>
      <vt:lpstr>Equation</vt:lpstr>
      <vt:lpstr>PowerPoint Presentation</vt:lpstr>
      <vt:lpstr> Multiphysics Design Process</vt:lpstr>
      <vt:lpstr>PowerPoint Presentation</vt:lpstr>
      <vt:lpstr>TEM3P Examples (Thermal)</vt:lpstr>
      <vt:lpstr>TEM3P Examples (Mechanical)</vt:lpstr>
      <vt:lpstr>PowerPoint Presentation</vt:lpstr>
      <vt:lpstr>Prepare Meshes and ACE3P Input Files</vt:lpstr>
      <vt:lpstr>mesh-RfGunVacuum.jou</vt:lpstr>
      <vt:lpstr>RfGunVacuum.omega3p</vt:lpstr>
      <vt:lpstr>mesh-RfGunBody.jou</vt:lpstr>
      <vt:lpstr>Surface Boundary IDs </vt:lpstr>
      <vt:lpstr>PowerPoint Presentation</vt:lpstr>
      <vt:lpstr>Boundary Conditions for TEM3P</vt:lpstr>
      <vt:lpstr>Thermal and Structural Properties </vt:lpstr>
      <vt:lpstr>RfGunBody.tem3p – Thermal Problem Specification</vt:lpstr>
      <vt:lpstr>RfGunBody.tem3p - Elastic Problem Specification</vt:lpstr>
      <vt:lpstr>RfGunBody.tem3p - Structural Properties and BCs</vt:lpstr>
      <vt:lpstr>Run Omega3P/TEM3P on NERSC</vt:lpstr>
      <vt:lpstr>Run Script Files on NERSC</vt:lpstr>
      <vt:lpstr>Simulation Results</vt:lpstr>
      <vt:lpstr>Visualize Eigenmode in Paraview</vt:lpstr>
      <vt:lpstr>Visualize Temperature in Paraview</vt:lpstr>
      <vt:lpstr>Visualize Displacement in Paraview</vt:lpstr>
      <vt:lpstr>Visualize Disformed Mesh in Paraview</vt:lpstr>
      <vt:lpstr>Input File for Thermal Transient Simulation</vt:lpstr>
      <vt:lpstr>Time Domain Simulation: Maximum Time 80s</vt:lpstr>
      <vt:lpstr>PowerPoint Presentation</vt:lpstr>
      <vt:lpstr>Srf Coupler Example Overview</vt:lpstr>
      <vt:lpstr>Meshes</vt:lpstr>
      <vt:lpstr>Boundary IDs and Block IDs in Vacuum Mesh</vt:lpstr>
      <vt:lpstr>FPC-Vacuum.s3p</vt:lpstr>
      <vt:lpstr>Surface Boundary IDs in Body Mesh</vt:lpstr>
      <vt:lpstr>Surface Boundary IDs in Body Mesh</vt:lpstr>
      <vt:lpstr>Boundary Conditions for TEM3P</vt:lpstr>
      <vt:lpstr>Volume Blocks for TEM3P</vt:lpstr>
      <vt:lpstr>Non-Linear Thermal Material Properties</vt:lpstr>
      <vt:lpstr>Thermostatic Simulation with TEM3P</vt:lpstr>
      <vt:lpstr>FPC-Body.tem3p – Shell Element Specification</vt:lpstr>
      <vt:lpstr>FPC-Body.tem3p  - Thermal Property Specification</vt:lpstr>
      <vt:lpstr>FPC-Body.tem3p  - Dielectric Heat Loss Specification</vt:lpstr>
      <vt:lpstr>FPC-Body.tem3p  - Thermal BC Specification</vt:lpstr>
      <vt:lpstr>FPC-Body.tem3p  - Thermal BC Specification</vt:lpstr>
      <vt:lpstr>Run S3P/TEM3P on NERSC</vt:lpstr>
      <vt:lpstr>Simulation Results</vt:lpstr>
      <vt:lpstr>Example 3: Lorentz Force Detuning</vt:lpstr>
      <vt:lpstr>PowerPoint Presentation</vt:lpstr>
      <vt:lpstr>Surface IDs in Vacuum &amp; Shell Meshes</vt:lpstr>
      <vt:lpstr>PowerPoint Presentation</vt:lpstr>
      <vt:lpstr>PowerPoint Presentation</vt:lpstr>
      <vt:lpstr>PowerPoint Presentation</vt:lpstr>
      <vt:lpstr>Run Omega3P/TEM3P on NERSC</vt:lpstr>
      <vt:lpstr>PowerPoint Presentation</vt:lpstr>
      <vt:lpstr>PowerPoint Presentation</vt:lpstr>
      <vt:lpstr>PowerPoint Presentation</vt:lpstr>
      <vt:lpstr>PowerPoint Presentation</vt:lpstr>
      <vt:lpstr>PowerPoint Presentation</vt:lpstr>
      <vt:lpstr>PowerPoint Presentation</vt:lpstr>
      <vt:lpstr>Run TEM3P on NERSC</vt:lpstr>
      <vt:lpstr>PowerPoint Presentation</vt:lpstr>
      <vt:lpstr>PowerPoint Presentation</vt:lpstr>
    </vt:vector>
  </TitlesOfParts>
  <Company>Stanford Linear Accelerator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ncrow</dc:creator>
  <cp:lastModifiedBy>Li, Zenghai</cp:lastModifiedBy>
  <cp:revision>2728</cp:revision>
  <cp:lastPrinted>2018-10-30T22:42:48Z</cp:lastPrinted>
  <dcterms:created xsi:type="dcterms:W3CDTF">2010-09-14T09:41:34Z</dcterms:created>
  <dcterms:modified xsi:type="dcterms:W3CDTF">2023-03-29T19:27:36Z</dcterms:modified>
</cp:coreProperties>
</file>