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33" r:id="rId1"/>
    <p:sldMasterId id="2147483745" r:id="rId2"/>
  </p:sldMasterIdLst>
  <p:notesMasterIdLst>
    <p:notesMasterId r:id="rId53"/>
  </p:notesMasterIdLst>
  <p:handoutMasterIdLst>
    <p:handoutMasterId r:id="rId54"/>
  </p:handoutMasterIdLst>
  <p:sldIdLst>
    <p:sldId id="500" r:id="rId3"/>
    <p:sldId id="387" r:id="rId4"/>
    <p:sldId id="388" r:id="rId5"/>
    <p:sldId id="433" r:id="rId6"/>
    <p:sldId id="505" r:id="rId7"/>
    <p:sldId id="506" r:id="rId8"/>
    <p:sldId id="390" r:id="rId9"/>
    <p:sldId id="444" r:id="rId10"/>
    <p:sldId id="392" r:id="rId11"/>
    <p:sldId id="471" r:id="rId12"/>
    <p:sldId id="483" r:id="rId13"/>
    <p:sldId id="394" r:id="rId14"/>
    <p:sldId id="395" r:id="rId15"/>
    <p:sldId id="396" r:id="rId16"/>
    <p:sldId id="397" r:id="rId17"/>
    <p:sldId id="398" r:id="rId18"/>
    <p:sldId id="511" r:id="rId19"/>
    <p:sldId id="400" r:id="rId20"/>
    <p:sldId id="401" r:id="rId21"/>
    <p:sldId id="402" r:id="rId22"/>
    <p:sldId id="474" r:id="rId23"/>
    <p:sldId id="403" r:id="rId24"/>
    <p:sldId id="404" r:id="rId25"/>
    <p:sldId id="405" r:id="rId26"/>
    <p:sldId id="406" r:id="rId27"/>
    <p:sldId id="407" r:id="rId28"/>
    <p:sldId id="484" r:id="rId29"/>
    <p:sldId id="408" r:id="rId30"/>
    <p:sldId id="409" r:id="rId31"/>
    <p:sldId id="410" r:id="rId32"/>
    <p:sldId id="464" r:id="rId33"/>
    <p:sldId id="447" r:id="rId34"/>
    <p:sldId id="477" r:id="rId35"/>
    <p:sldId id="479" r:id="rId36"/>
    <p:sldId id="482" r:id="rId37"/>
    <p:sldId id="478" r:id="rId38"/>
    <p:sldId id="495" r:id="rId39"/>
    <p:sldId id="494" r:id="rId40"/>
    <p:sldId id="418" r:id="rId41"/>
    <p:sldId id="419" r:id="rId42"/>
    <p:sldId id="498" r:id="rId43"/>
    <p:sldId id="499" r:id="rId44"/>
    <p:sldId id="491" r:id="rId45"/>
    <p:sldId id="451" r:id="rId46"/>
    <p:sldId id="425" r:id="rId47"/>
    <p:sldId id="456" r:id="rId48"/>
    <p:sldId id="509" r:id="rId49"/>
    <p:sldId id="426" r:id="rId50"/>
    <p:sldId id="492" r:id="rId51"/>
    <p:sldId id="496" r:id="rId52"/>
  </p:sldIdLst>
  <p:sldSz cx="9144000" cy="6858000" type="screen4x3"/>
  <p:notesSz cx="9271000" cy="6997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4">
          <p15:clr>
            <a:srgbClr val="A4A3A4"/>
          </p15:clr>
        </p15:guide>
        <p15:guide id="2" pos="29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1" autoAdjust="0"/>
    <p:restoredTop sz="94626" autoAdjust="0"/>
  </p:normalViewPr>
  <p:slideViewPr>
    <p:cSldViewPr snapToGrid="0">
      <p:cViewPr varScale="1">
        <p:scale>
          <a:sx n="103" d="100"/>
          <a:sy n="103" d="100"/>
        </p:scale>
        <p:origin x="184" y="5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000"/>
    </p:cViewPr>
  </p:sorterViewPr>
  <p:notesViewPr>
    <p:cSldViewPr snapToGrid="0">
      <p:cViewPr varScale="1">
        <p:scale>
          <a:sx n="86" d="100"/>
          <a:sy n="86" d="100"/>
        </p:scale>
        <p:origin x="2648" y="192"/>
      </p:cViewPr>
      <p:guideLst>
        <p:guide orient="horz" pos="2204"/>
        <p:guide pos="292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3D115-9C38-96D5-110B-E340D6E53965}"/>
              </a:ext>
            </a:extLst>
          </p:cNvPr>
          <p:cNvSpPr>
            <a:spLocks noGrp="1"/>
          </p:cNvSpPr>
          <p:nvPr>
            <p:ph type="hdr" sz="quarter"/>
          </p:nvPr>
        </p:nvSpPr>
        <p:spPr>
          <a:xfrm>
            <a:off x="0" y="0"/>
            <a:ext cx="4017963" cy="34925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BD55B23F-1155-2CFC-6582-64C85E763972}"/>
              </a:ext>
            </a:extLst>
          </p:cNvPr>
          <p:cNvSpPr>
            <a:spLocks noGrp="1"/>
          </p:cNvSpPr>
          <p:nvPr>
            <p:ph type="dt" sz="quarter" idx="1"/>
          </p:nvPr>
        </p:nvSpPr>
        <p:spPr>
          <a:xfrm>
            <a:off x="5251450" y="0"/>
            <a:ext cx="4017963" cy="349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fld id="{2BA113C9-292E-1E43-AB38-252F54D825EB}" type="datetime1">
              <a:rPr lang="en-US" altLang="en-US"/>
              <a:pPr>
                <a:defRPr/>
              </a:pPr>
              <a:t>3/27/23</a:t>
            </a:fld>
            <a:endParaRPr lang="en-US" altLang="en-US"/>
          </a:p>
        </p:txBody>
      </p:sp>
      <p:sp>
        <p:nvSpPr>
          <p:cNvPr id="4" name="Footer Placeholder 3">
            <a:extLst>
              <a:ext uri="{FF2B5EF4-FFF2-40B4-BE49-F238E27FC236}">
                <a16:creationId xmlns:a16="http://schemas.microsoft.com/office/drawing/2014/main" id="{C8D436DC-5EF5-CAA9-AE92-6C28439CD9DF}"/>
              </a:ext>
            </a:extLst>
          </p:cNvPr>
          <p:cNvSpPr>
            <a:spLocks noGrp="1"/>
          </p:cNvSpPr>
          <p:nvPr>
            <p:ph type="ftr" sz="quarter" idx="2"/>
          </p:nvPr>
        </p:nvSpPr>
        <p:spPr>
          <a:xfrm>
            <a:off x="0" y="6646863"/>
            <a:ext cx="4017963" cy="34925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r>
              <a:rPr lang="en-US" altLang="en-US"/>
              <a:t>CW23</a:t>
            </a:r>
          </a:p>
        </p:txBody>
      </p:sp>
      <p:sp>
        <p:nvSpPr>
          <p:cNvPr id="5" name="Slide Number Placeholder 4">
            <a:extLst>
              <a:ext uri="{FF2B5EF4-FFF2-40B4-BE49-F238E27FC236}">
                <a16:creationId xmlns:a16="http://schemas.microsoft.com/office/drawing/2014/main" id="{1519D603-A2EF-88B8-0D83-A7A5B3BC88E6}"/>
              </a:ext>
            </a:extLst>
          </p:cNvPr>
          <p:cNvSpPr>
            <a:spLocks noGrp="1"/>
          </p:cNvSpPr>
          <p:nvPr>
            <p:ph type="sldNum" sz="quarter" idx="3"/>
          </p:nvPr>
        </p:nvSpPr>
        <p:spPr>
          <a:xfrm>
            <a:off x="5251450" y="6646863"/>
            <a:ext cx="4017963" cy="349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A63200B-A540-FE4C-954D-CE6437F523B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551A9F-A172-CC4B-D7A8-FE6372155233}"/>
              </a:ext>
            </a:extLst>
          </p:cNvPr>
          <p:cNvSpPr>
            <a:spLocks noGrp="1"/>
          </p:cNvSpPr>
          <p:nvPr>
            <p:ph type="hdr" sz="quarter"/>
          </p:nvPr>
        </p:nvSpPr>
        <p:spPr>
          <a:xfrm>
            <a:off x="0" y="0"/>
            <a:ext cx="4017963" cy="349250"/>
          </a:xfrm>
          <a:prstGeom prst="rect">
            <a:avLst/>
          </a:prstGeom>
        </p:spPr>
        <p:txBody>
          <a:bodyPr vert="horz" wrap="square" lIns="93031" tIns="46516" rIns="93031" bIns="46516" numCol="1" anchor="t" anchorCtr="0" compatLnSpc="1">
            <a:prstTxWarp prst="textNoShape">
              <a:avLst/>
            </a:prstTxWarp>
          </a:bodyPr>
          <a:lstStyle>
            <a:lvl1pPr eaLnBrk="1" hangingPunct="1">
              <a:defRPr sz="1200">
                <a:latin typeface="Arial"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DC34BF2C-6F4D-195B-EB41-41B5FAF89253}"/>
              </a:ext>
            </a:extLst>
          </p:cNvPr>
          <p:cNvSpPr>
            <a:spLocks noGrp="1"/>
          </p:cNvSpPr>
          <p:nvPr>
            <p:ph type="dt" idx="1"/>
          </p:nvPr>
        </p:nvSpPr>
        <p:spPr>
          <a:xfrm>
            <a:off x="5251450" y="0"/>
            <a:ext cx="4017963" cy="349250"/>
          </a:xfrm>
          <a:prstGeom prst="rect">
            <a:avLst/>
          </a:prstGeom>
        </p:spPr>
        <p:txBody>
          <a:bodyPr vert="horz" wrap="square" lIns="93031" tIns="46516" rIns="93031" bIns="46516" numCol="1" anchor="t" anchorCtr="0" compatLnSpc="1">
            <a:prstTxWarp prst="textNoShape">
              <a:avLst/>
            </a:prstTxWarp>
          </a:bodyPr>
          <a:lstStyle>
            <a:lvl1pPr algn="r" eaLnBrk="1" hangingPunct="1">
              <a:defRPr sz="1200">
                <a:latin typeface="Arial" pitchFamily="34" charset="0"/>
              </a:defRPr>
            </a:lvl1pPr>
          </a:lstStyle>
          <a:p>
            <a:pPr>
              <a:defRPr/>
            </a:pPr>
            <a:fld id="{499557B0-1F4C-0A44-AE8B-092AC655C830}" type="datetime1">
              <a:rPr lang="en-US" altLang="en-US"/>
              <a:pPr>
                <a:defRPr/>
              </a:pPr>
              <a:t>3/27/23</a:t>
            </a:fld>
            <a:endParaRPr lang="en-US" altLang="en-US"/>
          </a:p>
        </p:txBody>
      </p:sp>
      <p:sp>
        <p:nvSpPr>
          <p:cNvPr id="4" name="Slide Image Placeholder 3">
            <a:extLst>
              <a:ext uri="{FF2B5EF4-FFF2-40B4-BE49-F238E27FC236}">
                <a16:creationId xmlns:a16="http://schemas.microsoft.com/office/drawing/2014/main" id="{ED7C7782-5B57-72E3-6620-B5695A14598C}"/>
              </a:ext>
            </a:extLst>
          </p:cNvPr>
          <p:cNvSpPr>
            <a:spLocks noGrp="1" noRot="1" noChangeAspect="1"/>
          </p:cNvSpPr>
          <p:nvPr>
            <p:ph type="sldImg" idx="2"/>
          </p:nvPr>
        </p:nvSpPr>
        <p:spPr>
          <a:xfrm>
            <a:off x="2886075" y="525463"/>
            <a:ext cx="3498850" cy="2624137"/>
          </a:xfrm>
          <a:prstGeom prst="rect">
            <a:avLst/>
          </a:prstGeom>
          <a:noFill/>
          <a:ln w="12700">
            <a:solidFill>
              <a:prstClr val="black"/>
            </a:solidFill>
          </a:ln>
        </p:spPr>
        <p:txBody>
          <a:bodyPr vert="horz" lIns="93031" tIns="46516" rIns="93031" bIns="46516" rtlCol="0" anchor="ctr"/>
          <a:lstStyle/>
          <a:p>
            <a:pPr lvl="0"/>
            <a:endParaRPr lang="en-US" noProof="0"/>
          </a:p>
        </p:txBody>
      </p:sp>
      <p:sp>
        <p:nvSpPr>
          <p:cNvPr id="5" name="Notes Placeholder 4">
            <a:extLst>
              <a:ext uri="{FF2B5EF4-FFF2-40B4-BE49-F238E27FC236}">
                <a16:creationId xmlns:a16="http://schemas.microsoft.com/office/drawing/2014/main" id="{506827E6-466D-4AAE-D0EF-65C67B45A936}"/>
              </a:ext>
            </a:extLst>
          </p:cNvPr>
          <p:cNvSpPr>
            <a:spLocks noGrp="1"/>
          </p:cNvSpPr>
          <p:nvPr>
            <p:ph type="body" sz="quarter" idx="3"/>
          </p:nvPr>
        </p:nvSpPr>
        <p:spPr>
          <a:xfrm>
            <a:off x="927100" y="3324225"/>
            <a:ext cx="7416800" cy="3148013"/>
          </a:xfrm>
          <a:prstGeom prst="rect">
            <a:avLst/>
          </a:prstGeom>
        </p:spPr>
        <p:txBody>
          <a:bodyPr vert="horz" lIns="93031" tIns="46516" rIns="93031" bIns="465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CA1CB7C-CDD9-17D5-6927-C57029F9AFC7}"/>
              </a:ext>
            </a:extLst>
          </p:cNvPr>
          <p:cNvSpPr>
            <a:spLocks noGrp="1"/>
          </p:cNvSpPr>
          <p:nvPr>
            <p:ph type="ftr" sz="quarter" idx="4"/>
          </p:nvPr>
        </p:nvSpPr>
        <p:spPr>
          <a:xfrm>
            <a:off x="0" y="6646863"/>
            <a:ext cx="4017963" cy="349250"/>
          </a:xfrm>
          <a:prstGeom prst="rect">
            <a:avLst/>
          </a:prstGeom>
        </p:spPr>
        <p:txBody>
          <a:bodyPr vert="horz" wrap="square" lIns="93031" tIns="46516" rIns="93031" bIns="46516" numCol="1" anchor="b" anchorCtr="0" compatLnSpc="1">
            <a:prstTxWarp prst="textNoShape">
              <a:avLst/>
            </a:prstTxWarp>
          </a:bodyPr>
          <a:lstStyle>
            <a:lvl1pPr eaLnBrk="1" hangingPunct="1">
              <a:defRPr sz="1200">
                <a:latin typeface="Arial" pitchFamily="34" charset="0"/>
              </a:defRPr>
            </a:lvl1pPr>
          </a:lstStyle>
          <a:p>
            <a:pPr>
              <a:defRPr/>
            </a:pPr>
            <a:r>
              <a:rPr lang="en-US" altLang="en-US"/>
              <a:t>CW23</a:t>
            </a:r>
          </a:p>
        </p:txBody>
      </p:sp>
      <p:sp>
        <p:nvSpPr>
          <p:cNvPr id="7" name="Slide Number Placeholder 6">
            <a:extLst>
              <a:ext uri="{FF2B5EF4-FFF2-40B4-BE49-F238E27FC236}">
                <a16:creationId xmlns:a16="http://schemas.microsoft.com/office/drawing/2014/main" id="{F555BF63-BCEE-AC00-29B4-AA1CC106ED69}"/>
              </a:ext>
            </a:extLst>
          </p:cNvPr>
          <p:cNvSpPr>
            <a:spLocks noGrp="1"/>
          </p:cNvSpPr>
          <p:nvPr>
            <p:ph type="sldNum" sz="quarter" idx="5"/>
          </p:nvPr>
        </p:nvSpPr>
        <p:spPr>
          <a:xfrm>
            <a:off x="5251450" y="6646863"/>
            <a:ext cx="4017963" cy="349250"/>
          </a:xfrm>
          <a:prstGeom prst="rect">
            <a:avLst/>
          </a:prstGeom>
        </p:spPr>
        <p:txBody>
          <a:bodyPr vert="horz" wrap="square" lIns="93031" tIns="46516" rIns="93031" bIns="46516" numCol="1" anchor="b" anchorCtr="0" compatLnSpc="1">
            <a:prstTxWarp prst="textNoShape">
              <a:avLst/>
            </a:prstTxWarp>
          </a:bodyPr>
          <a:lstStyle>
            <a:lvl1pPr algn="r" eaLnBrk="1" hangingPunct="1">
              <a:defRPr sz="1200"/>
            </a:lvl1pPr>
          </a:lstStyle>
          <a:p>
            <a:pPr>
              <a:defRPr/>
            </a:pPr>
            <a:fld id="{C942A42E-91E4-6D42-B5BC-913FF948792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262D0FC4-2520-A19C-007F-36A89CBD5B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85AEC663-E8F3-AC71-9262-A4098598BF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56B3C317-277E-1C65-E897-44C8BA27A0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15D48D9-6FCB-5E48-8891-CC293E51BBF2}"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A8398980-7ABA-5A26-DC36-099A88E719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22448363-3850-1560-A769-1DAA176B86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9635" name="Slide Number Placeholder 3">
            <a:extLst>
              <a:ext uri="{FF2B5EF4-FFF2-40B4-BE49-F238E27FC236}">
                <a16:creationId xmlns:a16="http://schemas.microsoft.com/office/drawing/2014/main" id="{621EBB68-A9DC-9CD0-887D-1D15E0B223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3A51B0C-0550-BD40-B75B-12B8AC0426A3}" type="slidenum">
              <a:rPr lang="en-US" altLang="en-US" smtClean="0">
                <a:latin typeface="Arial" panose="020B0604020202020204" pitchFamily="34" charset="0"/>
              </a:rPr>
              <a:pPr>
                <a:spcBef>
                  <a:spcPct val="0"/>
                </a:spcBef>
              </a:pPr>
              <a:t>40</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710A2C78-D183-C73C-B1E4-B7699FA395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5D2B22F3-BC71-5D05-2B96-61430DDBD7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7D34FBE9-076C-4E37-065B-2E46439539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C15A89-B71C-8448-B8CD-13978BE53A30}"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175B9086-E1DF-CC72-FC28-4D2170541F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A7DF9C4D-4017-602C-03B3-E519819147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A99969E3-6134-FA09-07E1-28FD1FFF5A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8D77446-14A0-B040-8C94-9A1D6FF6E5B0}"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C6DCB505-08AA-9057-E76B-FDD1111910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3C53D9-BBC3-284D-B612-8C1651560123}" type="slidenum">
              <a:rPr lang="en-US" altLang="en-US" smtClean="0">
                <a:latin typeface="Arial" panose="020B0604020202020204" pitchFamily="34" charset="0"/>
              </a:rPr>
              <a:pPr>
                <a:spcBef>
                  <a:spcPct val="0"/>
                </a:spcBef>
              </a:pPr>
              <a:t>7</a:t>
            </a:fld>
            <a:endParaRPr lang="en-US" altLang="en-US">
              <a:latin typeface="Arial" panose="020B0604020202020204" pitchFamily="34" charset="0"/>
            </a:endParaRPr>
          </a:p>
        </p:txBody>
      </p:sp>
      <p:sp>
        <p:nvSpPr>
          <p:cNvPr id="29698" name="Rectangle 2">
            <a:extLst>
              <a:ext uri="{FF2B5EF4-FFF2-40B4-BE49-F238E27FC236}">
                <a16:creationId xmlns:a16="http://schemas.microsoft.com/office/drawing/2014/main" id="{DBDC5495-914C-968B-688E-6E9220B1ED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13701D3C-BB97-5430-A8A1-3C515F142A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A9F31F70-F0C8-9D8D-BC8C-47F42AE500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022400-7CB5-8E45-85F7-E2979C5DEBB3}" type="slidenum">
              <a:rPr lang="en-US" altLang="en-US" smtClean="0">
                <a:latin typeface="Arial" panose="020B0604020202020204" pitchFamily="34" charset="0"/>
              </a:rPr>
              <a:pPr>
                <a:spcBef>
                  <a:spcPct val="0"/>
                </a:spcBef>
              </a:pPr>
              <a:t>8</a:t>
            </a:fld>
            <a:endParaRPr lang="en-US" altLang="en-US">
              <a:latin typeface="Arial" panose="020B0604020202020204" pitchFamily="34" charset="0"/>
            </a:endParaRPr>
          </a:p>
        </p:txBody>
      </p:sp>
      <p:sp>
        <p:nvSpPr>
          <p:cNvPr id="31746" name="Rectangle 2">
            <a:extLst>
              <a:ext uri="{FF2B5EF4-FFF2-40B4-BE49-F238E27FC236}">
                <a16:creationId xmlns:a16="http://schemas.microsoft.com/office/drawing/2014/main" id="{61754325-76D8-16AC-686C-BFABABF79F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5D654991-D5EE-85FA-2430-37CC726CD4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5A49E1F7-65AD-291D-2B16-D36A230035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42A128E-B83C-0C43-8414-0E33AC6B310A}" type="slidenum">
              <a:rPr lang="en-US" altLang="en-US" smtClean="0">
                <a:latin typeface="Arial" panose="020B0604020202020204" pitchFamily="34" charset="0"/>
              </a:rPr>
              <a:pPr>
                <a:spcBef>
                  <a:spcPct val="0"/>
                </a:spcBef>
              </a:pPr>
              <a:t>9</a:t>
            </a:fld>
            <a:endParaRPr lang="en-US" altLang="en-US">
              <a:latin typeface="Arial" panose="020B0604020202020204" pitchFamily="34" charset="0"/>
            </a:endParaRPr>
          </a:p>
        </p:txBody>
      </p:sp>
      <p:sp>
        <p:nvSpPr>
          <p:cNvPr id="33794" name="Rectangle 2">
            <a:extLst>
              <a:ext uri="{FF2B5EF4-FFF2-40B4-BE49-F238E27FC236}">
                <a16:creationId xmlns:a16="http://schemas.microsoft.com/office/drawing/2014/main" id="{C9605660-37F5-8838-F192-EB39976E9C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E18FA5C7-111E-4723-9833-3CDEAE741D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32E78EEA-15A6-2420-754D-4D124FBB90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D49CE08-4061-F64B-862E-93C07C3AB076}"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35842" name="Rectangle 2">
            <a:extLst>
              <a:ext uri="{FF2B5EF4-FFF2-40B4-BE49-F238E27FC236}">
                <a16:creationId xmlns:a16="http://schemas.microsoft.com/office/drawing/2014/main" id="{C7678FA6-5554-8A09-4440-FE0AA89BF3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515E6E8A-6E1F-2C09-C387-D756F4C12E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DCEAC17A-252E-5500-07BF-3C18292891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BA3A576D-FFE7-1D5B-7380-3F1FDC3BBB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C66E8B25-E9CF-86FC-0609-0206F61DC0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C2D55D1-CC53-9E4A-B828-AA956EC6586D}"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730E7EDB-3A6A-D693-97A6-22D1000D4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26F64DB0-DC88-0603-7E90-5850AA8D44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AA27EC09-F03E-2F4C-75D9-D70C8F7145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0DFCF6-23BC-7849-AFFE-1C0F0E458E2B}" type="slidenum">
              <a:rPr lang="en-US" altLang="en-US" smtClean="0">
                <a:latin typeface="Arial" panose="020B0604020202020204" pitchFamily="34" charset="0"/>
              </a:rPr>
              <a:pPr>
                <a:spcBef>
                  <a:spcPct val="0"/>
                </a:spcBef>
              </a:pPr>
              <a:t>39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4571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C5EA0-C386-2B47-D9A4-3EA685F7CB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7FE5439-7456-7994-ADB4-54FD1A9F32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88D442-24CB-55B6-CFD5-5C8D0F034F85}"/>
              </a:ext>
            </a:extLst>
          </p:cNvPr>
          <p:cNvSpPr>
            <a:spLocks noGrp="1"/>
          </p:cNvSpPr>
          <p:nvPr>
            <p:ph type="sldNum" sz="quarter" idx="12"/>
          </p:nvPr>
        </p:nvSpPr>
        <p:spPr/>
        <p:txBody>
          <a:bodyPr/>
          <a:lstStyle>
            <a:lvl1pPr>
              <a:defRPr/>
            </a:lvl1pPr>
          </a:lstStyle>
          <a:p>
            <a:pPr>
              <a:defRPr/>
            </a:pPr>
            <a:fld id="{038532BD-B2A6-3842-953C-133613BCBAF1}" type="slidenum">
              <a:rPr lang="en-US" altLang="en-US"/>
              <a:pPr>
                <a:defRPr/>
              </a:pPr>
              <a:t>‹#›</a:t>
            </a:fld>
            <a:endParaRPr lang="en-US" altLang="en-US"/>
          </a:p>
        </p:txBody>
      </p:sp>
    </p:spTree>
    <p:extLst>
      <p:ext uri="{BB962C8B-B14F-4D97-AF65-F5344CB8AC3E}">
        <p14:creationId xmlns:p14="http://schemas.microsoft.com/office/powerpoint/2010/main" val="368489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5A9595C-A40B-9825-3C90-D8D7FA4C2C7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DEF3062-8266-DB61-656F-D3F999F7D41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CE22CA-2772-1A3E-509B-6A7893F69DF5}"/>
              </a:ext>
            </a:extLst>
          </p:cNvPr>
          <p:cNvSpPr>
            <a:spLocks noGrp="1"/>
          </p:cNvSpPr>
          <p:nvPr>
            <p:ph type="sldNum" sz="quarter" idx="12"/>
          </p:nvPr>
        </p:nvSpPr>
        <p:spPr/>
        <p:txBody>
          <a:bodyPr/>
          <a:lstStyle>
            <a:lvl1pPr>
              <a:defRPr/>
            </a:lvl1pPr>
          </a:lstStyle>
          <a:p>
            <a:pPr>
              <a:defRPr/>
            </a:pPr>
            <a:fld id="{1BF6F4CB-D119-624C-8915-EB6BBF8B299A}" type="slidenum">
              <a:rPr lang="en-US" altLang="en-US"/>
              <a:pPr>
                <a:defRPr/>
              </a:pPr>
              <a:t>‹#›</a:t>
            </a:fld>
            <a:endParaRPr lang="en-US" altLang="en-US"/>
          </a:p>
        </p:txBody>
      </p:sp>
    </p:spTree>
    <p:extLst>
      <p:ext uri="{BB962C8B-B14F-4D97-AF65-F5344CB8AC3E}">
        <p14:creationId xmlns:p14="http://schemas.microsoft.com/office/powerpoint/2010/main" val="2211160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8B595C5-A723-A342-5755-C557123D762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CB09B98-EF98-B69E-748F-8F237129F89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4BD8639-3181-9BE4-E092-38E2F1F7C185}"/>
              </a:ext>
            </a:extLst>
          </p:cNvPr>
          <p:cNvSpPr>
            <a:spLocks noGrp="1"/>
          </p:cNvSpPr>
          <p:nvPr>
            <p:ph type="sldNum" sz="quarter" idx="12"/>
          </p:nvPr>
        </p:nvSpPr>
        <p:spPr/>
        <p:txBody>
          <a:bodyPr/>
          <a:lstStyle>
            <a:lvl1pPr>
              <a:defRPr/>
            </a:lvl1pPr>
          </a:lstStyle>
          <a:p>
            <a:pPr>
              <a:defRPr/>
            </a:pPr>
            <a:fld id="{FFB9F696-B9DD-F94E-907F-2D6C4EDE93AC}" type="slidenum">
              <a:rPr lang="en-US" altLang="en-US"/>
              <a:pPr>
                <a:defRPr/>
              </a:pPr>
              <a:t>‹#›</a:t>
            </a:fld>
            <a:endParaRPr lang="en-US" altLang="en-US"/>
          </a:p>
        </p:txBody>
      </p:sp>
    </p:spTree>
    <p:extLst>
      <p:ext uri="{BB962C8B-B14F-4D97-AF65-F5344CB8AC3E}">
        <p14:creationId xmlns:p14="http://schemas.microsoft.com/office/powerpoint/2010/main" val="2706334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DEB68DD-B8BA-A726-FE6D-2C84AAC82FC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9C325F5-93A4-3968-FBB2-6FAF55DD71E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87557B3-BF04-FFD4-D835-CE75EA14E326}"/>
              </a:ext>
            </a:extLst>
          </p:cNvPr>
          <p:cNvSpPr>
            <a:spLocks noGrp="1"/>
          </p:cNvSpPr>
          <p:nvPr>
            <p:ph type="sldNum" sz="quarter" idx="12"/>
          </p:nvPr>
        </p:nvSpPr>
        <p:spPr/>
        <p:txBody>
          <a:bodyPr/>
          <a:lstStyle>
            <a:lvl1pPr>
              <a:defRPr/>
            </a:lvl1pPr>
          </a:lstStyle>
          <a:p>
            <a:pPr>
              <a:defRPr/>
            </a:pPr>
            <a:fld id="{8483EED0-AF98-DF46-A074-5C60BF7646DB}" type="slidenum">
              <a:rPr lang="en-US" altLang="en-US"/>
              <a:pPr>
                <a:defRPr/>
              </a:pPr>
              <a:t>‹#›</a:t>
            </a:fld>
            <a:endParaRPr lang="en-US" altLang="en-US"/>
          </a:p>
        </p:txBody>
      </p:sp>
    </p:spTree>
    <p:extLst>
      <p:ext uri="{BB962C8B-B14F-4D97-AF65-F5344CB8AC3E}">
        <p14:creationId xmlns:p14="http://schemas.microsoft.com/office/powerpoint/2010/main" val="1393172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4E0FA2-DE2D-BA28-DAEB-5675270670C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A3F2524-13AD-0CC0-280B-C68B16CF3E8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4BDDE66-482B-BE66-0232-3BC389FE9FB3}"/>
              </a:ext>
            </a:extLst>
          </p:cNvPr>
          <p:cNvSpPr>
            <a:spLocks noGrp="1"/>
          </p:cNvSpPr>
          <p:nvPr>
            <p:ph type="sldNum" sz="quarter" idx="12"/>
          </p:nvPr>
        </p:nvSpPr>
        <p:spPr/>
        <p:txBody>
          <a:bodyPr/>
          <a:lstStyle>
            <a:lvl1pPr>
              <a:defRPr/>
            </a:lvl1pPr>
          </a:lstStyle>
          <a:p>
            <a:pPr>
              <a:defRPr/>
            </a:pPr>
            <a:fld id="{7C4480CE-8A9F-6A43-9F78-9D2A1EA1C6C3}" type="slidenum">
              <a:rPr lang="en-US" altLang="en-US"/>
              <a:pPr>
                <a:defRPr/>
              </a:pPr>
              <a:t>‹#›</a:t>
            </a:fld>
            <a:endParaRPr lang="en-US" altLang="en-US"/>
          </a:p>
        </p:txBody>
      </p:sp>
    </p:spTree>
    <p:extLst>
      <p:ext uri="{BB962C8B-B14F-4D97-AF65-F5344CB8AC3E}">
        <p14:creationId xmlns:p14="http://schemas.microsoft.com/office/powerpoint/2010/main" val="805366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120E17F-447C-E49C-DC58-387F2CCA8DB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DB799DE-23A4-9B41-8F27-B9E507CFBC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473BDC-A830-4E00-394E-15E61FF0881D}"/>
              </a:ext>
            </a:extLst>
          </p:cNvPr>
          <p:cNvSpPr>
            <a:spLocks noGrp="1"/>
          </p:cNvSpPr>
          <p:nvPr>
            <p:ph type="sldNum" sz="quarter" idx="12"/>
          </p:nvPr>
        </p:nvSpPr>
        <p:spPr/>
        <p:txBody>
          <a:bodyPr/>
          <a:lstStyle>
            <a:lvl1pPr>
              <a:defRPr/>
            </a:lvl1pPr>
          </a:lstStyle>
          <a:p>
            <a:pPr>
              <a:defRPr/>
            </a:pPr>
            <a:fld id="{ABCB7A32-028D-6F4D-A696-BD7108C7C9A5}" type="slidenum">
              <a:rPr lang="en-US" altLang="en-US"/>
              <a:pPr>
                <a:defRPr/>
              </a:pPr>
              <a:t>‹#›</a:t>
            </a:fld>
            <a:endParaRPr lang="en-US" altLang="en-US"/>
          </a:p>
        </p:txBody>
      </p:sp>
    </p:spTree>
    <p:extLst>
      <p:ext uri="{BB962C8B-B14F-4D97-AF65-F5344CB8AC3E}">
        <p14:creationId xmlns:p14="http://schemas.microsoft.com/office/powerpoint/2010/main" val="82788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7F3E41C-A530-1C3A-7FAE-F693D07FB09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315A6D3-D097-DEA9-6BE5-9705F22CB8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8ACAEE-EE57-019B-CB9D-05C676517AB8}"/>
              </a:ext>
            </a:extLst>
          </p:cNvPr>
          <p:cNvSpPr>
            <a:spLocks noGrp="1"/>
          </p:cNvSpPr>
          <p:nvPr>
            <p:ph type="sldNum" sz="quarter" idx="12"/>
          </p:nvPr>
        </p:nvSpPr>
        <p:spPr/>
        <p:txBody>
          <a:bodyPr/>
          <a:lstStyle>
            <a:lvl1pPr>
              <a:defRPr/>
            </a:lvl1pPr>
          </a:lstStyle>
          <a:p>
            <a:pPr>
              <a:defRPr/>
            </a:pPr>
            <a:fld id="{72AB404D-AB9A-8346-991F-1D86938C1DB2}" type="slidenum">
              <a:rPr lang="en-US" altLang="en-US"/>
              <a:pPr>
                <a:defRPr/>
              </a:pPr>
              <a:t>‹#›</a:t>
            </a:fld>
            <a:endParaRPr lang="en-US" altLang="en-US"/>
          </a:p>
        </p:txBody>
      </p:sp>
    </p:spTree>
    <p:extLst>
      <p:ext uri="{BB962C8B-B14F-4D97-AF65-F5344CB8AC3E}">
        <p14:creationId xmlns:p14="http://schemas.microsoft.com/office/powerpoint/2010/main" val="4286872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7A041-D88F-CCDC-65B3-0901C2D89EF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B575B4E-219B-0CDA-15FE-E9BF14FA59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930678-7D7B-95C8-ECAB-DB8DDE86A079}"/>
              </a:ext>
            </a:extLst>
          </p:cNvPr>
          <p:cNvSpPr>
            <a:spLocks noGrp="1"/>
          </p:cNvSpPr>
          <p:nvPr>
            <p:ph type="sldNum" sz="quarter" idx="12"/>
          </p:nvPr>
        </p:nvSpPr>
        <p:spPr/>
        <p:txBody>
          <a:bodyPr/>
          <a:lstStyle>
            <a:lvl1pPr>
              <a:defRPr/>
            </a:lvl1pPr>
          </a:lstStyle>
          <a:p>
            <a:pPr>
              <a:defRPr/>
            </a:pPr>
            <a:fld id="{1F7F974B-C526-0942-B8D7-8E4DE7DDF983}" type="slidenum">
              <a:rPr lang="en-US" altLang="en-US"/>
              <a:pPr>
                <a:defRPr/>
              </a:pPr>
              <a:t>‹#›</a:t>
            </a:fld>
            <a:endParaRPr lang="en-US" altLang="en-US"/>
          </a:p>
        </p:txBody>
      </p:sp>
    </p:spTree>
    <p:extLst>
      <p:ext uri="{BB962C8B-B14F-4D97-AF65-F5344CB8AC3E}">
        <p14:creationId xmlns:p14="http://schemas.microsoft.com/office/powerpoint/2010/main" val="19151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F2C19-9564-09C1-D2C0-BC761187E4A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CE6EC7-D3F8-55A3-F814-281AAA2F89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C6E4D4-06F9-6443-01D1-B9A66BF69EA2}"/>
              </a:ext>
            </a:extLst>
          </p:cNvPr>
          <p:cNvSpPr>
            <a:spLocks noGrp="1"/>
          </p:cNvSpPr>
          <p:nvPr>
            <p:ph type="sldNum" sz="quarter" idx="12"/>
          </p:nvPr>
        </p:nvSpPr>
        <p:spPr/>
        <p:txBody>
          <a:bodyPr/>
          <a:lstStyle>
            <a:lvl1pPr>
              <a:defRPr/>
            </a:lvl1pPr>
          </a:lstStyle>
          <a:p>
            <a:pPr>
              <a:defRPr/>
            </a:pPr>
            <a:fld id="{9F0C5C87-F590-8E4D-82DA-C12E44EA23BB}" type="slidenum">
              <a:rPr lang="en-US" altLang="en-US"/>
              <a:pPr>
                <a:defRPr/>
              </a:pPr>
              <a:t>‹#›</a:t>
            </a:fld>
            <a:endParaRPr lang="en-US" altLang="en-US"/>
          </a:p>
        </p:txBody>
      </p:sp>
    </p:spTree>
    <p:extLst>
      <p:ext uri="{BB962C8B-B14F-4D97-AF65-F5344CB8AC3E}">
        <p14:creationId xmlns:p14="http://schemas.microsoft.com/office/powerpoint/2010/main" val="122140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094683BC-DA0F-79C2-4B52-4A28D64B5E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a:extLst>
              <a:ext uri="{FF2B5EF4-FFF2-40B4-BE49-F238E27FC236}">
                <a16:creationId xmlns:a16="http://schemas.microsoft.com/office/drawing/2014/main" id="{5B8E508D-B5CD-9CB0-44E3-4F45C249D06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35038"/>
            <a:ext cx="86852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spcBef>
                <a:spcPts val="0"/>
              </a:spcBef>
              <a:buClr>
                <a:srgbClr val="981E32"/>
              </a:buClr>
              <a:defRPr sz="2200"/>
            </a:lvl2pPr>
            <a:lvl3pPr>
              <a:buClr>
                <a:srgbClr val="981E32"/>
              </a:buClr>
              <a:defRPr/>
            </a:lvl3pPr>
            <a:lvl4pPr>
              <a:buClr>
                <a:srgbClr val="981E32"/>
              </a:buClr>
              <a:defRPr sz="1800"/>
            </a:lvl4pPr>
            <a:lvl5pPr>
              <a:buClr>
                <a:srgbClr val="981E3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Slide Number Placeholder 7">
            <a:extLst>
              <a:ext uri="{FF2B5EF4-FFF2-40B4-BE49-F238E27FC236}">
                <a16:creationId xmlns:a16="http://schemas.microsoft.com/office/drawing/2014/main" id="{22F9FF64-7882-EBEA-F298-BE322AA0F22B}"/>
              </a:ext>
            </a:extLst>
          </p:cNvPr>
          <p:cNvSpPr>
            <a:spLocks noGrp="1"/>
          </p:cNvSpPr>
          <p:nvPr>
            <p:ph type="sldNum" sz="quarter" idx="15"/>
          </p:nvPr>
        </p:nvSpPr>
        <p:spPr/>
        <p:txBody>
          <a:bodyPr/>
          <a:lstStyle>
            <a:lvl1pPr>
              <a:defRPr sz="900">
                <a:solidFill>
                  <a:srgbClr val="000000"/>
                </a:solidFill>
              </a:defRPr>
            </a:lvl1pPr>
          </a:lstStyle>
          <a:p>
            <a:pPr>
              <a:defRPr/>
            </a:pPr>
            <a:fld id="{913B76A9-DFFA-D441-9A6E-C1B3CE4C3EE3}" type="slidenum">
              <a:rPr lang="en-US" altLang="en-US"/>
              <a:pPr>
                <a:defRPr/>
              </a:pPr>
              <a:t>‹#›</a:t>
            </a:fld>
            <a:endParaRPr lang="en-US" altLang="en-US"/>
          </a:p>
        </p:txBody>
      </p:sp>
      <p:sp>
        <p:nvSpPr>
          <p:cNvPr id="6" name="Footer Placeholder 11">
            <a:extLst>
              <a:ext uri="{FF2B5EF4-FFF2-40B4-BE49-F238E27FC236}">
                <a16:creationId xmlns:a16="http://schemas.microsoft.com/office/drawing/2014/main" id="{2478E02A-0061-DDD2-303F-2C166AA1DB50}"/>
              </a:ext>
            </a:extLst>
          </p:cNvPr>
          <p:cNvSpPr>
            <a:spLocks noGrp="1"/>
          </p:cNvSpPr>
          <p:nvPr>
            <p:ph type="ftr" sz="quarter" idx="16"/>
          </p:nvPr>
        </p:nvSpPr>
        <p:spPr>
          <a:xfrm>
            <a:off x="33338" y="6510338"/>
            <a:ext cx="4125912" cy="314325"/>
          </a:xfrm>
          <a:prstGeom prst="rect">
            <a:avLst/>
          </a:prstGeom>
        </p:spPr>
        <p:txBody>
          <a:bodyPr/>
          <a:lstStyle>
            <a:lvl1pPr algn="l">
              <a:defRPr sz="900" b="0">
                <a:solidFill>
                  <a:srgbClr val="000000"/>
                </a:solidFill>
              </a:defRPr>
            </a:lvl1pPr>
          </a:lstStyle>
          <a:p>
            <a:pPr>
              <a:defRPr/>
            </a:pPr>
            <a:endParaRPr lang="en-US"/>
          </a:p>
        </p:txBody>
      </p:sp>
    </p:spTree>
    <p:extLst>
      <p:ext uri="{BB962C8B-B14F-4D97-AF65-F5344CB8AC3E}">
        <p14:creationId xmlns:p14="http://schemas.microsoft.com/office/powerpoint/2010/main" val="172331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3559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A6EA18DF-EB75-1ACC-DD7B-B5C4A2B6E0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a:extLst>
              <a:ext uri="{FF2B5EF4-FFF2-40B4-BE49-F238E27FC236}">
                <a16:creationId xmlns:a16="http://schemas.microsoft.com/office/drawing/2014/main" id="{A6ED8092-C677-AF2D-17CB-288B08E3546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35038"/>
            <a:ext cx="86852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spcBef>
                <a:spcPts val="0"/>
              </a:spcBef>
              <a:buClr>
                <a:srgbClr val="981E32"/>
              </a:buClr>
              <a:defRPr sz="2200"/>
            </a:lvl2pPr>
            <a:lvl3pPr>
              <a:buClr>
                <a:srgbClr val="981E32"/>
              </a:buClr>
              <a:defRPr/>
            </a:lvl3pPr>
            <a:lvl4pPr>
              <a:buClr>
                <a:srgbClr val="981E32"/>
              </a:buClr>
              <a:defRPr sz="1800"/>
            </a:lvl4pPr>
            <a:lvl5pPr>
              <a:buClr>
                <a:srgbClr val="981E3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Slide Number Placeholder 7">
            <a:extLst>
              <a:ext uri="{FF2B5EF4-FFF2-40B4-BE49-F238E27FC236}">
                <a16:creationId xmlns:a16="http://schemas.microsoft.com/office/drawing/2014/main" id="{C2767F37-53EC-F605-1D38-9595A3EABD3E}"/>
              </a:ext>
            </a:extLst>
          </p:cNvPr>
          <p:cNvSpPr>
            <a:spLocks noGrp="1"/>
          </p:cNvSpPr>
          <p:nvPr>
            <p:ph type="sldNum" sz="quarter" idx="15"/>
          </p:nvPr>
        </p:nvSpPr>
        <p:spPr/>
        <p:txBody>
          <a:bodyPr/>
          <a:lstStyle>
            <a:lvl1pPr>
              <a:defRPr sz="900">
                <a:solidFill>
                  <a:srgbClr val="000000"/>
                </a:solidFill>
              </a:defRPr>
            </a:lvl1pPr>
          </a:lstStyle>
          <a:p>
            <a:pPr>
              <a:defRPr/>
            </a:pPr>
            <a:fld id="{256B19BF-3885-CD40-9A5C-C516F2732876}" type="slidenum">
              <a:rPr lang="en-US" altLang="en-US"/>
              <a:pPr>
                <a:defRPr/>
              </a:pPr>
              <a:t>‹#›</a:t>
            </a:fld>
            <a:endParaRPr lang="en-US" altLang="en-US"/>
          </a:p>
        </p:txBody>
      </p:sp>
      <p:sp>
        <p:nvSpPr>
          <p:cNvPr id="6" name="Footer Placeholder 11">
            <a:extLst>
              <a:ext uri="{FF2B5EF4-FFF2-40B4-BE49-F238E27FC236}">
                <a16:creationId xmlns:a16="http://schemas.microsoft.com/office/drawing/2014/main" id="{AF338C47-3EB2-7D52-4C32-B911D901EC78}"/>
              </a:ext>
            </a:extLst>
          </p:cNvPr>
          <p:cNvSpPr>
            <a:spLocks noGrp="1"/>
          </p:cNvSpPr>
          <p:nvPr>
            <p:ph type="ftr" sz="quarter" idx="16"/>
          </p:nvPr>
        </p:nvSpPr>
        <p:spPr>
          <a:xfrm>
            <a:off x="33338" y="6510338"/>
            <a:ext cx="4125912" cy="314325"/>
          </a:xfrm>
          <a:prstGeom prst="rect">
            <a:avLst/>
          </a:prstGeom>
        </p:spPr>
        <p:txBody>
          <a:bodyPr/>
          <a:lstStyle>
            <a:lvl1pPr algn="l">
              <a:defRPr sz="900" b="0">
                <a:solidFill>
                  <a:srgbClr val="000000"/>
                </a:solidFill>
              </a:defRPr>
            </a:lvl1pPr>
          </a:lstStyle>
          <a:p>
            <a:pPr>
              <a:defRPr/>
            </a:pPr>
            <a:endParaRPr lang="en-US"/>
          </a:p>
        </p:txBody>
      </p:sp>
    </p:spTree>
    <p:extLst>
      <p:ext uri="{BB962C8B-B14F-4D97-AF65-F5344CB8AC3E}">
        <p14:creationId xmlns:p14="http://schemas.microsoft.com/office/powerpoint/2010/main" val="150947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E12C308D-D2FA-28D2-2B43-7BA731CDB5D3}"/>
              </a:ext>
            </a:extLst>
          </p:cNvPr>
          <p:cNvSpPr txBox="1">
            <a:spLocks noChangeArrowheads="1"/>
          </p:cNvSpPr>
          <p:nvPr userDrawn="1"/>
        </p:nvSpPr>
        <p:spPr bwMode="auto">
          <a:xfrm>
            <a:off x="8154988" y="6424613"/>
            <a:ext cx="914400" cy="260350"/>
          </a:xfrm>
          <a:prstGeom prst="rect">
            <a:avLst/>
          </a:prstGeom>
          <a:noFill/>
          <a:ln>
            <a:noFill/>
          </a:ln>
          <a:effec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ＭＳ Ｐゴシック" panose="020B0600070205080204" pitchFamily="34" charset="-128"/>
              </a:defRPr>
            </a:lvl9pPr>
          </a:lstStyle>
          <a:p>
            <a:pPr algn="ctr">
              <a:defRPr/>
            </a:pPr>
            <a:fld id="{DBE578DB-9AD7-0B46-9617-AE251AEBA399}" type="slidenum">
              <a:rPr lang="en-US" altLang="en-US" sz="2000" smtClean="0">
                <a:solidFill>
                  <a:srgbClr val="000000"/>
                </a:solidFill>
                <a:latin typeface="Calibri" panose="020F0502020204030204" pitchFamily="34" charset="0"/>
                <a:cs typeface="Calibri" panose="020F0502020204030204" pitchFamily="34" charset="0"/>
              </a:rPr>
              <a:pPr algn="ctr">
                <a:defRPr/>
              </a:pPr>
              <a:t>‹#›</a:t>
            </a:fld>
            <a:endParaRPr lang="en-US" altLang="en-US" sz="2000">
              <a:solidFill>
                <a:srgbClr val="00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77894" y="346560"/>
            <a:ext cx="8844773" cy="5731388"/>
          </a:xfrm>
        </p:spPr>
        <p:txBody>
          <a:bodyPr/>
          <a:lstStyle>
            <a:lvl1pPr>
              <a:defRPr>
                <a:solidFill>
                  <a:srgbClr val="0000C3"/>
                </a:solidFill>
              </a:defRPr>
            </a:lvl1pPr>
            <a:lvl2pPr>
              <a:defRPr>
                <a:solidFill>
                  <a:srgbClr val="A50021"/>
                </a:solidFill>
              </a:defRPr>
            </a:lvl2pPr>
            <a:lvl3pPr>
              <a:defRPr>
                <a:solidFill>
                  <a:srgbClr val="317530"/>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295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67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0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6B56FC3-F956-4DEE-2E48-5AF29FF355F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B788711-531F-8193-140A-BA34D8CC76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09244A-9752-9D37-EB79-4F0C3EC9C264}"/>
              </a:ext>
            </a:extLst>
          </p:cNvPr>
          <p:cNvSpPr>
            <a:spLocks noGrp="1"/>
          </p:cNvSpPr>
          <p:nvPr>
            <p:ph type="sldNum" sz="quarter" idx="12"/>
          </p:nvPr>
        </p:nvSpPr>
        <p:spPr/>
        <p:txBody>
          <a:bodyPr/>
          <a:lstStyle>
            <a:lvl1pPr>
              <a:defRPr/>
            </a:lvl1pPr>
          </a:lstStyle>
          <a:p>
            <a:pPr>
              <a:defRPr/>
            </a:pPr>
            <a:fld id="{F0016B05-897E-654C-8E18-27C2184075EA}" type="slidenum">
              <a:rPr lang="en-US" altLang="en-US"/>
              <a:pPr>
                <a:defRPr/>
              </a:pPr>
              <a:t>‹#›</a:t>
            </a:fld>
            <a:endParaRPr lang="en-US" altLang="en-US"/>
          </a:p>
        </p:txBody>
      </p:sp>
    </p:spTree>
    <p:extLst>
      <p:ext uri="{BB962C8B-B14F-4D97-AF65-F5344CB8AC3E}">
        <p14:creationId xmlns:p14="http://schemas.microsoft.com/office/powerpoint/2010/main" val="286616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3DC41-03A4-45CC-89F5-E7B8265273B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CC77851-4B46-854E-5973-C208690FAB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A4D20D-6298-CB24-FF24-D468A7BB275A}"/>
              </a:ext>
            </a:extLst>
          </p:cNvPr>
          <p:cNvSpPr>
            <a:spLocks noGrp="1"/>
          </p:cNvSpPr>
          <p:nvPr>
            <p:ph type="sldNum" sz="quarter" idx="12"/>
          </p:nvPr>
        </p:nvSpPr>
        <p:spPr/>
        <p:txBody>
          <a:bodyPr/>
          <a:lstStyle>
            <a:lvl1pPr>
              <a:defRPr/>
            </a:lvl1pPr>
          </a:lstStyle>
          <a:p>
            <a:pPr>
              <a:defRPr/>
            </a:pPr>
            <a:fld id="{1F7196D7-ED6B-B240-B5B8-D3139486B92C}" type="slidenum">
              <a:rPr lang="en-US" altLang="en-US"/>
              <a:pPr>
                <a:defRPr/>
              </a:pPr>
              <a:t>‹#›</a:t>
            </a:fld>
            <a:endParaRPr lang="en-US" altLang="en-US"/>
          </a:p>
        </p:txBody>
      </p:sp>
    </p:spTree>
    <p:extLst>
      <p:ext uri="{BB962C8B-B14F-4D97-AF65-F5344CB8AC3E}">
        <p14:creationId xmlns:p14="http://schemas.microsoft.com/office/powerpoint/2010/main" val="233281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D47A9A6A-E76F-BACE-D692-72687E6FB780}"/>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5D995B94-7F5B-1185-DB2E-02BA6EC96A44}"/>
              </a:ext>
            </a:extLst>
          </p:cNvPr>
          <p:cNvSpPr>
            <a:spLocks noGrp="1" noChangeArrowheads="1"/>
          </p:cNvSpPr>
          <p:nvPr>
            <p:ph type="title"/>
          </p:nvPr>
        </p:nvSpPr>
        <p:spPr bwMode="auto">
          <a:xfrm>
            <a:off x="457200" y="5715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3AEE3EFA-1234-D5D5-F972-ACD1B2E78B9D}"/>
              </a:ext>
            </a:extLst>
          </p:cNvPr>
          <p:cNvSpPr>
            <a:spLocks noGrp="1" noChangeArrowheads="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0540F8A0-9970-CC45-4F8F-CCC0D0DD5E10}"/>
              </a:ext>
            </a:extLst>
          </p:cNvPr>
          <p:cNvSpPr>
            <a:spLocks noGrp="1" noChangeArrowheads="1"/>
          </p:cNvSpPr>
          <p:nvPr>
            <p:ph type="sldNum" sz="quarter" idx="4"/>
          </p:nvPr>
        </p:nvSpPr>
        <p:spPr bwMode="auto">
          <a:xfrm>
            <a:off x="8510588" y="6589713"/>
            <a:ext cx="642937"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r>
              <a:rPr lang="en-US" altLang="en-US"/>
              <a:t> </a:t>
            </a:r>
            <a:fld id="{7B51E2CD-F94B-B14C-B34A-DD6E88D0B8F9}" type="slidenum">
              <a:rPr lang="en-US" altLang="en-US" sz="1600" smtClean="0"/>
              <a:pPr>
                <a:defRPr/>
              </a:pPr>
              <a:t>‹#›</a:t>
            </a:fld>
            <a:endParaRPr lang="en-US" altLang="en-US" sz="1600"/>
          </a:p>
        </p:txBody>
      </p:sp>
      <p:sp>
        <p:nvSpPr>
          <p:cNvPr id="86022" name="TextBox 1">
            <a:extLst>
              <a:ext uri="{FF2B5EF4-FFF2-40B4-BE49-F238E27FC236}">
                <a16:creationId xmlns:a16="http://schemas.microsoft.com/office/drawing/2014/main" id="{E84C0AD2-26B3-8FBA-CE6A-9CE2B6E2ED9B}"/>
              </a:ext>
            </a:extLst>
          </p:cNvPr>
          <p:cNvSpPr txBox="1">
            <a:spLocks noChangeArrowheads="1"/>
          </p:cNvSpPr>
          <p:nvPr userDrawn="1"/>
        </p:nvSpPr>
        <p:spPr bwMode="auto">
          <a:xfrm>
            <a:off x="11113" y="6537325"/>
            <a:ext cx="1243012" cy="307975"/>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1" dirty="0"/>
              <a:t>CW23</a:t>
            </a:r>
          </a:p>
        </p:txBody>
      </p:sp>
      <p:pic>
        <p:nvPicPr>
          <p:cNvPr id="1031" name="Picture 8">
            <a:extLst>
              <a:ext uri="{FF2B5EF4-FFF2-40B4-BE49-F238E27FC236}">
                <a16:creationId xmlns:a16="http://schemas.microsoft.com/office/drawing/2014/main" id="{A4CB0396-34F5-C598-2CF2-80608112D952}"/>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935038"/>
            <a:ext cx="86852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06" r:id="rId1"/>
    <p:sldLayoutId id="2147484807" r:id="rId2"/>
    <p:sldLayoutId id="2147484808" r:id="rId3"/>
    <p:sldLayoutId id="2147484809" r:id="rId4"/>
    <p:sldLayoutId id="2147484810" r:id="rId5"/>
    <p:sldLayoutId id="2147484811" r:id="rId6"/>
    <p:sldLayoutId id="2147484812" r:id="rId7"/>
  </p:sldLayoutIdLst>
  <p:hf sldNum="0"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omic Sans MS" pitchFamily="66" charset="0"/>
        </a:defRPr>
      </a:lvl2pPr>
      <a:lvl3pPr algn="ctr" rtl="0" eaLnBrk="0" fontAlgn="base" hangingPunct="0">
        <a:spcBef>
          <a:spcPct val="0"/>
        </a:spcBef>
        <a:spcAft>
          <a:spcPct val="0"/>
        </a:spcAft>
        <a:defRPr sz="2800">
          <a:solidFill>
            <a:schemeClr val="tx2"/>
          </a:solidFill>
          <a:latin typeface="Comic Sans MS" pitchFamily="66" charset="0"/>
        </a:defRPr>
      </a:lvl3pPr>
      <a:lvl4pPr algn="ctr" rtl="0" eaLnBrk="0" fontAlgn="base" hangingPunct="0">
        <a:spcBef>
          <a:spcPct val="0"/>
        </a:spcBef>
        <a:spcAft>
          <a:spcPct val="0"/>
        </a:spcAft>
        <a:defRPr sz="2800">
          <a:solidFill>
            <a:schemeClr val="tx2"/>
          </a:solidFill>
          <a:latin typeface="Comic Sans MS" pitchFamily="66" charset="0"/>
        </a:defRPr>
      </a:lvl4pPr>
      <a:lvl5pPr algn="ctr" rtl="0" eaLnBrk="0" fontAlgn="base" hangingPunct="0">
        <a:spcBef>
          <a:spcPct val="0"/>
        </a:spcBef>
        <a:spcAft>
          <a:spcPct val="0"/>
        </a:spcAft>
        <a:defRPr sz="2800">
          <a:solidFill>
            <a:schemeClr val="tx2"/>
          </a:solidFill>
          <a:latin typeface="Comic Sans MS" pitchFamily="66" charset="0"/>
        </a:defRPr>
      </a:lvl5pPr>
      <a:lvl6pPr marL="457200" algn="ctr" rtl="0" fontAlgn="base">
        <a:spcBef>
          <a:spcPct val="0"/>
        </a:spcBef>
        <a:spcAft>
          <a:spcPct val="0"/>
        </a:spcAft>
        <a:defRPr sz="2800">
          <a:solidFill>
            <a:schemeClr val="tx2"/>
          </a:solidFill>
          <a:latin typeface="Comic Sans MS" pitchFamily="66" charset="0"/>
        </a:defRPr>
      </a:lvl6pPr>
      <a:lvl7pPr marL="914400" algn="ctr" rtl="0" fontAlgn="base">
        <a:spcBef>
          <a:spcPct val="0"/>
        </a:spcBef>
        <a:spcAft>
          <a:spcPct val="0"/>
        </a:spcAft>
        <a:defRPr sz="2800">
          <a:solidFill>
            <a:schemeClr val="tx2"/>
          </a:solidFill>
          <a:latin typeface="Comic Sans MS" pitchFamily="66" charset="0"/>
        </a:defRPr>
      </a:lvl7pPr>
      <a:lvl8pPr marL="1371600" algn="ctr" rtl="0" fontAlgn="base">
        <a:spcBef>
          <a:spcPct val="0"/>
        </a:spcBef>
        <a:spcAft>
          <a:spcPct val="0"/>
        </a:spcAft>
        <a:defRPr sz="2800">
          <a:solidFill>
            <a:schemeClr val="tx2"/>
          </a:solidFill>
          <a:latin typeface="Comic Sans MS" pitchFamily="66" charset="0"/>
        </a:defRPr>
      </a:lvl8pPr>
      <a:lvl9pPr marL="1828800" algn="ctr" rtl="0" fontAlgn="base">
        <a:spcBef>
          <a:spcPct val="0"/>
        </a:spcBef>
        <a:spcAft>
          <a:spcPct val="0"/>
        </a:spcAft>
        <a:defRPr sz="28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lr>
          <a:srgbClr val="CC0000"/>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54171EC7-5937-B847-92E7-884BC1A254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72238A91-FC17-00E4-0CF8-AAC272B508E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58608DD-BD16-3598-D654-AA6DBEE38BE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4ED07CC5-7D98-750A-0858-0D87FB076EB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6689090-E660-1BB9-61BF-68E19CBC737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AD13CC0-CA7A-9348-A266-A69786790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95" r:id="rId1"/>
    <p:sldLayoutId id="2147484796" r:id="rId2"/>
    <p:sldLayoutId id="2147484797" r:id="rId3"/>
    <p:sldLayoutId id="2147484798" r:id="rId4"/>
    <p:sldLayoutId id="2147484799" r:id="rId5"/>
    <p:sldLayoutId id="2147484800" r:id="rId6"/>
    <p:sldLayoutId id="2147484801" r:id="rId7"/>
    <p:sldLayoutId id="2147484802" r:id="rId8"/>
    <p:sldLayoutId id="2147484803" r:id="rId9"/>
    <p:sldLayoutId id="2147484804" r:id="rId10"/>
    <p:sldLayoutId id="214748480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reform.com/products/coreform-cubit/tutorials/" TargetMode="External"/><Relationship Id="rId2" Type="http://schemas.openxmlformats.org/officeDocument/2006/relationships/hyperlink" Target="https://cubit.sandia.gov/tutorial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5.xml"/><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5.xml"/><Relationship Id="rId4" Type="http://schemas.openxmlformats.org/officeDocument/2006/relationships/image" Target="../media/image8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5.xml"/><Relationship Id="rId4" Type="http://schemas.openxmlformats.org/officeDocument/2006/relationships/image" Target="../media/image88.png"/></Relationships>
</file>

<file path=ppt/slides/_rels/slide4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oleObject" Target="../embeddings/oleObject2.bin"/><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E5F94EBC-4556-4F65-13FD-67E58793F338}"/>
              </a:ext>
            </a:extLst>
          </p:cNvPr>
          <p:cNvSpPr>
            <a:spLocks noGrp="1" noChangeArrowheads="1"/>
          </p:cNvSpPr>
          <p:nvPr>
            <p:ph type="ctrTitle"/>
          </p:nvPr>
        </p:nvSpPr>
        <p:spPr>
          <a:xfrm>
            <a:off x="685800" y="1168400"/>
            <a:ext cx="7772400" cy="1470025"/>
          </a:xfrm>
        </p:spPr>
        <p:txBody>
          <a:bodyPr/>
          <a:lstStyle/>
          <a:p>
            <a:r>
              <a:rPr lang="en-US" altLang="en-US" sz="3200" b="1" i="1">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t>Cubit for Accelerator Modeling</a:t>
            </a:r>
            <a:endParaRPr lang="en-US" altLang="en-US" sz="3200">
              <a:ea typeface="ＭＳ Ｐゴシック" panose="020B0600070205080204" pitchFamily="34" charset="-128"/>
              <a:cs typeface="Times New Roman" panose="02020603050405020304" pitchFamily="18" charset="0"/>
            </a:endParaRPr>
          </a:p>
        </p:txBody>
      </p:sp>
      <p:sp>
        <p:nvSpPr>
          <p:cNvPr id="19458" name="Subtitle 2">
            <a:extLst>
              <a:ext uri="{FF2B5EF4-FFF2-40B4-BE49-F238E27FC236}">
                <a16:creationId xmlns:a16="http://schemas.microsoft.com/office/drawing/2014/main" id="{B6FCF03C-2F79-720F-F375-42996A5FB6B1}"/>
              </a:ext>
            </a:extLst>
          </p:cNvPr>
          <p:cNvSpPr>
            <a:spLocks noGrp="1" noChangeArrowheads="1"/>
          </p:cNvSpPr>
          <p:nvPr>
            <p:ph type="subTitle" idx="1"/>
          </p:nvPr>
        </p:nvSpPr>
        <p:spPr>
          <a:xfrm>
            <a:off x="1449388" y="3184525"/>
            <a:ext cx="6400800" cy="1752600"/>
          </a:xfrm>
        </p:spPr>
        <p:txBody>
          <a:bodyPr/>
          <a:lstStyle/>
          <a:p>
            <a:pPr>
              <a:lnSpc>
                <a:spcPct val="90000"/>
              </a:lnSpc>
            </a:pPr>
            <a:r>
              <a:rPr lang="en-US" altLang="en-US" i="1" dirty="0">
                <a:solidFill>
                  <a:srgbClr val="A50021"/>
                </a:solidFill>
                <a:ea typeface="ＭＳ Ｐゴシック" panose="020B0600070205080204" pitchFamily="34" charset="-128"/>
              </a:rPr>
              <a:t>Stanford</a:t>
            </a:r>
            <a:r>
              <a:rPr lang="en-US" altLang="en-US" i="1">
                <a:solidFill>
                  <a:srgbClr val="A50021"/>
                </a:solidFill>
                <a:ea typeface="ＭＳ Ｐゴシック" panose="020B0600070205080204" pitchFamily="34" charset="-128"/>
              </a:rPr>
              <a:t>, March </a:t>
            </a:r>
            <a:r>
              <a:rPr lang="en-US" altLang="en-US" i="1" dirty="0">
                <a:solidFill>
                  <a:srgbClr val="A50021"/>
                </a:solidFill>
                <a:ea typeface="ＭＳ Ｐゴシック" panose="020B0600070205080204" pitchFamily="34" charset="-128"/>
              </a:rPr>
              <a:t>27-31, 2023</a:t>
            </a:r>
            <a:endParaRPr lang="en-US" altLang="en-US" u="sng" dirty="0">
              <a:solidFill>
                <a:srgbClr val="000066"/>
              </a:solidFill>
              <a:latin typeface="Calibri" panose="020F0502020204030204" pitchFamily="34" charset="0"/>
              <a:ea typeface="ＭＳ Ｐゴシック" panose="020B0600070205080204" pitchFamily="34" charset="-128"/>
              <a:cs typeface="Calibri" panose="020F0502020204030204" pitchFamily="34" charset="0"/>
            </a:endParaRPr>
          </a:p>
          <a:p>
            <a:pPr>
              <a:lnSpc>
                <a:spcPts val="1000"/>
              </a:lnSpc>
            </a:pPr>
            <a:endParaRPr lang="en-US" altLang="en-US" u="sng" dirty="0">
              <a:solidFill>
                <a:srgbClr val="000066"/>
              </a:solidFill>
              <a:latin typeface="Calibri" panose="020F0502020204030204" pitchFamily="34" charset="0"/>
              <a:ea typeface="ＭＳ Ｐゴシック" panose="020B0600070205080204" pitchFamily="34" charset="-128"/>
              <a:cs typeface="Calibri" panose="020F0502020204030204" pitchFamily="34" charset="0"/>
            </a:endParaRPr>
          </a:p>
          <a:p>
            <a:pPr eaLnBrk="1" hangingPunct="1">
              <a:lnSpc>
                <a:spcPct val="80000"/>
              </a:lnSpc>
            </a:pPr>
            <a:r>
              <a:rPr lang="en-US" altLang="en-US" u="sng" dirty="0">
                <a:solidFill>
                  <a:srgbClr val="000066"/>
                </a:solidFill>
                <a:latin typeface="Calibri" panose="020F0502020204030204" pitchFamily="34" charset="0"/>
                <a:ea typeface="ＭＳ Ｐゴシック" panose="020B0600070205080204" pitchFamily="34" charset="-128"/>
                <a:cs typeface="Calibri" panose="020F0502020204030204" pitchFamily="34" charset="0"/>
              </a:rPr>
              <a:t>Computational Electrodynamics Department</a:t>
            </a:r>
            <a:endParaRPr lang="en-US" altLang="en-US" u="sng" dirty="0">
              <a:solidFill>
                <a:srgbClr val="000099"/>
              </a:solidFill>
              <a:ea typeface="ＭＳ Ｐゴシック" panose="020B0600070205080204" pitchFamily="34" charset="-128"/>
            </a:endParaRPr>
          </a:p>
          <a:p>
            <a:pPr eaLnBrk="1" hangingPunct="1">
              <a:lnSpc>
                <a:spcPct val="80000"/>
              </a:lnSpc>
            </a:pPr>
            <a:r>
              <a:rPr lang="en-US" altLang="en-US" i="1" dirty="0">
                <a:solidFill>
                  <a:srgbClr val="000066"/>
                </a:solidFill>
                <a:latin typeface="Calibri" panose="020F0502020204030204" pitchFamily="34" charset="0"/>
                <a:ea typeface="ＭＳ Ｐゴシック" panose="020B0600070205080204" pitchFamily="34" charset="-128"/>
              </a:rPr>
              <a:t>SLAC National Accelerator Laboratory</a:t>
            </a:r>
            <a:endParaRPr lang="en-US" altLang="en-US" i="1" dirty="0">
              <a:solidFill>
                <a:srgbClr val="A50021"/>
              </a:solidFill>
              <a:ea typeface="ＭＳ Ｐゴシック" panose="020B0600070205080204" pitchFamily="34" charset="-128"/>
            </a:endParaRPr>
          </a:p>
          <a:p>
            <a:endParaRPr lang="en-US" altLang="en-US" dirty="0"/>
          </a:p>
        </p:txBody>
      </p:sp>
      <p:sp>
        <p:nvSpPr>
          <p:cNvPr id="19459" name="Rectangle 1">
            <a:extLst>
              <a:ext uri="{FF2B5EF4-FFF2-40B4-BE49-F238E27FC236}">
                <a16:creationId xmlns:a16="http://schemas.microsoft.com/office/drawing/2014/main" id="{CAC63E9D-E100-DBEE-9894-664AC885420A}"/>
              </a:ext>
            </a:extLst>
          </p:cNvPr>
          <p:cNvSpPr>
            <a:spLocks noChangeArrowheads="1"/>
          </p:cNvSpPr>
          <p:nvPr/>
        </p:nvSpPr>
        <p:spPr bwMode="auto">
          <a:xfrm>
            <a:off x="1449388" y="5089525"/>
            <a:ext cx="6611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cs typeface="Calibri" panose="020F0502020204030204" pitchFamily="34" charset="0"/>
              </a:rPr>
              <a:t>More information at </a:t>
            </a:r>
          </a:p>
          <a:p>
            <a:pPr eaLnBrk="1" hangingPunct="1">
              <a:spcBef>
                <a:spcPct val="0"/>
              </a:spcBef>
              <a:buClrTx/>
              <a:buFontTx/>
              <a:buNone/>
            </a:pPr>
            <a:r>
              <a:rPr lang="en-US" altLang="en-US" sz="1800">
                <a:cs typeface="Calibri" panose="020F0502020204030204" pitchFamily="34" charset="0"/>
                <a:hlinkClick r:id="rId2"/>
              </a:rPr>
              <a:t>https://cubit.sandia.gov/tutorials</a:t>
            </a:r>
            <a:endParaRPr lang="en-US" altLang="en-US" sz="1800">
              <a:cs typeface="Calibri" panose="020F0502020204030204" pitchFamily="34" charset="0"/>
            </a:endParaRPr>
          </a:p>
          <a:p>
            <a:pPr eaLnBrk="1" hangingPunct="1">
              <a:spcBef>
                <a:spcPct val="0"/>
              </a:spcBef>
              <a:buClrTx/>
              <a:buFontTx/>
              <a:buNone/>
            </a:pPr>
            <a:r>
              <a:rPr lang="en-US" altLang="en-US" sz="1800">
                <a:cs typeface="Calibri" panose="020F0502020204030204" pitchFamily="34" charset="0"/>
              </a:rPr>
              <a:t>                            Or </a:t>
            </a:r>
          </a:p>
          <a:p>
            <a:pPr eaLnBrk="1" hangingPunct="1">
              <a:spcBef>
                <a:spcPct val="0"/>
              </a:spcBef>
              <a:buClrTx/>
              <a:buFontTx/>
              <a:buNone/>
            </a:pPr>
            <a:r>
              <a:rPr lang="en-US" altLang="en-US" sz="1800">
                <a:cs typeface="Calibri" panose="020F0502020204030204" pitchFamily="34" charset="0"/>
                <a:hlinkClick r:id="rId3"/>
              </a:rPr>
              <a:t>https://coreform.com/products/coreform-cubit/tutorials/</a:t>
            </a:r>
            <a:endParaRPr lang="en-US" altLang="en-US" sz="180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Graphical user interface, text, application, Word&#10;&#10;Description automatically generated">
            <a:extLst>
              <a:ext uri="{FF2B5EF4-FFF2-40B4-BE49-F238E27FC236}">
                <a16:creationId xmlns:a16="http://schemas.microsoft.com/office/drawing/2014/main" id="{5F5838B8-A5F2-0ACD-5142-41CC785B9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336925"/>
            <a:ext cx="7723187"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3">
            <a:extLst>
              <a:ext uri="{FF2B5EF4-FFF2-40B4-BE49-F238E27FC236}">
                <a16:creationId xmlns:a16="http://schemas.microsoft.com/office/drawing/2014/main" id="{760E1F5C-AB28-BA57-921C-082DF0DE4294}"/>
              </a:ext>
            </a:extLst>
          </p:cNvPr>
          <p:cNvSpPr>
            <a:spLocks noGrp="1" noChangeArrowheads="1"/>
          </p:cNvSpPr>
          <p:nvPr>
            <p:ph idx="1"/>
          </p:nvPr>
        </p:nvSpPr>
        <p:spPr>
          <a:xfrm>
            <a:off x="300038" y="1292225"/>
            <a:ext cx="8843962" cy="1852613"/>
          </a:xfrm>
        </p:spPr>
        <p:txBody>
          <a:bodyPr/>
          <a:lstStyle/>
          <a:p>
            <a:r>
              <a:rPr lang="en-US" altLang="en-US">
                <a:latin typeface="Calibri" panose="020F0502020204030204" pitchFamily="34" charset="0"/>
                <a:ea typeface="ＭＳ Ｐゴシック" panose="020B0600070205080204" pitchFamily="34" charset="-128"/>
                <a:cs typeface="Calibri" panose="020F0502020204030204" pitchFamily="34" charset="0"/>
              </a:rPr>
              <a:t>All commands can be entered in the command window at the CUBIT&gt;prompt. </a:t>
            </a:r>
            <a:r>
              <a:rPr lang="en-US" altLang="en-US">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t>Partly words OK. Need help? CUBIT&gt; Help XXX</a:t>
            </a:r>
            <a:endParaRPr lang="en-US" altLang="en-US">
              <a:latin typeface="Calibri" panose="020F0502020204030204" pitchFamily="34" charset="0"/>
              <a:ea typeface="ＭＳ Ｐゴシック" panose="020B0600070205080204" pitchFamily="34" charset="-128"/>
              <a:cs typeface="Calibri" panose="020F0502020204030204" pitchFamily="34" charset="0"/>
            </a:endParaRPr>
          </a:p>
          <a:p>
            <a:r>
              <a:rPr lang="en-US" altLang="en-US">
                <a:latin typeface="Calibri" panose="020F0502020204030204" pitchFamily="34" charset="0"/>
                <a:ea typeface="ＭＳ Ｐゴシック" panose="020B0600070205080204" pitchFamily="34" charset="-128"/>
                <a:cs typeface="Calibri" panose="020F0502020204030204" pitchFamily="34" charset="0"/>
              </a:rPr>
              <a:t>Error window: lists error information.</a:t>
            </a:r>
          </a:p>
          <a:p>
            <a:r>
              <a:rPr lang="en-US" altLang="en-US">
                <a:latin typeface="Calibri" panose="020F0502020204030204" pitchFamily="34" charset="0"/>
                <a:ea typeface="ＭＳ Ｐゴシック" panose="020B0600070205080204" pitchFamily="34" charset="-128"/>
                <a:cs typeface="Calibri" panose="020F0502020204030204" pitchFamily="34" charset="0"/>
              </a:rPr>
              <a:t>History window: lists the last 100 command lines.</a:t>
            </a:r>
          </a:p>
        </p:txBody>
      </p:sp>
      <p:sp>
        <p:nvSpPr>
          <p:cNvPr id="34819" name="Rectangle 2">
            <a:extLst>
              <a:ext uri="{FF2B5EF4-FFF2-40B4-BE49-F238E27FC236}">
                <a16:creationId xmlns:a16="http://schemas.microsoft.com/office/drawing/2014/main" id="{EC843BA5-D3A5-75EF-7645-E56B7723F90B}"/>
              </a:ext>
            </a:extLst>
          </p:cNvPr>
          <p:cNvSpPr>
            <a:spLocks noGrp="1" noChangeArrowheads="1"/>
          </p:cNvSpPr>
          <p:nvPr>
            <p:ph type="title"/>
          </p:nvPr>
        </p:nvSpPr>
        <p:spPr>
          <a:xfrm>
            <a:off x="0" y="0"/>
            <a:ext cx="9144000" cy="752475"/>
          </a:xfrm>
        </p:spPr>
        <p:txBody>
          <a:bodyPr/>
          <a:lstStyle/>
          <a:p>
            <a:r>
              <a:rPr lang="en-US" altLang="en-US" b="1">
                <a:solidFill>
                  <a:srgbClr val="FF0000"/>
                </a:solidFill>
                <a:latin typeface="Calibri" panose="020F0502020204030204" pitchFamily="34" charset="0"/>
                <a:ea typeface="ＭＳ Ｐゴシック" panose="020B0600070205080204" pitchFamily="34" charset="-128"/>
                <a:cs typeface="Calibri" panose="020F0502020204030204" pitchFamily="34" charset="0"/>
              </a:rPr>
              <a:t>Command Line Workspace</a:t>
            </a:r>
          </a:p>
        </p:txBody>
      </p:sp>
      <p:sp>
        <p:nvSpPr>
          <p:cNvPr id="34820" name="Line 13">
            <a:extLst>
              <a:ext uri="{FF2B5EF4-FFF2-40B4-BE49-F238E27FC236}">
                <a16:creationId xmlns:a16="http://schemas.microsoft.com/office/drawing/2014/main" id="{AEBFC17F-6851-CF2D-05DA-B4F1F5FD01F0}"/>
              </a:ext>
            </a:extLst>
          </p:cNvPr>
          <p:cNvSpPr>
            <a:spLocks noChangeShapeType="1"/>
          </p:cNvSpPr>
          <p:nvPr/>
        </p:nvSpPr>
        <p:spPr bwMode="auto">
          <a:xfrm flipV="1">
            <a:off x="2070100" y="4568825"/>
            <a:ext cx="3159125"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617DFA64-2219-9A4F-7E44-E4A56FB8B3E4}"/>
              </a:ext>
            </a:extLst>
          </p:cNvPr>
          <p:cNvSpPr>
            <a:spLocks noGrp="1" noChangeArrowheads="1"/>
          </p:cNvSpPr>
          <p:nvPr>
            <p:ph type="title"/>
          </p:nvPr>
        </p:nvSpPr>
        <p:spPr>
          <a:xfrm>
            <a:off x="533400" y="152400"/>
            <a:ext cx="8077200" cy="538163"/>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Pillbox Cavity </a:t>
            </a:r>
          </a:p>
        </p:txBody>
      </p:sp>
      <p:sp>
        <p:nvSpPr>
          <p:cNvPr id="36866" name="Text Box 5">
            <a:extLst>
              <a:ext uri="{FF2B5EF4-FFF2-40B4-BE49-F238E27FC236}">
                <a16:creationId xmlns:a16="http://schemas.microsoft.com/office/drawing/2014/main" id="{E859CF16-653E-FA89-AAC4-E8B7F6A23951}"/>
              </a:ext>
            </a:extLst>
          </p:cNvPr>
          <p:cNvSpPr txBox="1">
            <a:spLocks noChangeArrowheads="1"/>
          </p:cNvSpPr>
          <p:nvPr/>
        </p:nvSpPr>
        <p:spPr bwMode="auto">
          <a:xfrm>
            <a:off x="496888" y="1577975"/>
            <a:ext cx="2627312"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b="1">
                <a:solidFill>
                  <a:srgbClr val="0000FF"/>
                </a:solidFill>
                <a:latin typeface="Calibri" panose="020F0502020204030204" pitchFamily="34" charset="0"/>
                <a:cs typeface="Times New Roman" panose="02020603050405020304" pitchFamily="18" charset="0"/>
              </a:rPr>
              <a:t>L-Band Pillbox:</a:t>
            </a:r>
          </a:p>
          <a:p>
            <a:pPr eaLnBrk="1" hangingPunct="1">
              <a:spcBef>
                <a:spcPct val="0"/>
              </a:spcBef>
              <a:buClrTx/>
              <a:buFontTx/>
              <a:buNone/>
            </a:pPr>
            <a:r>
              <a:rPr lang="en-US" altLang="en-US">
                <a:solidFill>
                  <a:srgbClr val="0000FF"/>
                </a:solidFill>
                <a:latin typeface="Calibri" panose="020F0502020204030204" pitchFamily="34" charset="0"/>
                <a:cs typeface="Times New Roman" panose="02020603050405020304" pitchFamily="18" charset="0"/>
              </a:rPr>
              <a:t>Height = 90 mm</a:t>
            </a:r>
          </a:p>
          <a:p>
            <a:pPr eaLnBrk="1" hangingPunct="1">
              <a:spcBef>
                <a:spcPct val="0"/>
              </a:spcBef>
              <a:buClrTx/>
              <a:buFontTx/>
              <a:buNone/>
            </a:pPr>
            <a:r>
              <a:rPr lang="en-US" altLang="en-US">
                <a:solidFill>
                  <a:srgbClr val="0000FF"/>
                </a:solidFill>
                <a:latin typeface="Calibri" panose="020F0502020204030204" pitchFamily="34" charset="0"/>
                <a:cs typeface="Times New Roman" panose="02020603050405020304" pitchFamily="18" charset="0"/>
              </a:rPr>
              <a:t>Radius = 100 mm</a:t>
            </a:r>
          </a:p>
          <a:p>
            <a:pPr eaLnBrk="1" hangingPunct="1">
              <a:spcBef>
                <a:spcPct val="0"/>
              </a:spcBef>
              <a:buClrTx/>
              <a:buFontTx/>
              <a:buNone/>
            </a:pPr>
            <a:endParaRPr lang="en-US" altLang="en-US">
              <a:solidFill>
                <a:srgbClr val="0000FF"/>
              </a:solidFill>
              <a:latin typeface="Calibri" panose="020F0502020204030204" pitchFamily="34" charset="0"/>
              <a:cs typeface="Times New Roman" panose="02020603050405020304" pitchFamily="18" charset="0"/>
            </a:endParaRPr>
          </a:p>
          <a:p>
            <a:pPr eaLnBrk="1" hangingPunct="1">
              <a:spcBef>
                <a:spcPct val="0"/>
              </a:spcBef>
              <a:buClrTx/>
              <a:buFontTx/>
              <a:buNone/>
            </a:pPr>
            <a:r>
              <a:rPr lang="en-US" altLang="en-US" b="1">
                <a:solidFill>
                  <a:srgbClr val="0000FF"/>
                </a:solidFill>
                <a:latin typeface="Calibri" panose="020F0502020204030204" pitchFamily="34" charset="0"/>
                <a:cs typeface="Times New Roman" panose="02020603050405020304" pitchFamily="18" charset="0"/>
              </a:rPr>
              <a:t>Beam pipe:</a:t>
            </a:r>
          </a:p>
          <a:p>
            <a:pPr eaLnBrk="1" hangingPunct="1">
              <a:spcBef>
                <a:spcPct val="0"/>
              </a:spcBef>
              <a:buClrTx/>
              <a:buFontTx/>
              <a:buNone/>
            </a:pPr>
            <a:r>
              <a:rPr lang="en-US" altLang="en-US">
                <a:solidFill>
                  <a:srgbClr val="0000FF"/>
                </a:solidFill>
                <a:latin typeface="Calibri" panose="020F0502020204030204" pitchFamily="34" charset="0"/>
                <a:cs typeface="Times New Roman" panose="02020603050405020304" pitchFamily="18" charset="0"/>
              </a:rPr>
              <a:t>Radius = 35 mm</a:t>
            </a:r>
          </a:p>
          <a:p>
            <a:pPr eaLnBrk="1" hangingPunct="1">
              <a:spcBef>
                <a:spcPct val="0"/>
              </a:spcBef>
              <a:buClrTx/>
              <a:buFontTx/>
              <a:buNone/>
            </a:pPr>
            <a:endParaRPr lang="en-US" altLang="en-US" b="1">
              <a:solidFill>
                <a:srgbClr val="0000FF"/>
              </a:solidFill>
              <a:latin typeface="Calibri" panose="020F0502020204030204" pitchFamily="34" charset="0"/>
              <a:cs typeface="Times New Roman" panose="02020603050405020304" pitchFamily="18" charset="0"/>
            </a:endParaRPr>
          </a:p>
          <a:p>
            <a:pPr eaLnBrk="1" hangingPunct="1">
              <a:spcBef>
                <a:spcPct val="0"/>
              </a:spcBef>
              <a:buClrTx/>
              <a:buFontTx/>
              <a:buNone/>
            </a:pPr>
            <a:r>
              <a:rPr lang="en-US" altLang="en-US" b="1">
                <a:solidFill>
                  <a:srgbClr val="0000FF"/>
                </a:solidFill>
                <a:latin typeface="Calibri" panose="020F0502020204030204" pitchFamily="34" charset="0"/>
                <a:cs typeface="Times New Roman" panose="02020603050405020304" pitchFamily="18" charset="0"/>
              </a:rPr>
              <a:t>Disk</a:t>
            </a:r>
            <a:r>
              <a:rPr lang="en-US" altLang="en-US">
                <a:solidFill>
                  <a:srgbClr val="0000FF"/>
                </a:solidFill>
                <a:latin typeface="Calibri" panose="020F0502020204030204" pitchFamily="34" charset="0"/>
                <a:cs typeface="Times New Roman" panose="02020603050405020304" pitchFamily="18" charset="0"/>
              </a:rPr>
              <a:t>:</a:t>
            </a:r>
          </a:p>
          <a:p>
            <a:pPr eaLnBrk="1" hangingPunct="1">
              <a:spcBef>
                <a:spcPct val="0"/>
              </a:spcBef>
              <a:buClrTx/>
              <a:buFontTx/>
              <a:buNone/>
            </a:pPr>
            <a:r>
              <a:rPr lang="en-US" altLang="en-US">
                <a:solidFill>
                  <a:srgbClr val="0000FF"/>
                </a:solidFill>
                <a:latin typeface="Calibri" panose="020F0502020204030204" pitchFamily="34" charset="0"/>
                <a:cs typeface="Times New Roman" panose="02020603050405020304" pitchFamily="18" charset="0"/>
              </a:rPr>
              <a:t>Radius=12mm</a:t>
            </a:r>
          </a:p>
        </p:txBody>
      </p:sp>
      <p:pic>
        <p:nvPicPr>
          <p:cNvPr id="36867" name="Picture 2">
            <a:extLst>
              <a:ext uri="{FF2B5EF4-FFF2-40B4-BE49-F238E27FC236}">
                <a16:creationId xmlns:a16="http://schemas.microsoft.com/office/drawing/2014/main" id="{73DAC0E5-3EE7-F933-7D85-4717C6F8F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0" y="1120775"/>
            <a:ext cx="482917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14">
            <a:extLst>
              <a:ext uri="{FF2B5EF4-FFF2-40B4-BE49-F238E27FC236}">
                <a16:creationId xmlns:a16="http://schemas.microsoft.com/office/drawing/2014/main" id="{C002DE7B-55B0-90F9-D5E0-D5F696F67F1C}"/>
              </a:ext>
            </a:extLst>
          </p:cNvPr>
          <p:cNvSpPr txBox="1">
            <a:spLocks noChangeArrowheads="1"/>
          </p:cNvSpPr>
          <p:nvPr/>
        </p:nvSpPr>
        <p:spPr bwMode="auto">
          <a:xfrm>
            <a:off x="4432300" y="4900613"/>
            <a:ext cx="27955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b="1">
                <a:solidFill>
                  <a:srgbClr val="0000FF"/>
                </a:solidFill>
                <a:latin typeface="Times New Roman" panose="02020603050405020304" pitchFamily="18" charset="0"/>
                <a:cs typeface="Times New Roman" panose="02020603050405020304" pitchFamily="18" charset="0"/>
              </a:rPr>
              <a:t>TM010: f ~ 1.2GHz,</a:t>
            </a:r>
          </a:p>
          <a:p>
            <a:pPr eaLnBrk="1" hangingPunct="1">
              <a:spcBef>
                <a:spcPct val="0"/>
              </a:spcBef>
              <a:buClrTx/>
              <a:buFontTx/>
              <a:buNone/>
            </a:pPr>
            <a:r>
              <a:rPr lang="en-US" altLang="en-US" b="1">
                <a:solidFill>
                  <a:srgbClr val="0000FF"/>
                </a:solidFill>
                <a:latin typeface="Times New Roman" panose="02020603050405020304" pitchFamily="18" charset="0"/>
                <a:cs typeface="Times New Roman" panose="02020603050405020304" pitchFamily="18" charset="0"/>
              </a:rPr>
              <a:t>               </a:t>
            </a:r>
            <a:r>
              <a:rPr lang="el-GR" altLang="en-US" b="1">
                <a:solidFill>
                  <a:srgbClr val="0000FF"/>
                </a:solidFill>
                <a:latin typeface="Times New Roman" panose="02020603050405020304" pitchFamily="18" charset="0"/>
                <a:cs typeface="Times New Roman" panose="02020603050405020304" pitchFamily="18" charset="0"/>
              </a:rPr>
              <a:t>λ</a:t>
            </a:r>
            <a:r>
              <a:rPr lang="en-US" altLang="en-US" b="1">
                <a:solidFill>
                  <a:srgbClr val="0000FF"/>
                </a:solidFill>
                <a:latin typeface="Times New Roman" panose="02020603050405020304" pitchFamily="18" charset="0"/>
                <a:cs typeface="Times New Roman" panose="02020603050405020304" pitchFamily="18" charset="0"/>
              </a:rPr>
              <a:t>~ 250mm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057D317C-5B5E-2328-FC97-36A173F371B2}"/>
              </a:ext>
            </a:extLst>
          </p:cNvPr>
          <p:cNvSpPr>
            <a:spLocks noGrp="1" noChangeArrowheads="1"/>
          </p:cNvSpPr>
          <p:nvPr>
            <p:ph type="title"/>
          </p:nvPr>
        </p:nvSpPr>
        <p:spPr>
          <a:xfrm>
            <a:off x="533400" y="152400"/>
            <a:ext cx="8077200" cy="538163"/>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Modeling a Pillbox Cavity with GUI</a:t>
            </a:r>
          </a:p>
        </p:txBody>
      </p:sp>
      <p:grpSp>
        <p:nvGrpSpPr>
          <p:cNvPr id="37890" name="Group 2">
            <a:extLst>
              <a:ext uri="{FF2B5EF4-FFF2-40B4-BE49-F238E27FC236}">
                <a16:creationId xmlns:a16="http://schemas.microsoft.com/office/drawing/2014/main" id="{F8C187D0-2D73-5997-CDE0-9A2363C30DE3}"/>
              </a:ext>
            </a:extLst>
          </p:cNvPr>
          <p:cNvGrpSpPr>
            <a:grpSpLocks/>
          </p:cNvGrpSpPr>
          <p:nvPr/>
        </p:nvGrpSpPr>
        <p:grpSpPr bwMode="auto">
          <a:xfrm>
            <a:off x="107950" y="1755775"/>
            <a:ext cx="8905875" cy="1331913"/>
            <a:chOff x="96838" y="4165600"/>
            <a:chExt cx="8905875" cy="1331913"/>
          </a:xfrm>
        </p:grpSpPr>
        <p:pic>
          <p:nvPicPr>
            <p:cNvPr id="37898" name="Picture 3">
              <a:extLst>
                <a:ext uri="{FF2B5EF4-FFF2-40B4-BE49-F238E27FC236}">
                  <a16:creationId xmlns:a16="http://schemas.microsoft.com/office/drawing/2014/main" id="{FC4FF385-9C3B-9A9A-E573-744523AB2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775" y="4237038"/>
              <a:ext cx="19129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9" name="Group 1">
              <a:extLst>
                <a:ext uri="{FF2B5EF4-FFF2-40B4-BE49-F238E27FC236}">
                  <a16:creationId xmlns:a16="http://schemas.microsoft.com/office/drawing/2014/main" id="{01777AD8-6596-3692-088C-E5107D8CF53C}"/>
                </a:ext>
              </a:extLst>
            </p:cNvPr>
            <p:cNvGrpSpPr>
              <a:grpSpLocks/>
            </p:cNvGrpSpPr>
            <p:nvPr/>
          </p:nvGrpSpPr>
          <p:grpSpPr bwMode="auto">
            <a:xfrm>
              <a:off x="96838" y="4165600"/>
              <a:ext cx="7315200" cy="1331913"/>
              <a:chOff x="96838" y="4165600"/>
              <a:chExt cx="7315200" cy="1331913"/>
            </a:xfrm>
          </p:grpSpPr>
          <p:pic>
            <p:nvPicPr>
              <p:cNvPr id="37900" name="Picture 21">
                <a:extLst>
                  <a:ext uri="{FF2B5EF4-FFF2-40B4-BE49-F238E27FC236}">
                    <a16:creationId xmlns:a16="http://schemas.microsoft.com/office/drawing/2014/main" id="{D327381A-348A-8737-FC19-619867FA0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4165600"/>
                <a:ext cx="1731962" cy="133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1" name="Picture 4">
                <a:extLst>
                  <a:ext uri="{FF2B5EF4-FFF2-40B4-BE49-F238E27FC236}">
                    <a16:creationId xmlns:a16="http://schemas.microsoft.com/office/drawing/2014/main" id="{9A0EF39C-29DF-1265-94F7-492A5157E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8" y="4176713"/>
                <a:ext cx="1230312"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2">
                <a:extLst>
                  <a:ext uri="{FF2B5EF4-FFF2-40B4-BE49-F238E27FC236}">
                    <a16:creationId xmlns:a16="http://schemas.microsoft.com/office/drawing/2014/main" id="{E0480709-B774-003A-7861-DA7253FF9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4176713"/>
                <a:ext cx="16621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3">
                <a:extLst>
                  <a:ext uri="{FF2B5EF4-FFF2-40B4-BE49-F238E27FC236}">
                    <a16:creationId xmlns:a16="http://schemas.microsoft.com/office/drawing/2014/main" id="{E084FD0C-2FC0-16AE-8169-F7CD40B993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8438" y="4176713"/>
                <a:ext cx="17526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4" name="Line 9">
                <a:extLst>
                  <a:ext uri="{FF2B5EF4-FFF2-40B4-BE49-F238E27FC236}">
                    <a16:creationId xmlns:a16="http://schemas.microsoft.com/office/drawing/2014/main" id="{9EB098E3-135A-EFEF-A2D2-69950988BD1C}"/>
                  </a:ext>
                </a:extLst>
              </p:cNvPr>
              <p:cNvSpPr>
                <a:spLocks noChangeShapeType="1"/>
              </p:cNvSpPr>
              <p:nvPr/>
            </p:nvSpPr>
            <p:spPr bwMode="auto">
              <a:xfrm flipV="1">
                <a:off x="3105150" y="4649788"/>
                <a:ext cx="533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5" name="Line 9">
                <a:extLst>
                  <a:ext uri="{FF2B5EF4-FFF2-40B4-BE49-F238E27FC236}">
                    <a16:creationId xmlns:a16="http://schemas.microsoft.com/office/drawing/2014/main" id="{8B934F74-5BE2-8194-7DB1-497B146D5266}"/>
                  </a:ext>
                </a:extLst>
              </p:cNvPr>
              <p:cNvSpPr>
                <a:spLocks noChangeShapeType="1"/>
              </p:cNvSpPr>
              <p:nvPr/>
            </p:nvSpPr>
            <p:spPr bwMode="auto">
              <a:xfrm flipV="1">
                <a:off x="4941888" y="4649788"/>
                <a:ext cx="533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6" name="Line 9">
                <a:extLst>
                  <a:ext uri="{FF2B5EF4-FFF2-40B4-BE49-F238E27FC236}">
                    <a16:creationId xmlns:a16="http://schemas.microsoft.com/office/drawing/2014/main" id="{CCDB6E3C-A84D-6FEE-9A4C-035BC4A6B687}"/>
                  </a:ext>
                </a:extLst>
              </p:cNvPr>
              <p:cNvSpPr>
                <a:spLocks noChangeShapeType="1"/>
              </p:cNvSpPr>
              <p:nvPr/>
            </p:nvSpPr>
            <p:spPr bwMode="auto">
              <a:xfrm flipV="1">
                <a:off x="6878638" y="4633913"/>
                <a:ext cx="533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7" name="Line 9">
                <a:extLst>
                  <a:ext uri="{FF2B5EF4-FFF2-40B4-BE49-F238E27FC236}">
                    <a16:creationId xmlns:a16="http://schemas.microsoft.com/office/drawing/2014/main" id="{0B1CF704-2C5A-A25F-1658-E66E60F08BB1}"/>
                  </a:ext>
                </a:extLst>
              </p:cNvPr>
              <p:cNvSpPr>
                <a:spLocks noChangeShapeType="1"/>
              </p:cNvSpPr>
              <p:nvPr/>
            </p:nvSpPr>
            <p:spPr bwMode="auto">
              <a:xfrm flipV="1">
                <a:off x="1266825" y="4710113"/>
                <a:ext cx="533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37891" name="Group 4">
            <a:extLst>
              <a:ext uri="{FF2B5EF4-FFF2-40B4-BE49-F238E27FC236}">
                <a16:creationId xmlns:a16="http://schemas.microsoft.com/office/drawing/2014/main" id="{9083B52A-45DF-E6F6-00AF-7CB6D80E06C6}"/>
              </a:ext>
            </a:extLst>
          </p:cNvPr>
          <p:cNvGrpSpPr>
            <a:grpSpLocks/>
          </p:cNvGrpSpPr>
          <p:nvPr/>
        </p:nvGrpSpPr>
        <p:grpSpPr bwMode="auto">
          <a:xfrm>
            <a:off x="261938" y="3887788"/>
            <a:ext cx="8220075" cy="390525"/>
            <a:chOff x="261937" y="3059668"/>
            <a:chExt cx="8220821" cy="389615"/>
          </a:xfrm>
        </p:grpSpPr>
        <p:grpSp>
          <p:nvGrpSpPr>
            <p:cNvPr id="37892" name="Group 2">
              <a:extLst>
                <a:ext uri="{FF2B5EF4-FFF2-40B4-BE49-F238E27FC236}">
                  <a16:creationId xmlns:a16="http://schemas.microsoft.com/office/drawing/2014/main" id="{77AE858C-0F30-028F-2408-F319BC293A71}"/>
                </a:ext>
              </a:extLst>
            </p:cNvPr>
            <p:cNvGrpSpPr>
              <a:grpSpLocks/>
            </p:cNvGrpSpPr>
            <p:nvPr/>
          </p:nvGrpSpPr>
          <p:grpSpPr bwMode="auto">
            <a:xfrm>
              <a:off x="261937" y="3068283"/>
              <a:ext cx="6439339" cy="381000"/>
              <a:chOff x="334963" y="5800725"/>
              <a:chExt cx="6439339" cy="381000"/>
            </a:xfrm>
          </p:grpSpPr>
          <p:sp>
            <p:nvSpPr>
              <p:cNvPr id="37894" name="TextBox 17">
                <a:extLst>
                  <a:ext uri="{FF2B5EF4-FFF2-40B4-BE49-F238E27FC236}">
                    <a16:creationId xmlns:a16="http://schemas.microsoft.com/office/drawing/2014/main" id="{FB506F3A-7F48-6138-F549-5F29D7712B6D}"/>
                  </a:ext>
                </a:extLst>
              </p:cNvPr>
              <p:cNvSpPr txBox="1">
                <a:spLocks noChangeArrowheads="1"/>
              </p:cNvSpPr>
              <p:nvPr/>
            </p:nvSpPr>
            <p:spPr bwMode="auto">
              <a:xfrm>
                <a:off x="334963" y="5811838"/>
                <a:ext cx="992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cs typeface="Calibri" panose="020F0502020204030204" pitchFamily="34" charset="0"/>
                  </a:rPr>
                  <a:t>Step 1</a:t>
                </a:r>
              </a:p>
            </p:txBody>
          </p:sp>
          <p:sp>
            <p:nvSpPr>
              <p:cNvPr id="37895" name="TextBox 18">
                <a:extLst>
                  <a:ext uri="{FF2B5EF4-FFF2-40B4-BE49-F238E27FC236}">
                    <a16:creationId xmlns:a16="http://schemas.microsoft.com/office/drawing/2014/main" id="{4C939F4C-B672-FD4A-27C3-624396F9F051}"/>
                  </a:ext>
                </a:extLst>
              </p:cNvPr>
              <p:cNvSpPr txBox="1">
                <a:spLocks noChangeArrowheads="1"/>
              </p:cNvSpPr>
              <p:nvPr/>
            </p:nvSpPr>
            <p:spPr bwMode="auto">
              <a:xfrm>
                <a:off x="1995488" y="5802313"/>
                <a:ext cx="99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cs typeface="Calibri" panose="020F0502020204030204" pitchFamily="34" charset="0"/>
                  </a:rPr>
                  <a:t>Step 2</a:t>
                </a:r>
              </a:p>
            </p:txBody>
          </p:sp>
          <p:sp>
            <p:nvSpPr>
              <p:cNvPr id="37896" name="TextBox 19">
                <a:extLst>
                  <a:ext uri="{FF2B5EF4-FFF2-40B4-BE49-F238E27FC236}">
                    <a16:creationId xmlns:a16="http://schemas.microsoft.com/office/drawing/2014/main" id="{470F4B6B-D406-3063-9EC0-673FCCABF9E2}"/>
                  </a:ext>
                </a:extLst>
              </p:cNvPr>
              <p:cNvSpPr txBox="1">
                <a:spLocks noChangeArrowheads="1"/>
              </p:cNvSpPr>
              <p:nvPr/>
            </p:nvSpPr>
            <p:spPr bwMode="auto">
              <a:xfrm>
                <a:off x="3914775" y="580072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cs typeface="Calibri" panose="020F0502020204030204" pitchFamily="34" charset="0"/>
                  </a:rPr>
                  <a:t>Step 3</a:t>
                </a:r>
              </a:p>
            </p:txBody>
          </p:sp>
          <p:sp>
            <p:nvSpPr>
              <p:cNvPr id="37897" name="TextBox 20">
                <a:extLst>
                  <a:ext uri="{FF2B5EF4-FFF2-40B4-BE49-F238E27FC236}">
                    <a16:creationId xmlns:a16="http://schemas.microsoft.com/office/drawing/2014/main" id="{5D71640E-22F7-EFB6-E500-D3520E633916}"/>
                  </a:ext>
                </a:extLst>
              </p:cNvPr>
              <p:cNvSpPr txBox="1">
                <a:spLocks noChangeArrowheads="1"/>
              </p:cNvSpPr>
              <p:nvPr/>
            </p:nvSpPr>
            <p:spPr bwMode="auto">
              <a:xfrm>
                <a:off x="5783702" y="5811838"/>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cs typeface="Calibri" panose="020F0502020204030204" pitchFamily="34" charset="0"/>
                  </a:rPr>
                  <a:t>Step 4</a:t>
                </a:r>
              </a:p>
            </p:txBody>
          </p:sp>
        </p:grpSp>
        <p:sp>
          <p:nvSpPr>
            <p:cNvPr id="37893" name="Rectangle 3">
              <a:extLst>
                <a:ext uri="{FF2B5EF4-FFF2-40B4-BE49-F238E27FC236}">
                  <a16:creationId xmlns:a16="http://schemas.microsoft.com/office/drawing/2014/main" id="{414B04B4-547C-CE6D-F929-9F2D9E6C1301}"/>
                </a:ext>
              </a:extLst>
            </p:cNvPr>
            <p:cNvSpPr>
              <a:spLocks noChangeArrowheads="1"/>
            </p:cNvSpPr>
            <p:nvPr/>
          </p:nvSpPr>
          <p:spPr bwMode="auto">
            <a:xfrm>
              <a:off x="7631243" y="3059668"/>
              <a:ext cx="851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cs typeface="Calibri" panose="020F0502020204030204" pitchFamily="34" charset="0"/>
                </a:rPr>
                <a:t>Step 5</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6" descr="Graphical user interface, application&#10;&#10;Description automatically generated">
            <a:extLst>
              <a:ext uri="{FF2B5EF4-FFF2-40B4-BE49-F238E27FC236}">
                <a16:creationId xmlns:a16="http://schemas.microsoft.com/office/drawing/2014/main" id="{4AA69E34-2466-FE24-1A8A-E0515F9F2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1381125"/>
            <a:ext cx="3068638"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Box 20">
            <a:extLst>
              <a:ext uri="{FF2B5EF4-FFF2-40B4-BE49-F238E27FC236}">
                <a16:creationId xmlns:a16="http://schemas.microsoft.com/office/drawing/2014/main" id="{464AFD8E-024E-D02D-215C-4A1D793F8C93}"/>
              </a:ext>
            </a:extLst>
          </p:cNvPr>
          <p:cNvSpPr txBox="1">
            <a:spLocks noChangeArrowheads="1"/>
          </p:cNvSpPr>
          <p:nvPr/>
        </p:nvSpPr>
        <p:spPr bwMode="auto">
          <a:xfrm>
            <a:off x="166688" y="1958975"/>
            <a:ext cx="4089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AutoNum type="arabicPeriod"/>
            </a:pPr>
            <a:r>
              <a:rPr lang="en-US" altLang="en-US">
                <a:solidFill>
                  <a:srgbClr val="C00000"/>
                </a:solidFill>
                <a:latin typeface="Calibri" panose="020F0502020204030204" pitchFamily="34" charset="0"/>
                <a:cs typeface="Times New Roman" panose="02020603050405020304" pitchFamily="18" charset="0"/>
              </a:rPr>
              <a:t>click </a:t>
            </a:r>
            <a:r>
              <a:rPr lang="en-US" altLang="en-US" b="1">
                <a:solidFill>
                  <a:srgbClr val="C00000"/>
                </a:solidFill>
                <a:latin typeface="Calibri" panose="020F0502020204030204" pitchFamily="34" charset="0"/>
                <a:cs typeface="Times New Roman" panose="02020603050405020304" pitchFamily="18" charset="0"/>
              </a:rPr>
              <a:t>Mode-Geometry</a:t>
            </a:r>
          </a:p>
          <a:p>
            <a:pPr eaLnBrk="1" hangingPunct="1">
              <a:spcBef>
                <a:spcPct val="0"/>
              </a:spcBef>
              <a:buClrTx/>
              <a:buFontTx/>
              <a:buAutoNum type="arabicPeriod"/>
            </a:pPr>
            <a:r>
              <a:rPr lang="en-US" altLang="en-US">
                <a:solidFill>
                  <a:srgbClr val="C00000"/>
                </a:solidFill>
                <a:latin typeface="Calibri" panose="020F0502020204030204" pitchFamily="34" charset="0"/>
                <a:cs typeface="Times New Roman" panose="02020603050405020304" pitchFamily="18" charset="0"/>
              </a:rPr>
              <a:t>click </a:t>
            </a:r>
            <a:r>
              <a:rPr lang="en-US" altLang="en-US" b="1">
                <a:solidFill>
                  <a:srgbClr val="C00000"/>
                </a:solidFill>
                <a:latin typeface="Calibri" panose="020F0502020204030204" pitchFamily="34" charset="0"/>
                <a:cs typeface="Times New Roman" panose="02020603050405020304" pitchFamily="18" charset="0"/>
              </a:rPr>
              <a:t>Entity-Volume</a:t>
            </a:r>
          </a:p>
          <a:p>
            <a:pPr eaLnBrk="1" hangingPunct="1">
              <a:spcBef>
                <a:spcPct val="0"/>
              </a:spcBef>
              <a:buClrTx/>
              <a:buFontTx/>
              <a:buAutoNum type="arabicPeriod"/>
            </a:pPr>
            <a:r>
              <a:rPr lang="en-US" altLang="en-US">
                <a:solidFill>
                  <a:srgbClr val="C00000"/>
                </a:solidFill>
                <a:latin typeface="Calibri" panose="020F0502020204030204" pitchFamily="34" charset="0"/>
                <a:cs typeface="Times New Roman" panose="02020603050405020304" pitchFamily="18" charset="0"/>
              </a:rPr>
              <a:t>click </a:t>
            </a:r>
            <a:r>
              <a:rPr lang="en-US" altLang="en-US" b="1">
                <a:solidFill>
                  <a:srgbClr val="C00000"/>
                </a:solidFill>
                <a:latin typeface="Calibri" panose="020F0502020204030204" pitchFamily="34" charset="0"/>
                <a:cs typeface="Times New Roman" panose="02020603050405020304" pitchFamily="18" charset="0"/>
              </a:rPr>
              <a:t>Action-Create</a:t>
            </a:r>
            <a:endParaRPr lang="en-US" altLang="en-US">
              <a:solidFill>
                <a:srgbClr val="C00000"/>
              </a:solidFill>
              <a:latin typeface="Calibri" panose="020F0502020204030204" pitchFamily="34" charset="0"/>
              <a:cs typeface="Times New Roman" panose="02020603050405020304" pitchFamily="18" charset="0"/>
            </a:endParaRPr>
          </a:p>
          <a:p>
            <a:pPr eaLnBrk="1" hangingPunct="1">
              <a:spcBef>
                <a:spcPct val="0"/>
              </a:spcBef>
              <a:buClrTx/>
              <a:buFontTx/>
              <a:buAutoNum type="arabicPeriod"/>
            </a:pPr>
            <a:r>
              <a:rPr lang="en-US" altLang="en-US">
                <a:solidFill>
                  <a:srgbClr val="C00000"/>
                </a:solidFill>
                <a:latin typeface="Calibri" panose="020F0502020204030204" pitchFamily="34" charset="0"/>
                <a:cs typeface="Times New Roman" panose="02020603050405020304" pitchFamily="18" charset="0"/>
              </a:rPr>
              <a:t>select </a:t>
            </a:r>
            <a:r>
              <a:rPr lang="en-US" altLang="en-US" b="1">
                <a:solidFill>
                  <a:srgbClr val="C00000"/>
                </a:solidFill>
                <a:latin typeface="Calibri" panose="020F0502020204030204" pitchFamily="34" charset="0"/>
                <a:cs typeface="Times New Roman" panose="02020603050405020304" pitchFamily="18" charset="0"/>
              </a:rPr>
              <a:t>Cylinder</a:t>
            </a:r>
          </a:p>
          <a:p>
            <a:pPr eaLnBrk="1" hangingPunct="1">
              <a:spcBef>
                <a:spcPct val="0"/>
              </a:spcBef>
              <a:buClrTx/>
              <a:buFontTx/>
              <a:buAutoNum type="arabicPeriod"/>
            </a:pPr>
            <a:r>
              <a:rPr lang="en-US" altLang="en-US">
                <a:solidFill>
                  <a:srgbClr val="C00000"/>
                </a:solidFill>
                <a:latin typeface="Calibri" panose="020F0502020204030204" pitchFamily="34" charset="0"/>
                <a:cs typeface="Times New Roman" panose="02020603050405020304" pitchFamily="18" charset="0"/>
              </a:rPr>
              <a:t>enter V</a:t>
            </a:r>
            <a:r>
              <a:rPr lang="en-US" altLang="en-US" b="1">
                <a:solidFill>
                  <a:srgbClr val="C00000"/>
                </a:solidFill>
                <a:latin typeface="Calibri" panose="020F0502020204030204" pitchFamily="34" charset="0"/>
                <a:cs typeface="Times New Roman" panose="02020603050405020304" pitchFamily="18" charset="0"/>
              </a:rPr>
              <a:t>alues </a:t>
            </a:r>
            <a:r>
              <a:rPr lang="en-US" altLang="en-US">
                <a:solidFill>
                  <a:srgbClr val="C00000"/>
                </a:solidFill>
                <a:latin typeface="Calibri" panose="020F0502020204030204" pitchFamily="34" charset="0"/>
                <a:cs typeface="Times New Roman" panose="02020603050405020304" pitchFamily="18" charset="0"/>
              </a:rPr>
              <a:t>for Circular </a:t>
            </a:r>
          </a:p>
          <a:p>
            <a:pPr eaLnBrk="1" hangingPunct="1">
              <a:spcBef>
                <a:spcPct val="0"/>
              </a:spcBef>
              <a:buClrTx/>
              <a:buFontTx/>
              <a:buAutoNum type="arabicPeriod"/>
            </a:pPr>
            <a:r>
              <a:rPr lang="en-US" altLang="en-US">
                <a:solidFill>
                  <a:srgbClr val="C00000"/>
                </a:solidFill>
                <a:latin typeface="Calibri" panose="020F0502020204030204" pitchFamily="34" charset="0"/>
                <a:cs typeface="Times New Roman" panose="02020603050405020304" pitchFamily="18" charset="0"/>
              </a:rPr>
              <a:t>hit</a:t>
            </a:r>
            <a:r>
              <a:rPr lang="en-US" altLang="en-US" b="1">
                <a:solidFill>
                  <a:srgbClr val="C00000"/>
                </a:solidFill>
                <a:latin typeface="Calibri" panose="020F0502020204030204" pitchFamily="34" charset="0"/>
                <a:cs typeface="Times New Roman" panose="02020603050405020304" pitchFamily="18" charset="0"/>
              </a:rPr>
              <a:t> Apply</a:t>
            </a:r>
          </a:p>
        </p:txBody>
      </p:sp>
      <p:sp>
        <p:nvSpPr>
          <p:cNvPr id="38915" name="Rectangle 2">
            <a:extLst>
              <a:ext uri="{FF2B5EF4-FFF2-40B4-BE49-F238E27FC236}">
                <a16:creationId xmlns:a16="http://schemas.microsoft.com/office/drawing/2014/main" id="{2CC447FB-A82C-632F-05EB-7743CC85F4BF}"/>
              </a:ext>
            </a:extLst>
          </p:cNvPr>
          <p:cNvSpPr>
            <a:spLocks noGrp="1" noChangeArrowheads="1"/>
          </p:cNvSpPr>
          <p:nvPr>
            <p:ph type="title"/>
          </p:nvPr>
        </p:nvSpPr>
        <p:spPr>
          <a:xfrm>
            <a:off x="304800" y="0"/>
            <a:ext cx="8229600" cy="709613"/>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Step 1: Create a Pillbox Cell</a:t>
            </a:r>
          </a:p>
        </p:txBody>
      </p:sp>
      <p:sp>
        <p:nvSpPr>
          <p:cNvPr id="38916" name="TextBox 25">
            <a:extLst>
              <a:ext uri="{FF2B5EF4-FFF2-40B4-BE49-F238E27FC236}">
                <a16:creationId xmlns:a16="http://schemas.microsoft.com/office/drawing/2014/main" id="{177B6ABF-A7E7-E285-CF44-6611A98BC9ED}"/>
              </a:ext>
            </a:extLst>
          </p:cNvPr>
          <p:cNvSpPr txBox="1">
            <a:spLocks noChangeArrowheads="1"/>
          </p:cNvSpPr>
          <p:nvPr/>
        </p:nvSpPr>
        <p:spPr bwMode="auto">
          <a:xfrm>
            <a:off x="347663" y="4833938"/>
            <a:ext cx="48148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i="1">
                <a:solidFill>
                  <a:srgbClr val="0000FF"/>
                </a:solidFill>
                <a:latin typeface="Calibri" panose="020F0502020204030204" pitchFamily="34" charset="0"/>
                <a:cs typeface="Times New Roman" panose="02020603050405020304" pitchFamily="18" charset="0"/>
              </a:rPr>
              <a:t>Use smaller units when creating and meshing the model to avoid tolerance problems, and scale to meters later for ACE3P calculation</a:t>
            </a:r>
            <a:r>
              <a:rPr lang="en-US" altLang="en-US" i="1">
                <a:latin typeface="Calibri" panose="020F0502020204030204" pitchFamily="34" charset="0"/>
                <a:cs typeface="Times New Roman" panose="02020603050405020304" pitchFamily="18" charset="0"/>
              </a:rPr>
              <a:t>.</a:t>
            </a:r>
          </a:p>
        </p:txBody>
      </p:sp>
      <p:grpSp>
        <p:nvGrpSpPr>
          <p:cNvPr id="38917" name="Group 4">
            <a:extLst>
              <a:ext uri="{FF2B5EF4-FFF2-40B4-BE49-F238E27FC236}">
                <a16:creationId xmlns:a16="http://schemas.microsoft.com/office/drawing/2014/main" id="{C40145FE-F031-C818-C953-23A9F64B264F}"/>
              </a:ext>
            </a:extLst>
          </p:cNvPr>
          <p:cNvGrpSpPr>
            <a:grpSpLocks/>
          </p:cNvGrpSpPr>
          <p:nvPr/>
        </p:nvGrpSpPr>
        <p:grpSpPr bwMode="auto">
          <a:xfrm>
            <a:off x="4968875" y="1703388"/>
            <a:ext cx="2865438" cy="3495675"/>
            <a:chOff x="4148966" y="1638973"/>
            <a:chExt cx="2864027" cy="3496171"/>
          </a:xfrm>
        </p:grpSpPr>
        <p:grpSp>
          <p:nvGrpSpPr>
            <p:cNvPr id="38923" name="Group 5">
              <a:extLst>
                <a:ext uri="{FF2B5EF4-FFF2-40B4-BE49-F238E27FC236}">
                  <a16:creationId xmlns:a16="http://schemas.microsoft.com/office/drawing/2014/main" id="{B7903AD0-B24C-DB0B-55BF-4D47D30C660D}"/>
                </a:ext>
              </a:extLst>
            </p:cNvPr>
            <p:cNvGrpSpPr>
              <a:grpSpLocks/>
            </p:cNvGrpSpPr>
            <p:nvPr/>
          </p:nvGrpSpPr>
          <p:grpSpPr bwMode="auto">
            <a:xfrm>
              <a:off x="4148966" y="1638973"/>
              <a:ext cx="697076" cy="1782860"/>
              <a:chOff x="3980165" y="1857685"/>
              <a:chExt cx="744875" cy="1936221"/>
            </a:xfrm>
          </p:grpSpPr>
          <p:sp>
            <p:nvSpPr>
              <p:cNvPr id="38927" name="Oval 14">
                <a:extLst>
                  <a:ext uri="{FF2B5EF4-FFF2-40B4-BE49-F238E27FC236}">
                    <a16:creationId xmlns:a16="http://schemas.microsoft.com/office/drawing/2014/main" id="{796937A6-F9E3-B94A-5D57-01ABFDCC78F6}"/>
                  </a:ext>
                </a:extLst>
              </p:cNvPr>
              <p:cNvSpPr>
                <a:spLocks noChangeArrowheads="1"/>
              </p:cNvSpPr>
              <p:nvPr/>
            </p:nvSpPr>
            <p:spPr bwMode="auto">
              <a:xfrm>
                <a:off x="4069403" y="1857685"/>
                <a:ext cx="655637" cy="603249"/>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200">
                    <a:solidFill>
                      <a:srgbClr val="FF0000"/>
                    </a:solidFill>
                    <a:latin typeface="Calibri" panose="020F0502020204030204" pitchFamily="34" charset="0"/>
                    <a:cs typeface="Calibri" panose="020F0502020204030204" pitchFamily="34" charset="0"/>
                  </a:rPr>
                  <a:t>1</a:t>
                </a:r>
              </a:p>
            </p:txBody>
          </p:sp>
          <p:sp>
            <p:nvSpPr>
              <p:cNvPr id="38928" name="Oval 14">
                <a:extLst>
                  <a:ext uri="{FF2B5EF4-FFF2-40B4-BE49-F238E27FC236}">
                    <a16:creationId xmlns:a16="http://schemas.microsoft.com/office/drawing/2014/main" id="{D2365206-E7CB-EBA2-0C8A-899EB98E08BF}"/>
                  </a:ext>
                </a:extLst>
              </p:cNvPr>
              <p:cNvSpPr>
                <a:spLocks noChangeArrowheads="1"/>
              </p:cNvSpPr>
              <p:nvPr/>
            </p:nvSpPr>
            <p:spPr bwMode="auto">
              <a:xfrm>
                <a:off x="3980165" y="3190773"/>
                <a:ext cx="656839" cy="603133"/>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200">
                    <a:solidFill>
                      <a:srgbClr val="FF0000"/>
                    </a:solidFill>
                    <a:latin typeface="Calibri" panose="020F0502020204030204" pitchFamily="34" charset="0"/>
                    <a:cs typeface="Calibri" panose="020F0502020204030204" pitchFamily="34" charset="0"/>
                  </a:rPr>
                  <a:t>2</a:t>
                </a:r>
              </a:p>
            </p:txBody>
          </p:sp>
        </p:grpSp>
        <p:grpSp>
          <p:nvGrpSpPr>
            <p:cNvPr id="38924" name="Group 5">
              <a:extLst>
                <a:ext uri="{FF2B5EF4-FFF2-40B4-BE49-F238E27FC236}">
                  <a16:creationId xmlns:a16="http://schemas.microsoft.com/office/drawing/2014/main" id="{A46D5FDB-E07B-BF64-9D29-A7F36E6219B3}"/>
                </a:ext>
              </a:extLst>
            </p:cNvPr>
            <p:cNvGrpSpPr>
              <a:grpSpLocks/>
            </p:cNvGrpSpPr>
            <p:nvPr/>
          </p:nvGrpSpPr>
          <p:grpSpPr bwMode="auto">
            <a:xfrm>
              <a:off x="4154094" y="3601752"/>
              <a:ext cx="2858899" cy="1533392"/>
              <a:chOff x="3922614" y="1884664"/>
              <a:chExt cx="3054940" cy="1665293"/>
            </a:xfrm>
          </p:grpSpPr>
          <p:sp>
            <p:nvSpPr>
              <p:cNvPr id="38925" name="Oval 14">
                <a:extLst>
                  <a:ext uri="{FF2B5EF4-FFF2-40B4-BE49-F238E27FC236}">
                    <a16:creationId xmlns:a16="http://schemas.microsoft.com/office/drawing/2014/main" id="{883104F2-6BA8-D494-E81A-33B37A683984}"/>
                  </a:ext>
                </a:extLst>
              </p:cNvPr>
              <p:cNvSpPr>
                <a:spLocks noChangeArrowheads="1"/>
              </p:cNvSpPr>
              <p:nvPr/>
            </p:nvSpPr>
            <p:spPr bwMode="auto">
              <a:xfrm>
                <a:off x="3922614" y="1884664"/>
                <a:ext cx="655638" cy="60325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200">
                    <a:solidFill>
                      <a:srgbClr val="FF0000"/>
                    </a:solidFill>
                    <a:latin typeface="Calibri" panose="020F0502020204030204" pitchFamily="34" charset="0"/>
                    <a:cs typeface="Calibri" panose="020F0502020204030204" pitchFamily="34" charset="0"/>
                  </a:rPr>
                  <a:t>3</a:t>
                </a:r>
              </a:p>
            </p:txBody>
          </p:sp>
          <p:sp>
            <p:nvSpPr>
              <p:cNvPr id="38926" name="Oval 14">
                <a:extLst>
                  <a:ext uri="{FF2B5EF4-FFF2-40B4-BE49-F238E27FC236}">
                    <a16:creationId xmlns:a16="http://schemas.microsoft.com/office/drawing/2014/main" id="{3EBACCF9-28FB-5891-2B2C-6A75BF7FD6D0}"/>
                  </a:ext>
                </a:extLst>
              </p:cNvPr>
              <p:cNvSpPr>
                <a:spLocks noChangeArrowheads="1"/>
              </p:cNvSpPr>
              <p:nvPr/>
            </p:nvSpPr>
            <p:spPr bwMode="auto">
              <a:xfrm>
                <a:off x="6320716" y="2946824"/>
                <a:ext cx="656838" cy="603133"/>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200">
                    <a:solidFill>
                      <a:srgbClr val="FF0000"/>
                    </a:solidFill>
                    <a:latin typeface="Calibri" panose="020F0502020204030204" pitchFamily="34" charset="0"/>
                    <a:cs typeface="Calibri" panose="020F0502020204030204" pitchFamily="34" charset="0"/>
                  </a:rPr>
                  <a:t>4</a:t>
                </a:r>
              </a:p>
            </p:txBody>
          </p:sp>
        </p:grpSp>
      </p:grpSp>
      <p:grpSp>
        <p:nvGrpSpPr>
          <p:cNvPr id="38918" name="Group 5">
            <a:extLst>
              <a:ext uri="{FF2B5EF4-FFF2-40B4-BE49-F238E27FC236}">
                <a16:creationId xmlns:a16="http://schemas.microsoft.com/office/drawing/2014/main" id="{11D09E6C-C2C2-5F66-DF97-2933A42FBADC}"/>
              </a:ext>
            </a:extLst>
          </p:cNvPr>
          <p:cNvGrpSpPr>
            <a:grpSpLocks/>
          </p:cNvGrpSpPr>
          <p:nvPr/>
        </p:nvGrpSpPr>
        <p:grpSpPr bwMode="auto">
          <a:xfrm>
            <a:off x="6502400" y="5199063"/>
            <a:ext cx="1031875" cy="1700212"/>
            <a:chOff x="3713262" y="2122318"/>
            <a:chExt cx="1101820" cy="1847629"/>
          </a:xfrm>
        </p:grpSpPr>
        <p:sp>
          <p:nvSpPr>
            <p:cNvPr id="38921" name="Oval 14">
              <a:extLst>
                <a:ext uri="{FF2B5EF4-FFF2-40B4-BE49-F238E27FC236}">
                  <a16:creationId xmlns:a16="http://schemas.microsoft.com/office/drawing/2014/main" id="{682691BE-E1B4-921B-DB99-6B05151EED9A}"/>
                </a:ext>
              </a:extLst>
            </p:cNvPr>
            <p:cNvSpPr>
              <a:spLocks noChangeArrowheads="1"/>
            </p:cNvSpPr>
            <p:nvPr/>
          </p:nvSpPr>
          <p:spPr bwMode="auto">
            <a:xfrm>
              <a:off x="3713262" y="2122318"/>
              <a:ext cx="655637" cy="60325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200">
                  <a:solidFill>
                    <a:srgbClr val="FF0000"/>
                  </a:solidFill>
                  <a:latin typeface="Calibri" panose="020F0502020204030204" pitchFamily="34" charset="0"/>
                  <a:cs typeface="Calibri" panose="020F0502020204030204" pitchFamily="34" charset="0"/>
                </a:rPr>
                <a:t>5</a:t>
              </a:r>
            </a:p>
          </p:txBody>
        </p:sp>
        <p:sp>
          <p:nvSpPr>
            <p:cNvPr id="38922" name="Oval 14">
              <a:extLst>
                <a:ext uri="{FF2B5EF4-FFF2-40B4-BE49-F238E27FC236}">
                  <a16:creationId xmlns:a16="http://schemas.microsoft.com/office/drawing/2014/main" id="{0C975A6A-4C95-6D17-CD08-567E6EE9BEEA}"/>
                </a:ext>
              </a:extLst>
            </p:cNvPr>
            <p:cNvSpPr>
              <a:spLocks noChangeArrowheads="1"/>
            </p:cNvSpPr>
            <p:nvPr/>
          </p:nvSpPr>
          <p:spPr bwMode="auto">
            <a:xfrm>
              <a:off x="4158244" y="3366815"/>
              <a:ext cx="656838" cy="603132"/>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200">
                  <a:solidFill>
                    <a:srgbClr val="FF0000"/>
                  </a:solidFill>
                  <a:latin typeface="Calibri" panose="020F0502020204030204" pitchFamily="34" charset="0"/>
                  <a:cs typeface="Calibri" panose="020F0502020204030204" pitchFamily="34" charset="0"/>
                </a:rPr>
                <a:t>6</a:t>
              </a:r>
            </a:p>
          </p:txBody>
        </p:sp>
      </p:grpSp>
      <p:cxnSp>
        <p:nvCxnSpPr>
          <p:cNvPr id="3" name="Straight Arrow Connector 2">
            <a:extLst>
              <a:ext uri="{FF2B5EF4-FFF2-40B4-BE49-F238E27FC236}">
                <a16:creationId xmlns:a16="http://schemas.microsoft.com/office/drawing/2014/main" id="{7BE87664-E849-CC64-9BE4-1F3213C9C2FC}"/>
              </a:ext>
            </a:extLst>
          </p:cNvPr>
          <p:cNvCxnSpPr>
            <a:stCxn id="38921" idx="2"/>
          </p:cNvCxnSpPr>
          <p:nvPr/>
        </p:nvCxnSpPr>
        <p:spPr>
          <a:xfrm flipH="1" flipV="1">
            <a:off x="6199188" y="5302250"/>
            <a:ext cx="303212" cy="17462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457B0A7-6371-135D-C094-B33D072395F4}"/>
              </a:ext>
            </a:extLst>
          </p:cNvPr>
          <p:cNvCxnSpPr>
            <a:stCxn id="38921" idx="3"/>
          </p:cNvCxnSpPr>
          <p:nvPr/>
        </p:nvCxnSpPr>
        <p:spPr>
          <a:xfrm flipH="1">
            <a:off x="6351588" y="5673725"/>
            <a:ext cx="241300" cy="33813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Chart&#10;&#10;Description automatically generated with low confidence">
            <a:extLst>
              <a:ext uri="{FF2B5EF4-FFF2-40B4-BE49-F238E27FC236}">
                <a16:creationId xmlns:a16="http://schemas.microsoft.com/office/drawing/2014/main" id="{8A142312-B8CA-4138-D5A3-E6A2435CD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88" y="1157288"/>
            <a:ext cx="7566025"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5">
            <a:extLst>
              <a:ext uri="{FF2B5EF4-FFF2-40B4-BE49-F238E27FC236}">
                <a16:creationId xmlns:a16="http://schemas.microsoft.com/office/drawing/2014/main" id="{132760BE-1F63-CE1A-8093-858EB8399964}"/>
              </a:ext>
            </a:extLst>
          </p:cNvPr>
          <p:cNvSpPr>
            <a:spLocks noChangeArrowheads="1"/>
          </p:cNvSpPr>
          <p:nvPr/>
        </p:nvSpPr>
        <p:spPr bwMode="auto">
          <a:xfrm>
            <a:off x="481013" y="5700713"/>
            <a:ext cx="848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dirty="0">
                <a:solidFill>
                  <a:srgbClr val="0000FF"/>
                </a:solidFill>
                <a:latin typeface="Calibri" panose="020F0502020204030204" pitchFamily="34" charset="0"/>
                <a:cs typeface="Times New Roman" panose="02020603050405020304" pitchFamily="18" charset="0"/>
              </a:rPr>
              <a:t>Or type “</a:t>
            </a:r>
            <a:r>
              <a:rPr lang="en-US" altLang="en-US" sz="2000" b="1" dirty="0">
                <a:solidFill>
                  <a:srgbClr val="0000FF"/>
                </a:solidFill>
                <a:latin typeface="Calibri" panose="020F0502020204030204" pitchFamily="34" charset="0"/>
                <a:cs typeface="Times New Roman" panose="02020603050405020304" pitchFamily="18" charset="0"/>
              </a:rPr>
              <a:t>create</a:t>
            </a:r>
            <a:r>
              <a:rPr lang="en-US" altLang="en-US" sz="2000" dirty="0">
                <a:solidFill>
                  <a:srgbClr val="0000FF"/>
                </a:solidFill>
                <a:latin typeface="Calibri" panose="020F0502020204030204" pitchFamily="34" charset="0"/>
                <a:cs typeface="Times New Roman" panose="02020603050405020304" pitchFamily="18" charset="0"/>
              </a:rPr>
              <a:t> </a:t>
            </a:r>
            <a:r>
              <a:rPr lang="en-US" altLang="en-US" sz="2000" b="1" dirty="0">
                <a:solidFill>
                  <a:srgbClr val="0000FF"/>
                </a:solidFill>
                <a:latin typeface="Calibri" panose="020F0502020204030204" pitchFamily="34" charset="0"/>
                <a:cs typeface="Times New Roman" panose="02020603050405020304" pitchFamily="18" charset="0"/>
              </a:rPr>
              <a:t>cylinder height 90 radius 100</a:t>
            </a:r>
            <a:r>
              <a:rPr lang="en-US" altLang="en-US" sz="2000" dirty="0">
                <a:solidFill>
                  <a:srgbClr val="0000FF"/>
                </a:solidFill>
                <a:latin typeface="Calibri" panose="020F0502020204030204" pitchFamily="34" charset="0"/>
                <a:cs typeface="Times New Roman" panose="02020603050405020304" pitchFamily="18" charset="0"/>
              </a:rPr>
              <a:t>” in the command line window.</a:t>
            </a:r>
          </a:p>
        </p:txBody>
      </p:sp>
      <p:sp>
        <p:nvSpPr>
          <p:cNvPr id="39939" name="Rectangle 2">
            <a:extLst>
              <a:ext uri="{FF2B5EF4-FFF2-40B4-BE49-F238E27FC236}">
                <a16:creationId xmlns:a16="http://schemas.microsoft.com/office/drawing/2014/main" id="{9B5830FA-759F-2E3C-53FB-BCEABADCEA74}"/>
              </a:ext>
            </a:extLst>
          </p:cNvPr>
          <p:cNvSpPr>
            <a:spLocks noGrp="1" noChangeArrowheads="1"/>
          </p:cNvSpPr>
          <p:nvPr>
            <p:ph type="title"/>
          </p:nvPr>
        </p:nvSpPr>
        <p:spPr>
          <a:xfrm>
            <a:off x="304800" y="0"/>
            <a:ext cx="8229600" cy="709613"/>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Display the Pillbox Cell</a:t>
            </a:r>
          </a:p>
        </p:txBody>
      </p:sp>
      <p:cxnSp>
        <p:nvCxnSpPr>
          <p:cNvPr id="7" name="Straight Connector 6">
            <a:extLst>
              <a:ext uri="{FF2B5EF4-FFF2-40B4-BE49-F238E27FC236}">
                <a16:creationId xmlns:a16="http://schemas.microsoft.com/office/drawing/2014/main" id="{94589897-2637-5B19-3040-67DFA93ADA1B}"/>
              </a:ext>
            </a:extLst>
          </p:cNvPr>
          <p:cNvCxnSpPr/>
          <p:nvPr/>
        </p:nvCxnSpPr>
        <p:spPr>
          <a:xfrm>
            <a:off x="3097213" y="5551488"/>
            <a:ext cx="119538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29">
            <a:extLst>
              <a:ext uri="{FF2B5EF4-FFF2-40B4-BE49-F238E27FC236}">
                <a16:creationId xmlns:a16="http://schemas.microsoft.com/office/drawing/2014/main" id="{6D0D542A-0C96-F1D4-EA44-789368BD2F04}"/>
              </a:ext>
            </a:extLst>
          </p:cNvPr>
          <p:cNvGrpSpPr>
            <a:grpSpLocks/>
          </p:cNvGrpSpPr>
          <p:nvPr/>
        </p:nvGrpSpPr>
        <p:grpSpPr bwMode="auto">
          <a:xfrm>
            <a:off x="752475" y="4560888"/>
            <a:ext cx="1836738" cy="1428750"/>
            <a:chOff x="3524250" y="4450328"/>
            <a:chExt cx="2744909" cy="1941277"/>
          </a:xfrm>
        </p:grpSpPr>
        <p:sp>
          <p:nvSpPr>
            <p:cNvPr id="40982" name="AutoShape 14">
              <a:extLst>
                <a:ext uri="{FF2B5EF4-FFF2-40B4-BE49-F238E27FC236}">
                  <a16:creationId xmlns:a16="http://schemas.microsoft.com/office/drawing/2014/main" id="{A5B73FC7-2EE3-0FA5-C91E-C85162020EB4}"/>
                </a:ext>
              </a:extLst>
            </p:cNvPr>
            <p:cNvSpPr>
              <a:spLocks noChangeArrowheads="1"/>
            </p:cNvSpPr>
            <p:nvPr/>
          </p:nvSpPr>
          <p:spPr bwMode="auto">
            <a:xfrm rot="-10784731">
              <a:off x="3986867" y="4450328"/>
              <a:ext cx="304799" cy="533401"/>
            </a:xfrm>
            <a:prstGeom prst="upArrow">
              <a:avLst>
                <a:gd name="adj1" fmla="val 25148"/>
                <a:gd name="adj2" fmla="val 98179"/>
              </a:avLst>
            </a:prstGeom>
            <a:solidFill>
              <a:schemeClr val="bg1"/>
            </a:solidFill>
            <a:ln w="9525">
              <a:solidFill>
                <a:srgbClr val="FF0000"/>
              </a:solidFill>
              <a:miter lim="800000"/>
              <a:headEnd/>
              <a:tailEnd/>
            </a:ln>
          </p:spPr>
          <p:txBody>
            <a:bodyPr rot="10800000"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endParaRPr lang="en-US" altLang="en-US">
                <a:latin typeface="Calibri" panose="020F0502020204030204" pitchFamily="34" charset="0"/>
                <a:cs typeface="Calibri" panose="020F0502020204030204" pitchFamily="34" charset="0"/>
              </a:endParaRPr>
            </a:p>
          </p:txBody>
        </p:sp>
        <p:sp>
          <p:nvSpPr>
            <p:cNvPr id="40983" name="Text Box 27">
              <a:extLst>
                <a:ext uri="{FF2B5EF4-FFF2-40B4-BE49-F238E27FC236}">
                  <a16:creationId xmlns:a16="http://schemas.microsoft.com/office/drawing/2014/main" id="{1F995EB5-53DC-107E-885A-FEDAFD8A0D39}"/>
                </a:ext>
              </a:extLst>
            </p:cNvPr>
            <p:cNvSpPr txBox="1">
              <a:spLocks noChangeArrowheads="1"/>
            </p:cNvSpPr>
            <p:nvPr/>
          </p:nvSpPr>
          <p:spPr bwMode="auto">
            <a:xfrm>
              <a:off x="3524250" y="5889607"/>
              <a:ext cx="2744909" cy="50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right-button t</a:t>
              </a:r>
              <a:r>
                <a:rPr lang="en-US" altLang="en-US" sz="1800">
                  <a:latin typeface="Calibri" panose="020F0502020204030204" pitchFamily="34" charset="0"/>
                  <a:cs typeface="Calibri" panose="020F0502020204030204" pitchFamily="34" charset="0"/>
                </a:rPr>
                <a:t>o</a:t>
              </a:r>
              <a:r>
                <a:rPr lang="en-US" altLang="en-US" sz="1800">
                  <a:solidFill>
                    <a:srgbClr val="FF0000"/>
                  </a:solidFill>
                  <a:latin typeface="Calibri" panose="020F0502020204030204" pitchFamily="34" charset="0"/>
                  <a:cs typeface="Calibri" panose="020F0502020204030204" pitchFamily="34" charset="0"/>
                </a:rPr>
                <a:t> </a:t>
              </a:r>
              <a:r>
                <a:rPr lang="en-US" altLang="en-US" sz="1800">
                  <a:solidFill>
                    <a:srgbClr val="C00000"/>
                  </a:solidFill>
                  <a:latin typeface="Calibri" panose="020F0502020204030204" pitchFamily="34" charset="0"/>
                  <a:cs typeface="Calibri" panose="020F0502020204030204" pitchFamily="34" charset="0"/>
                </a:rPr>
                <a:t>Pan</a:t>
              </a:r>
            </a:p>
          </p:txBody>
        </p:sp>
      </p:grpSp>
      <p:grpSp>
        <p:nvGrpSpPr>
          <p:cNvPr id="40962" name="Group 28">
            <a:extLst>
              <a:ext uri="{FF2B5EF4-FFF2-40B4-BE49-F238E27FC236}">
                <a16:creationId xmlns:a16="http://schemas.microsoft.com/office/drawing/2014/main" id="{9521555E-B9A2-3945-E0B1-7654C47097F4}"/>
              </a:ext>
            </a:extLst>
          </p:cNvPr>
          <p:cNvGrpSpPr>
            <a:grpSpLocks/>
          </p:cNvGrpSpPr>
          <p:nvPr/>
        </p:nvGrpSpPr>
        <p:grpSpPr bwMode="auto">
          <a:xfrm>
            <a:off x="3463925" y="4419600"/>
            <a:ext cx="4492625" cy="1539875"/>
            <a:chOff x="388938" y="4567240"/>
            <a:chExt cx="6321428" cy="1725581"/>
          </a:xfrm>
        </p:grpSpPr>
        <p:grpSp>
          <p:nvGrpSpPr>
            <p:cNvPr id="40978" name="Group 19">
              <a:extLst>
                <a:ext uri="{FF2B5EF4-FFF2-40B4-BE49-F238E27FC236}">
                  <a16:creationId xmlns:a16="http://schemas.microsoft.com/office/drawing/2014/main" id="{C5BB3937-7F9D-C24F-018E-E960CFA09C21}"/>
                </a:ext>
              </a:extLst>
            </p:cNvPr>
            <p:cNvGrpSpPr>
              <a:grpSpLocks/>
            </p:cNvGrpSpPr>
            <p:nvPr/>
          </p:nvGrpSpPr>
          <p:grpSpPr bwMode="auto">
            <a:xfrm>
              <a:off x="1104903" y="4567240"/>
              <a:ext cx="5605463" cy="1427163"/>
              <a:chOff x="696" y="2877"/>
              <a:chExt cx="3531" cy="899"/>
            </a:xfrm>
          </p:grpSpPr>
          <p:pic>
            <p:nvPicPr>
              <p:cNvPr id="40980" name="Picture 9">
                <a:extLst>
                  <a:ext uri="{FF2B5EF4-FFF2-40B4-BE49-F238E27FC236}">
                    <a16:creationId xmlns:a16="http://schemas.microsoft.com/office/drawing/2014/main" id="{844B8B7E-AB4C-9D74-DA40-DEFF96852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 y="3122"/>
                <a:ext cx="732"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1" name="AutoShape 10">
                <a:extLst>
                  <a:ext uri="{FF2B5EF4-FFF2-40B4-BE49-F238E27FC236}">
                    <a16:creationId xmlns:a16="http://schemas.microsoft.com/office/drawing/2014/main" id="{3F176682-57F0-87C7-33AD-A5A3C37414E1}"/>
                  </a:ext>
                </a:extLst>
              </p:cNvPr>
              <p:cNvSpPr>
                <a:spLocks noChangeArrowheads="1"/>
              </p:cNvSpPr>
              <p:nvPr/>
            </p:nvSpPr>
            <p:spPr bwMode="auto">
              <a:xfrm rot="-10784731">
                <a:off x="696" y="2877"/>
                <a:ext cx="192" cy="336"/>
              </a:xfrm>
              <a:prstGeom prst="upArrow">
                <a:avLst>
                  <a:gd name="adj1" fmla="val 25148"/>
                  <a:gd name="adj2" fmla="val 98178"/>
                </a:avLst>
              </a:prstGeom>
              <a:solidFill>
                <a:schemeClr val="bg1"/>
              </a:solidFill>
              <a:ln w="9525">
                <a:solidFill>
                  <a:srgbClr val="FF0000"/>
                </a:solidFill>
                <a:miter lim="800000"/>
                <a:headEnd/>
                <a:tailEnd/>
              </a:ln>
            </p:spPr>
            <p:txBody>
              <a:bodyPr rot="10800000"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endParaRPr lang="en-US" altLang="en-US">
                  <a:latin typeface="Calibri" panose="020F0502020204030204" pitchFamily="34" charset="0"/>
                  <a:cs typeface="Calibri" panose="020F0502020204030204" pitchFamily="34" charset="0"/>
                </a:endParaRPr>
              </a:p>
            </p:txBody>
          </p:sp>
        </p:grpSp>
        <p:sp>
          <p:nvSpPr>
            <p:cNvPr id="40979" name="Text Box 24">
              <a:extLst>
                <a:ext uri="{FF2B5EF4-FFF2-40B4-BE49-F238E27FC236}">
                  <a16:creationId xmlns:a16="http://schemas.microsoft.com/office/drawing/2014/main" id="{AE3D3F66-9ED6-4F33-BAF9-58FD5B4B2F4B}"/>
                </a:ext>
              </a:extLst>
            </p:cNvPr>
            <p:cNvSpPr txBox="1">
              <a:spLocks noChangeArrowheads="1"/>
            </p:cNvSpPr>
            <p:nvPr/>
          </p:nvSpPr>
          <p:spPr bwMode="auto">
            <a:xfrm>
              <a:off x="388938" y="5913438"/>
              <a:ext cx="2684155" cy="37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left-button </a:t>
              </a:r>
              <a:r>
                <a:rPr lang="en-US" altLang="en-US" sz="1600">
                  <a:solidFill>
                    <a:srgbClr val="C00000"/>
                  </a:solidFill>
                  <a:latin typeface="Calibri" panose="020F0502020204030204" pitchFamily="34" charset="0"/>
                  <a:cs typeface="Calibri" panose="020F0502020204030204" pitchFamily="34" charset="0"/>
                </a:rPr>
                <a:t>to Rotate</a:t>
              </a:r>
            </a:p>
          </p:txBody>
        </p:sp>
      </p:grpSp>
      <p:grpSp>
        <p:nvGrpSpPr>
          <p:cNvPr id="40963" name="Group 30">
            <a:extLst>
              <a:ext uri="{FF2B5EF4-FFF2-40B4-BE49-F238E27FC236}">
                <a16:creationId xmlns:a16="http://schemas.microsoft.com/office/drawing/2014/main" id="{4CAC8D78-CED9-5A70-E33B-EB8D16622208}"/>
              </a:ext>
            </a:extLst>
          </p:cNvPr>
          <p:cNvGrpSpPr>
            <a:grpSpLocks/>
          </p:cNvGrpSpPr>
          <p:nvPr/>
        </p:nvGrpSpPr>
        <p:grpSpPr bwMode="auto">
          <a:xfrm>
            <a:off x="762000" y="4484688"/>
            <a:ext cx="8064500" cy="1436687"/>
            <a:chOff x="-2028824" y="4462462"/>
            <a:chExt cx="11564086" cy="1867186"/>
          </a:xfrm>
        </p:grpSpPr>
        <p:grpSp>
          <p:nvGrpSpPr>
            <p:cNvPr id="40974" name="Group 17">
              <a:extLst>
                <a:ext uri="{FF2B5EF4-FFF2-40B4-BE49-F238E27FC236}">
                  <a16:creationId xmlns:a16="http://schemas.microsoft.com/office/drawing/2014/main" id="{7510CBCA-EADF-D447-8635-63BAFE6EF8E4}"/>
                </a:ext>
              </a:extLst>
            </p:cNvPr>
            <p:cNvGrpSpPr>
              <a:grpSpLocks/>
            </p:cNvGrpSpPr>
            <p:nvPr/>
          </p:nvGrpSpPr>
          <p:grpSpPr bwMode="auto">
            <a:xfrm>
              <a:off x="-2028824" y="4462462"/>
              <a:ext cx="9723438" cy="1647826"/>
              <a:chOff x="-1302" y="2883"/>
              <a:chExt cx="6125" cy="1038"/>
            </a:xfrm>
          </p:grpSpPr>
          <p:pic>
            <p:nvPicPr>
              <p:cNvPr id="40976" name="Picture 15">
                <a:extLst>
                  <a:ext uri="{FF2B5EF4-FFF2-40B4-BE49-F238E27FC236}">
                    <a16:creationId xmlns:a16="http://schemas.microsoft.com/office/drawing/2014/main" id="{AD06B9D6-2642-2FB2-A29D-482EE866A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 y="3267"/>
                <a:ext cx="732"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7" name="AutoShape 16">
                <a:extLst>
                  <a:ext uri="{FF2B5EF4-FFF2-40B4-BE49-F238E27FC236}">
                    <a16:creationId xmlns:a16="http://schemas.microsoft.com/office/drawing/2014/main" id="{98DD3825-CC36-2C66-ADE5-80AF7ED74534}"/>
                  </a:ext>
                </a:extLst>
              </p:cNvPr>
              <p:cNvSpPr>
                <a:spLocks noChangeArrowheads="1"/>
              </p:cNvSpPr>
              <p:nvPr/>
            </p:nvSpPr>
            <p:spPr bwMode="auto">
              <a:xfrm rot="-10784731">
                <a:off x="4631" y="2883"/>
                <a:ext cx="192" cy="336"/>
              </a:xfrm>
              <a:prstGeom prst="upArrow">
                <a:avLst>
                  <a:gd name="adj1" fmla="val 25148"/>
                  <a:gd name="adj2" fmla="val 98178"/>
                </a:avLst>
              </a:prstGeom>
              <a:solidFill>
                <a:schemeClr val="bg1"/>
              </a:solidFill>
              <a:ln w="9525">
                <a:solidFill>
                  <a:srgbClr val="FF0000"/>
                </a:solidFill>
                <a:miter lim="800000"/>
                <a:headEnd/>
                <a:tailEnd/>
              </a:ln>
            </p:spPr>
            <p:txBody>
              <a:bodyPr rot="10800000"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endParaRPr lang="en-US" altLang="en-US">
                  <a:latin typeface="Calibri" panose="020F0502020204030204" pitchFamily="34" charset="0"/>
                  <a:cs typeface="Calibri" panose="020F0502020204030204" pitchFamily="34" charset="0"/>
                </a:endParaRPr>
              </a:p>
            </p:txBody>
          </p:sp>
        </p:grpSp>
        <p:sp>
          <p:nvSpPr>
            <p:cNvPr id="40975" name="Text Box 26">
              <a:extLst>
                <a:ext uri="{FF2B5EF4-FFF2-40B4-BE49-F238E27FC236}">
                  <a16:creationId xmlns:a16="http://schemas.microsoft.com/office/drawing/2014/main" id="{F43CDD3D-2C53-407C-CC06-DCCCC9A5E33C}"/>
                </a:ext>
              </a:extLst>
            </p:cNvPr>
            <p:cNvSpPr txBox="1">
              <a:spLocks noChangeArrowheads="1"/>
            </p:cNvSpPr>
            <p:nvPr/>
          </p:nvSpPr>
          <p:spPr bwMode="auto">
            <a:xfrm>
              <a:off x="6384925" y="5889479"/>
              <a:ext cx="3150337" cy="44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600">
                  <a:latin typeface="Calibri" panose="020F0502020204030204" pitchFamily="34" charset="0"/>
                  <a:cs typeface="Calibri" panose="020F0502020204030204" pitchFamily="34" charset="0"/>
                </a:rPr>
                <a:t>middle-button to</a:t>
              </a:r>
              <a:r>
                <a:rPr lang="en-US" altLang="en-US" sz="1600">
                  <a:solidFill>
                    <a:srgbClr val="FF0000"/>
                  </a:solidFill>
                  <a:latin typeface="Calibri" panose="020F0502020204030204" pitchFamily="34" charset="0"/>
                  <a:cs typeface="Calibri" panose="020F0502020204030204" pitchFamily="34" charset="0"/>
                </a:rPr>
                <a:t> </a:t>
              </a:r>
              <a:r>
                <a:rPr lang="en-US" altLang="en-US" sz="1600">
                  <a:solidFill>
                    <a:srgbClr val="C00000"/>
                  </a:solidFill>
                  <a:latin typeface="Calibri" panose="020F0502020204030204" pitchFamily="34" charset="0"/>
                  <a:cs typeface="Calibri" panose="020F0502020204030204" pitchFamily="34" charset="0"/>
                </a:rPr>
                <a:t>Zoom</a:t>
              </a:r>
            </a:p>
          </p:txBody>
        </p:sp>
      </p:grpSp>
      <p:sp>
        <p:nvSpPr>
          <p:cNvPr id="40964" name="TextBox 33">
            <a:extLst>
              <a:ext uri="{FF2B5EF4-FFF2-40B4-BE49-F238E27FC236}">
                <a16:creationId xmlns:a16="http://schemas.microsoft.com/office/drawing/2014/main" id="{A1083E8D-64FB-7BDB-AA66-D4410216A845}"/>
              </a:ext>
            </a:extLst>
          </p:cNvPr>
          <p:cNvSpPr txBox="1">
            <a:spLocks noChangeArrowheads="1"/>
          </p:cNvSpPr>
          <p:nvPr/>
        </p:nvSpPr>
        <p:spPr bwMode="auto">
          <a:xfrm>
            <a:off x="3011488" y="1198563"/>
            <a:ext cx="3178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rgbClr val="0000FF"/>
                </a:solidFill>
                <a:latin typeface="Calibri" panose="020F0502020204030204" pitchFamily="34" charset="0"/>
                <a:cs typeface="Times New Roman" panose="02020603050405020304" pitchFamily="18" charset="0"/>
              </a:rPr>
              <a:t>Using 3 button mouse</a:t>
            </a:r>
          </a:p>
        </p:txBody>
      </p:sp>
      <p:pic>
        <p:nvPicPr>
          <p:cNvPr id="40965" name="Picture 2">
            <a:extLst>
              <a:ext uri="{FF2B5EF4-FFF2-40B4-BE49-F238E27FC236}">
                <a16:creationId xmlns:a16="http://schemas.microsoft.com/office/drawing/2014/main" id="{9B7977BF-6769-57FA-8498-7D7942B09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743075"/>
            <a:ext cx="23526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AutoShape 10">
            <a:extLst>
              <a:ext uri="{FF2B5EF4-FFF2-40B4-BE49-F238E27FC236}">
                <a16:creationId xmlns:a16="http://schemas.microsoft.com/office/drawing/2014/main" id="{D489F6A2-A3EC-7807-2451-8C1337B27AE5}"/>
              </a:ext>
            </a:extLst>
          </p:cNvPr>
          <p:cNvSpPr>
            <a:spLocks noChangeArrowheads="1"/>
          </p:cNvSpPr>
          <p:nvPr/>
        </p:nvSpPr>
        <p:spPr bwMode="auto">
          <a:xfrm>
            <a:off x="2570163" y="2303463"/>
            <a:ext cx="381000" cy="1524000"/>
          </a:xfrm>
          <a:prstGeom prst="upDownArrow">
            <a:avLst>
              <a:gd name="adj1" fmla="val 50000"/>
              <a:gd name="adj2" fmla="val 50000"/>
            </a:avLst>
          </a:prstGeom>
          <a:solidFill>
            <a:srgbClr val="FF0000"/>
          </a:solidFill>
          <a:ln w="9525">
            <a:solidFill>
              <a:schemeClr val="tx1"/>
            </a:solidFill>
            <a:miter lim="800000"/>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800">
              <a:cs typeface="Calibri" panose="020F0502020204030204" pitchFamily="34" charset="0"/>
            </a:endParaRPr>
          </a:p>
        </p:txBody>
      </p:sp>
      <p:sp>
        <p:nvSpPr>
          <p:cNvPr id="40967" name="AutoShape 9">
            <a:extLst>
              <a:ext uri="{FF2B5EF4-FFF2-40B4-BE49-F238E27FC236}">
                <a16:creationId xmlns:a16="http://schemas.microsoft.com/office/drawing/2014/main" id="{1B704CE4-1286-3F1B-EB8D-35327A2964AC}"/>
              </a:ext>
            </a:extLst>
          </p:cNvPr>
          <p:cNvSpPr>
            <a:spLocks noChangeArrowheads="1"/>
          </p:cNvSpPr>
          <p:nvPr/>
        </p:nvSpPr>
        <p:spPr bwMode="auto">
          <a:xfrm>
            <a:off x="1066800" y="3962400"/>
            <a:ext cx="1600200" cy="381000"/>
          </a:xfrm>
          <a:prstGeom prst="leftRightArrow">
            <a:avLst>
              <a:gd name="adj1" fmla="val 50000"/>
              <a:gd name="adj2" fmla="val 52500"/>
            </a:avLst>
          </a:prstGeom>
          <a:solidFill>
            <a:srgbClr val="FF0000"/>
          </a:solidFill>
          <a:ln w="9525">
            <a:solidFill>
              <a:schemeClr val="tx1"/>
            </a:solidFill>
            <a:miter lim="800000"/>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800">
              <a:cs typeface="Calibri" panose="020F0502020204030204" pitchFamily="34" charset="0"/>
            </a:endParaRPr>
          </a:p>
        </p:txBody>
      </p:sp>
      <p:pic>
        <p:nvPicPr>
          <p:cNvPr id="40968" name="Picture 3">
            <a:extLst>
              <a:ext uri="{FF2B5EF4-FFF2-40B4-BE49-F238E27FC236}">
                <a16:creationId xmlns:a16="http://schemas.microsoft.com/office/drawing/2014/main" id="{A9BFC22C-93F9-ECA4-38FC-8F2A784165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8338" y="1800225"/>
            <a:ext cx="2322512"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AutoShape 5">
            <a:extLst>
              <a:ext uri="{FF2B5EF4-FFF2-40B4-BE49-F238E27FC236}">
                <a16:creationId xmlns:a16="http://schemas.microsoft.com/office/drawing/2014/main" id="{30614317-60AA-6452-5F6B-998FDFE16327}"/>
              </a:ext>
            </a:extLst>
          </p:cNvPr>
          <p:cNvSpPr>
            <a:spLocks noChangeArrowheads="1"/>
          </p:cNvSpPr>
          <p:nvPr/>
        </p:nvSpPr>
        <p:spPr bwMode="auto">
          <a:xfrm rot="4263998">
            <a:off x="4578350" y="3387726"/>
            <a:ext cx="892175" cy="1066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8718"/>
                  <a:pt x="15003" y="6822"/>
                  <a:pt x="13125" y="5926"/>
                </a:cubicBezTo>
                <a:lnTo>
                  <a:pt x="15450" y="1052"/>
                </a:lnTo>
                <a:cubicBezTo>
                  <a:pt x="19207" y="2845"/>
                  <a:pt x="21599" y="6637"/>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p:spPr>
        <p:txBody>
          <a:bodyPr wrap="none" anchor="ctr"/>
          <a:lstStyle/>
          <a:p>
            <a:endParaRPr lang="en-US"/>
          </a:p>
        </p:txBody>
      </p:sp>
      <p:pic>
        <p:nvPicPr>
          <p:cNvPr id="40970" name="Picture 4">
            <a:extLst>
              <a:ext uri="{FF2B5EF4-FFF2-40B4-BE49-F238E27FC236}">
                <a16:creationId xmlns:a16="http://schemas.microsoft.com/office/drawing/2014/main" id="{DFC87D54-F3E8-FD4A-DA9D-4E242868D2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536700"/>
            <a:ext cx="2879725"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AutoShape 12">
            <a:extLst>
              <a:ext uri="{FF2B5EF4-FFF2-40B4-BE49-F238E27FC236}">
                <a16:creationId xmlns:a16="http://schemas.microsoft.com/office/drawing/2014/main" id="{58195199-765B-7CCB-4CB5-7E41E7CA8B0B}"/>
              </a:ext>
            </a:extLst>
          </p:cNvPr>
          <p:cNvSpPr>
            <a:spLocks noChangeArrowheads="1"/>
          </p:cNvSpPr>
          <p:nvPr/>
        </p:nvSpPr>
        <p:spPr bwMode="auto">
          <a:xfrm>
            <a:off x="8534400" y="2362200"/>
            <a:ext cx="381000" cy="1524000"/>
          </a:xfrm>
          <a:prstGeom prst="upDownArrow">
            <a:avLst>
              <a:gd name="adj1" fmla="val 50000"/>
              <a:gd name="adj2" fmla="val 50000"/>
            </a:avLst>
          </a:prstGeom>
          <a:solidFill>
            <a:srgbClr val="FF0000"/>
          </a:solidFill>
          <a:ln w="9525">
            <a:solidFill>
              <a:schemeClr val="tx1"/>
            </a:solidFill>
            <a:miter lim="800000"/>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en-US" altLang="en-US" sz="1800">
              <a:cs typeface="Calibri" panose="020F0502020204030204" pitchFamily="34" charset="0"/>
            </a:endParaRPr>
          </a:p>
        </p:txBody>
      </p:sp>
      <p:sp>
        <p:nvSpPr>
          <p:cNvPr id="40972" name="Rectangle 2">
            <a:extLst>
              <a:ext uri="{FF2B5EF4-FFF2-40B4-BE49-F238E27FC236}">
                <a16:creationId xmlns:a16="http://schemas.microsoft.com/office/drawing/2014/main" id="{D5C51CF9-57C4-2264-6617-BF39A3D6FFCB}"/>
              </a:ext>
            </a:extLst>
          </p:cNvPr>
          <p:cNvSpPr>
            <a:spLocks noGrp="1" noChangeArrowheads="1"/>
          </p:cNvSpPr>
          <p:nvPr>
            <p:ph type="title"/>
          </p:nvPr>
        </p:nvSpPr>
        <p:spPr>
          <a:xfrm>
            <a:off x="304800" y="0"/>
            <a:ext cx="8229600" cy="709613"/>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Adjust the Graphics Display</a:t>
            </a:r>
          </a:p>
        </p:txBody>
      </p:sp>
      <p:pic>
        <p:nvPicPr>
          <p:cNvPr id="40973" name="Picture 26">
            <a:extLst>
              <a:ext uri="{FF2B5EF4-FFF2-40B4-BE49-F238E27FC236}">
                <a16:creationId xmlns:a16="http://schemas.microsoft.com/office/drawing/2014/main" id="{38D2F9CF-8DA0-8A78-4141-E194B214FE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3825" y="4826000"/>
            <a:ext cx="7747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descr="Graphical user interface&#10;&#10;Description automatically generated">
            <a:extLst>
              <a:ext uri="{FF2B5EF4-FFF2-40B4-BE49-F238E27FC236}">
                <a16:creationId xmlns:a16="http://schemas.microsoft.com/office/drawing/2014/main" id="{9175F103-6C02-11B1-6799-AF1A58B9C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1284288"/>
            <a:ext cx="7008812"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2">
            <a:extLst>
              <a:ext uri="{FF2B5EF4-FFF2-40B4-BE49-F238E27FC236}">
                <a16:creationId xmlns:a16="http://schemas.microsoft.com/office/drawing/2014/main" id="{B34D2FDE-2E84-3B22-24CD-B4425EF55459}"/>
              </a:ext>
            </a:extLst>
          </p:cNvPr>
          <p:cNvSpPr>
            <a:spLocks noGrp="1" noChangeArrowheads="1"/>
          </p:cNvSpPr>
          <p:nvPr>
            <p:ph type="title"/>
          </p:nvPr>
        </p:nvSpPr>
        <p:spPr>
          <a:xfrm>
            <a:off x="0" y="0"/>
            <a:ext cx="8915400" cy="793750"/>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Step 2: Add Beampipe to the Pillbox Cell </a:t>
            </a:r>
          </a:p>
        </p:txBody>
      </p:sp>
      <p:sp>
        <p:nvSpPr>
          <p:cNvPr id="41987" name="Freeform 18">
            <a:extLst>
              <a:ext uri="{FF2B5EF4-FFF2-40B4-BE49-F238E27FC236}">
                <a16:creationId xmlns:a16="http://schemas.microsoft.com/office/drawing/2014/main" id="{C7F9039D-E49B-0886-E1AF-629267FE7194}"/>
              </a:ext>
            </a:extLst>
          </p:cNvPr>
          <p:cNvSpPr>
            <a:spLocks/>
          </p:cNvSpPr>
          <p:nvPr/>
        </p:nvSpPr>
        <p:spPr bwMode="auto">
          <a:xfrm flipV="1">
            <a:off x="3570288" y="1701800"/>
            <a:ext cx="454025" cy="619125"/>
          </a:xfrm>
          <a:custGeom>
            <a:avLst/>
            <a:gdLst>
              <a:gd name="T0" fmla="*/ 2147483646 w 172"/>
              <a:gd name="T1" fmla="*/ 0 h 713"/>
              <a:gd name="T2" fmla="*/ 0 w 172"/>
              <a:gd name="T3" fmla="*/ 2147483646 h 713"/>
              <a:gd name="T4" fmla="*/ 0 60000 65536"/>
              <a:gd name="T5" fmla="*/ 0 60000 65536"/>
              <a:gd name="T6" fmla="*/ 0 w 172"/>
              <a:gd name="T7" fmla="*/ 0 h 713"/>
              <a:gd name="T8" fmla="*/ 172 w 172"/>
              <a:gd name="T9" fmla="*/ 713 h 713"/>
            </a:gdLst>
            <a:ahLst/>
            <a:cxnLst>
              <a:cxn ang="T4">
                <a:pos x="T0" y="T1"/>
              </a:cxn>
              <a:cxn ang="T5">
                <a:pos x="T2" y="T3"/>
              </a:cxn>
            </a:cxnLst>
            <a:rect l="T6" t="T7" r="T8" b="T9"/>
            <a:pathLst>
              <a:path w="172" h="713">
                <a:moveTo>
                  <a:pt x="172" y="0"/>
                </a:moveTo>
                <a:lnTo>
                  <a:pt x="0" y="713"/>
                </a:lnTo>
              </a:path>
            </a:pathLst>
          </a:custGeom>
          <a:noFill/>
          <a:ln w="2857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88" name="Rectangle 15">
            <a:extLst>
              <a:ext uri="{FF2B5EF4-FFF2-40B4-BE49-F238E27FC236}">
                <a16:creationId xmlns:a16="http://schemas.microsoft.com/office/drawing/2014/main" id="{4EA9B28D-5893-3552-A8A8-ACD8DBB6BF2E}"/>
              </a:ext>
            </a:extLst>
          </p:cNvPr>
          <p:cNvSpPr>
            <a:spLocks noChangeArrowheads="1"/>
          </p:cNvSpPr>
          <p:nvPr/>
        </p:nvSpPr>
        <p:spPr bwMode="auto">
          <a:xfrm>
            <a:off x="3943350" y="2052638"/>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b="1">
                <a:solidFill>
                  <a:srgbClr val="0000FF"/>
                </a:solidFill>
                <a:latin typeface="Calibri" panose="020F0502020204030204" pitchFamily="34" charset="0"/>
                <a:cs typeface="Times New Roman" panose="02020603050405020304" pitchFamily="18" charset="0"/>
              </a:rPr>
              <a:t>Transparency</a:t>
            </a:r>
            <a:r>
              <a:rPr lang="en-US" altLang="en-US" sz="1800">
                <a:solidFill>
                  <a:srgbClr val="0000FF"/>
                </a:solidFill>
                <a:latin typeface="Calibri" panose="020F0502020204030204" pitchFamily="34" charset="0"/>
                <a:cs typeface="Times New Roman" panose="02020603050405020304" pitchFamily="18" charset="0"/>
              </a:rPr>
              <a:t> </a:t>
            </a:r>
            <a:r>
              <a:rPr lang="en-US" altLang="en-US" sz="1800" b="1">
                <a:solidFill>
                  <a:srgbClr val="0000FF"/>
                </a:solidFill>
                <a:latin typeface="Calibri" panose="020F0502020204030204" pitchFamily="34" charset="0"/>
                <a:cs typeface="Times New Roman" panose="02020603050405020304" pitchFamily="18" charset="0"/>
              </a:rPr>
              <a:t>view </a:t>
            </a:r>
          </a:p>
        </p:txBody>
      </p:sp>
      <p:grpSp>
        <p:nvGrpSpPr>
          <p:cNvPr id="41989" name="Group 24">
            <a:extLst>
              <a:ext uri="{FF2B5EF4-FFF2-40B4-BE49-F238E27FC236}">
                <a16:creationId xmlns:a16="http://schemas.microsoft.com/office/drawing/2014/main" id="{C4E44772-B239-BA71-9581-831C6DD67409}"/>
              </a:ext>
            </a:extLst>
          </p:cNvPr>
          <p:cNvGrpSpPr>
            <a:grpSpLocks/>
          </p:cNvGrpSpPr>
          <p:nvPr/>
        </p:nvGrpSpPr>
        <p:grpSpPr bwMode="auto">
          <a:xfrm>
            <a:off x="6902450" y="3390900"/>
            <a:ext cx="427038" cy="542925"/>
            <a:chOff x="4273460" y="1968336"/>
            <a:chExt cx="457200" cy="589660"/>
          </a:xfrm>
        </p:grpSpPr>
        <p:sp>
          <p:nvSpPr>
            <p:cNvPr id="41993" name="Line 9">
              <a:extLst>
                <a:ext uri="{FF2B5EF4-FFF2-40B4-BE49-F238E27FC236}">
                  <a16:creationId xmlns:a16="http://schemas.microsoft.com/office/drawing/2014/main" id="{2B9FCCF1-6F3C-CFF5-0F1D-30B8FFD2ECB2}"/>
                </a:ext>
              </a:extLst>
            </p:cNvPr>
            <p:cNvSpPr>
              <a:spLocks noChangeShapeType="1"/>
            </p:cNvSpPr>
            <p:nvPr/>
          </p:nvSpPr>
          <p:spPr bwMode="auto">
            <a:xfrm flipH="1" flipV="1">
              <a:off x="4273460" y="1968336"/>
              <a:ext cx="45720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4" name="Line 9">
              <a:extLst>
                <a:ext uri="{FF2B5EF4-FFF2-40B4-BE49-F238E27FC236}">
                  <a16:creationId xmlns:a16="http://schemas.microsoft.com/office/drawing/2014/main" id="{79C79CB2-84F3-6B0D-24D8-61E1F5335645}"/>
                </a:ext>
              </a:extLst>
            </p:cNvPr>
            <p:cNvSpPr>
              <a:spLocks noChangeShapeType="1"/>
            </p:cNvSpPr>
            <p:nvPr/>
          </p:nvSpPr>
          <p:spPr bwMode="auto">
            <a:xfrm flipH="1">
              <a:off x="4273686" y="2288175"/>
              <a:ext cx="456972" cy="26982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1990" name="Rectangle 5">
            <a:extLst>
              <a:ext uri="{FF2B5EF4-FFF2-40B4-BE49-F238E27FC236}">
                <a16:creationId xmlns:a16="http://schemas.microsoft.com/office/drawing/2014/main" id="{BB136873-F1B1-D5AE-949E-454757A0153E}"/>
              </a:ext>
            </a:extLst>
          </p:cNvPr>
          <p:cNvSpPr>
            <a:spLocks noChangeArrowheads="1"/>
          </p:cNvSpPr>
          <p:nvPr/>
        </p:nvSpPr>
        <p:spPr bwMode="auto">
          <a:xfrm>
            <a:off x="4575178" y="5613034"/>
            <a:ext cx="43402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dirty="0">
                <a:solidFill>
                  <a:srgbClr val="0000FF"/>
                </a:solidFill>
                <a:latin typeface="Calibri" panose="020F0502020204030204" pitchFamily="34" charset="0"/>
                <a:cs typeface="Times New Roman" panose="02020603050405020304" pitchFamily="18" charset="0"/>
              </a:rPr>
              <a:t>Or type </a:t>
            </a:r>
            <a:r>
              <a:rPr lang="en-US" altLang="en-US" sz="1800" b="1" dirty="0">
                <a:solidFill>
                  <a:srgbClr val="0000FF"/>
                </a:solidFill>
                <a:latin typeface="Calibri" panose="020F0502020204030204" pitchFamily="34" charset="0"/>
                <a:cs typeface="Times New Roman" panose="02020603050405020304" pitchFamily="18" charset="0"/>
              </a:rPr>
              <a:t>“create cylinder height 300 radius 35” i</a:t>
            </a:r>
            <a:r>
              <a:rPr lang="en-US" altLang="en-US" sz="1800" dirty="0">
                <a:solidFill>
                  <a:srgbClr val="0000FF"/>
                </a:solidFill>
                <a:latin typeface="Calibri" panose="020F0502020204030204" pitchFamily="34" charset="0"/>
                <a:cs typeface="Times New Roman" panose="02020603050405020304" pitchFamily="18" charset="0"/>
              </a:rPr>
              <a:t>n the command line window.</a:t>
            </a:r>
          </a:p>
        </p:txBody>
      </p:sp>
      <p:cxnSp>
        <p:nvCxnSpPr>
          <p:cNvPr id="14" name="Straight Connector 13">
            <a:extLst>
              <a:ext uri="{FF2B5EF4-FFF2-40B4-BE49-F238E27FC236}">
                <a16:creationId xmlns:a16="http://schemas.microsoft.com/office/drawing/2014/main" id="{EEC54555-8EBD-815B-0F2B-A9D5121A4E85}"/>
              </a:ext>
            </a:extLst>
          </p:cNvPr>
          <p:cNvCxnSpPr/>
          <p:nvPr/>
        </p:nvCxnSpPr>
        <p:spPr>
          <a:xfrm>
            <a:off x="3144838" y="6057900"/>
            <a:ext cx="1195387"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CA4A8DFC-8D89-35DA-F991-D0CE3145AF87}"/>
              </a:ext>
            </a:extLst>
          </p:cNvPr>
          <p:cNvCxnSpPr>
            <a:cxnSpLocks/>
          </p:cNvCxnSpPr>
          <p:nvPr/>
        </p:nvCxnSpPr>
        <p:spPr>
          <a:xfrm flipV="1">
            <a:off x="3432175" y="5300663"/>
            <a:ext cx="0" cy="576262"/>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CBFC3032-4EDC-FEDB-C274-D1CEFFB6DDB8}"/>
              </a:ext>
            </a:extLst>
          </p:cNvPr>
          <p:cNvSpPr>
            <a:spLocks noGrp="1" noChangeArrowheads="1"/>
          </p:cNvSpPr>
          <p:nvPr>
            <p:ph type="title"/>
          </p:nvPr>
        </p:nvSpPr>
        <p:spPr>
          <a:xfrm>
            <a:off x="0" y="0"/>
            <a:ext cx="8915400" cy="793750"/>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Geometry Booleans</a:t>
            </a:r>
          </a:p>
        </p:txBody>
      </p:sp>
      <p:sp>
        <p:nvSpPr>
          <p:cNvPr id="43012" name="Rectangle 5">
            <a:extLst>
              <a:ext uri="{FF2B5EF4-FFF2-40B4-BE49-F238E27FC236}">
                <a16:creationId xmlns:a16="http://schemas.microsoft.com/office/drawing/2014/main" id="{FD7656F2-1E83-2702-8C04-7A912AC577C1}"/>
              </a:ext>
            </a:extLst>
          </p:cNvPr>
          <p:cNvSpPr txBox="1">
            <a:spLocks noChangeArrowheads="1"/>
          </p:cNvSpPr>
          <p:nvPr/>
        </p:nvSpPr>
        <p:spPr bwMode="auto">
          <a:xfrm>
            <a:off x="285093" y="1332346"/>
            <a:ext cx="8345214"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buClrTx/>
              <a:buFontTx/>
              <a:buNone/>
            </a:pPr>
            <a:r>
              <a:rPr lang="en-US" altLang="en-US" sz="3200" dirty="0">
                <a:solidFill>
                  <a:srgbClr val="FF0000"/>
                </a:solidFill>
                <a:latin typeface="Calibri" panose="020F0502020204030204" pitchFamily="34" charset="0"/>
                <a:cs typeface="Times New Roman" panose="02020603050405020304" pitchFamily="18" charset="0"/>
              </a:rPr>
              <a:t>Geometry Booleans define the shape of a body based on overlapping regions :</a:t>
            </a:r>
          </a:p>
          <a:p>
            <a:pPr lvl="1" eaLnBrk="1" hangingPunct="1"/>
            <a:r>
              <a:rPr lang="en-US" altLang="en-US" sz="2800" b="1" dirty="0">
                <a:solidFill>
                  <a:srgbClr val="0000FF"/>
                </a:solidFill>
                <a:latin typeface="Times New Roman" panose="02020603050405020304" pitchFamily="18" charset="0"/>
                <a:cs typeface="Times New Roman" panose="02020603050405020304" pitchFamily="18" charset="0"/>
              </a:rPr>
              <a:t>Subtract</a:t>
            </a:r>
          </a:p>
          <a:p>
            <a:pPr lvl="2" eaLnBrk="1" hangingPunct="1"/>
            <a:r>
              <a:rPr lang="en-US" altLang="en-US" sz="2400" b="1" dirty="0">
                <a:latin typeface="Times New Roman" panose="02020603050405020304" pitchFamily="18" charset="0"/>
                <a:cs typeface="Times New Roman" panose="02020603050405020304" pitchFamily="18" charset="0"/>
              </a:rPr>
              <a:t>Remove regions of overlap</a:t>
            </a:r>
          </a:p>
          <a:p>
            <a:pPr lvl="1" eaLnBrk="1" hangingPunct="1"/>
            <a:r>
              <a:rPr lang="en-US" altLang="en-US" sz="2800" b="1" dirty="0">
                <a:solidFill>
                  <a:srgbClr val="0000FF"/>
                </a:solidFill>
                <a:latin typeface="Times New Roman" panose="02020603050405020304" pitchFamily="18" charset="0"/>
                <a:cs typeface="Times New Roman" panose="02020603050405020304" pitchFamily="18" charset="0"/>
              </a:rPr>
              <a:t>Intersect</a:t>
            </a:r>
          </a:p>
          <a:p>
            <a:pPr lvl="2" eaLnBrk="1" hangingPunct="1"/>
            <a:r>
              <a:rPr lang="en-US" altLang="en-US" sz="2400" b="1" dirty="0">
                <a:latin typeface="Times New Roman" panose="02020603050405020304" pitchFamily="18" charset="0"/>
                <a:cs typeface="Times New Roman" panose="02020603050405020304" pitchFamily="18" charset="0"/>
              </a:rPr>
              <a:t>Remove regions that don’t overlap</a:t>
            </a:r>
          </a:p>
          <a:p>
            <a:pPr lvl="1" eaLnBrk="1" hangingPunct="1"/>
            <a:r>
              <a:rPr lang="en-US" altLang="en-US" sz="2800" b="1" dirty="0">
                <a:solidFill>
                  <a:srgbClr val="0000FF"/>
                </a:solidFill>
                <a:latin typeface="Times New Roman" panose="02020603050405020304" pitchFamily="18" charset="0"/>
                <a:cs typeface="Times New Roman" panose="02020603050405020304" pitchFamily="18" charset="0"/>
              </a:rPr>
              <a:t>Unite</a:t>
            </a:r>
          </a:p>
          <a:p>
            <a:pPr lvl="2" eaLnBrk="1" hangingPunct="1"/>
            <a:r>
              <a:rPr lang="en-US" altLang="en-US" sz="2400" b="1" dirty="0">
                <a:latin typeface="Times New Roman" panose="02020603050405020304" pitchFamily="18" charset="0"/>
                <a:cs typeface="Times New Roman" panose="02020603050405020304" pitchFamily="18" charset="0"/>
              </a:rPr>
              <a:t>Combine all regions into one body</a:t>
            </a:r>
          </a:p>
        </p:txBody>
      </p:sp>
      <p:pic>
        <p:nvPicPr>
          <p:cNvPr id="2" name="Picture 1">
            <a:extLst>
              <a:ext uri="{FF2B5EF4-FFF2-40B4-BE49-F238E27FC236}">
                <a16:creationId xmlns:a16="http://schemas.microsoft.com/office/drawing/2014/main" id="{A433F3AD-65F8-B1FF-B3F8-69A3D5F936CA}"/>
              </a:ext>
            </a:extLst>
          </p:cNvPr>
          <p:cNvPicPr>
            <a:picLocks noChangeAspect="1"/>
          </p:cNvPicPr>
          <p:nvPr/>
        </p:nvPicPr>
        <p:blipFill>
          <a:blip r:embed="rId2"/>
          <a:stretch>
            <a:fillRect/>
          </a:stretch>
        </p:blipFill>
        <p:spPr>
          <a:xfrm>
            <a:off x="6147019" y="2611658"/>
            <a:ext cx="2711888" cy="2391202"/>
          </a:xfrm>
          <a:prstGeom prst="rect">
            <a:avLst/>
          </a:prstGeom>
        </p:spPr>
      </p:pic>
    </p:spTree>
    <p:extLst>
      <p:ext uri="{BB962C8B-B14F-4D97-AF65-F5344CB8AC3E}">
        <p14:creationId xmlns:p14="http://schemas.microsoft.com/office/powerpoint/2010/main" val="56952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6">
            <a:extLst>
              <a:ext uri="{FF2B5EF4-FFF2-40B4-BE49-F238E27FC236}">
                <a16:creationId xmlns:a16="http://schemas.microsoft.com/office/drawing/2014/main" id="{AB3BDD05-68D3-187E-0D38-545514D26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0" y="1254125"/>
            <a:ext cx="6176963" cy="486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4" name="Text Box 15">
            <a:extLst>
              <a:ext uri="{FF2B5EF4-FFF2-40B4-BE49-F238E27FC236}">
                <a16:creationId xmlns:a16="http://schemas.microsoft.com/office/drawing/2014/main" id="{DFCA189A-D85E-6725-8FCA-26782DFDA3B2}"/>
              </a:ext>
            </a:extLst>
          </p:cNvPr>
          <p:cNvSpPr txBox="1">
            <a:spLocks noChangeArrowheads="1"/>
          </p:cNvSpPr>
          <p:nvPr/>
        </p:nvSpPr>
        <p:spPr bwMode="auto">
          <a:xfrm>
            <a:off x="4549775" y="5564188"/>
            <a:ext cx="2352675" cy="520700"/>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1400">
                <a:solidFill>
                  <a:srgbClr val="A50021"/>
                </a:solidFill>
                <a:latin typeface="Calibri" panose="020F0502020204030204" pitchFamily="34" charset="0"/>
                <a:cs typeface="Calibri" panose="020F0502020204030204" pitchFamily="34" charset="0"/>
              </a:rPr>
              <a:t>Good to “compress ids” after “unite” or “delete” entries</a:t>
            </a:r>
          </a:p>
        </p:txBody>
      </p:sp>
      <p:sp>
        <p:nvSpPr>
          <p:cNvPr id="44035" name="Oval 11">
            <a:extLst>
              <a:ext uri="{FF2B5EF4-FFF2-40B4-BE49-F238E27FC236}">
                <a16:creationId xmlns:a16="http://schemas.microsoft.com/office/drawing/2014/main" id="{3715EC52-4379-7057-8FCD-DFACCE1DDC02}"/>
              </a:ext>
            </a:extLst>
          </p:cNvPr>
          <p:cNvSpPr>
            <a:spLocks noChangeArrowheads="1"/>
          </p:cNvSpPr>
          <p:nvPr/>
        </p:nvSpPr>
        <p:spPr bwMode="auto">
          <a:xfrm>
            <a:off x="4016375" y="5661025"/>
            <a:ext cx="431800" cy="357188"/>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5</a:t>
            </a:r>
          </a:p>
        </p:txBody>
      </p:sp>
      <p:sp>
        <p:nvSpPr>
          <p:cNvPr id="44036" name="Rectangle 2">
            <a:extLst>
              <a:ext uri="{FF2B5EF4-FFF2-40B4-BE49-F238E27FC236}">
                <a16:creationId xmlns:a16="http://schemas.microsoft.com/office/drawing/2014/main" id="{689E9EE9-245A-CBBB-0CC1-515006CC7A2E}"/>
              </a:ext>
            </a:extLst>
          </p:cNvPr>
          <p:cNvSpPr>
            <a:spLocks noGrp="1" noChangeArrowheads="1"/>
          </p:cNvSpPr>
          <p:nvPr>
            <p:ph type="title"/>
          </p:nvPr>
        </p:nvSpPr>
        <p:spPr>
          <a:xfrm>
            <a:off x="304800" y="0"/>
            <a:ext cx="8229600" cy="709613"/>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Step 3: Unite Beampipe and Pillbox Cell</a:t>
            </a:r>
          </a:p>
        </p:txBody>
      </p:sp>
      <p:sp>
        <p:nvSpPr>
          <p:cNvPr id="44037" name="Rectangle 5">
            <a:extLst>
              <a:ext uri="{FF2B5EF4-FFF2-40B4-BE49-F238E27FC236}">
                <a16:creationId xmlns:a16="http://schemas.microsoft.com/office/drawing/2014/main" id="{B867B37B-9658-C682-1D1F-F7CCCE0AA45C}"/>
              </a:ext>
            </a:extLst>
          </p:cNvPr>
          <p:cNvSpPr>
            <a:spLocks noChangeArrowheads="1"/>
          </p:cNvSpPr>
          <p:nvPr/>
        </p:nvSpPr>
        <p:spPr bwMode="auto">
          <a:xfrm>
            <a:off x="2882900" y="6119813"/>
            <a:ext cx="55433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dirty="0">
                <a:solidFill>
                  <a:srgbClr val="0000FF"/>
                </a:solidFill>
                <a:latin typeface="Calibri" panose="020F0502020204030204" pitchFamily="34" charset="0"/>
                <a:cs typeface="Times New Roman" panose="02020603050405020304" pitchFamily="18" charset="0"/>
              </a:rPr>
              <a:t>Or type </a:t>
            </a:r>
            <a:r>
              <a:rPr lang="en-US" altLang="en-US" sz="2000" b="1" dirty="0">
                <a:solidFill>
                  <a:srgbClr val="0000FF"/>
                </a:solidFill>
                <a:latin typeface="Calibri" panose="020F0502020204030204" pitchFamily="34" charset="0"/>
                <a:cs typeface="Times New Roman" panose="02020603050405020304" pitchFamily="18" charset="0"/>
              </a:rPr>
              <a:t>“unite vol 1 2”</a:t>
            </a:r>
            <a:r>
              <a:rPr lang="en-US" altLang="en-US" sz="2000" dirty="0">
                <a:solidFill>
                  <a:srgbClr val="0000FF"/>
                </a:solidFill>
                <a:latin typeface="Calibri" panose="020F0502020204030204" pitchFamily="34" charset="0"/>
                <a:cs typeface="Times New Roman" panose="02020603050405020304" pitchFamily="18" charset="0"/>
              </a:rPr>
              <a:t>, and then </a:t>
            </a:r>
            <a:r>
              <a:rPr lang="en-US" altLang="en-US" sz="2000" b="1" dirty="0">
                <a:solidFill>
                  <a:srgbClr val="0000FF"/>
                </a:solidFill>
                <a:latin typeface="Calibri" panose="020F0502020204030204" pitchFamily="34" charset="0"/>
                <a:cs typeface="Times New Roman" panose="02020603050405020304" pitchFamily="18" charset="0"/>
              </a:rPr>
              <a:t>“compress ids</a:t>
            </a:r>
            <a:r>
              <a:rPr lang="en-US" altLang="en-US" sz="2000" dirty="0">
                <a:solidFill>
                  <a:srgbClr val="0000FF"/>
                </a:solidFill>
                <a:latin typeface="Calibri" panose="020F0502020204030204" pitchFamily="34" charset="0"/>
                <a:cs typeface="Times New Roman" panose="02020603050405020304" pitchFamily="18" charset="0"/>
              </a:rPr>
              <a:t>” in the command line window.</a:t>
            </a:r>
          </a:p>
        </p:txBody>
      </p:sp>
      <p:cxnSp>
        <p:nvCxnSpPr>
          <p:cNvPr id="15" name="Straight Connector 14">
            <a:extLst>
              <a:ext uri="{FF2B5EF4-FFF2-40B4-BE49-F238E27FC236}">
                <a16:creationId xmlns:a16="http://schemas.microsoft.com/office/drawing/2014/main" id="{0465CFCC-92DB-D48D-DB14-283BA5B46380}"/>
              </a:ext>
            </a:extLst>
          </p:cNvPr>
          <p:cNvCxnSpPr/>
          <p:nvPr/>
        </p:nvCxnSpPr>
        <p:spPr>
          <a:xfrm>
            <a:off x="2882900" y="5645150"/>
            <a:ext cx="79533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4214A4-ECBD-67E4-6CF4-BA6F132F9DD6}"/>
              </a:ext>
            </a:extLst>
          </p:cNvPr>
          <p:cNvCxnSpPr/>
          <p:nvPr/>
        </p:nvCxnSpPr>
        <p:spPr>
          <a:xfrm>
            <a:off x="2882900" y="5929313"/>
            <a:ext cx="696913"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040" name="Group 1">
            <a:extLst>
              <a:ext uri="{FF2B5EF4-FFF2-40B4-BE49-F238E27FC236}">
                <a16:creationId xmlns:a16="http://schemas.microsoft.com/office/drawing/2014/main" id="{39D1D32B-999E-CDE7-48C6-CAE5C9AD590D}"/>
              </a:ext>
            </a:extLst>
          </p:cNvPr>
          <p:cNvGrpSpPr>
            <a:grpSpLocks/>
          </p:cNvGrpSpPr>
          <p:nvPr/>
        </p:nvGrpSpPr>
        <p:grpSpPr bwMode="auto">
          <a:xfrm>
            <a:off x="6680200" y="2454275"/>
            <a:ext cx="2255838" cy="2251075"/>
            <a:chOff x="4636220" y="2449512"/>
            <a:chExt cx="2255118" cy="2251076"/>
          </a:xfrm>
        </p:grpSpPr>
        <p:sp>
          <p:nvSpPr>
            <p:cNvPr id="44042" name="Oval 14">
              <a:extLst>
                <a:ext uri="{FF2B5EF4-FFF2-40B4-BE49-F238E27FC236}">
                  <a16:creationId xmlns:a16="http://schemas.microsoft.com/office/drawing/2014/main" id="{E9B8E6C4-837F-CE06-CF56-0D4F723AB6B4}"/>
                </a:ext>
              </a:extLst>
            </p:cNvPr>
            <p:cNvSpPr>
              <a:spLocks noChangeArrowheads="1"/>
            </p:cNvSpPr>
            <p:nvPr/>
          </p:nvSpPr>
          <p:spPr bwMode="auto">
            <a:xfrm>
              <a:off x="5611813" y="3308350"/>
              <a:ext cx="498475" cy="333375"/>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200">
                  <a:solidFill>
                    <a:srgbClr val="FF0000"/>
                  </a:solidFill>
                  <a:latin typeface="Calibri" panose="020F0502020204030204" pitchFamily="34" charset="0"/>
                  <a:cs typeface="Calibri" panose="020F0502020204030204" pitchFamily="34" charset="0"/>
                </a:rPr>
                <a:t>2</a:t>
              </a:r>
            </a:p>
          </p:txBody>
        </p:sp>
        <p:sp>
          <p:nvSpPr>
            <p:cNvPr id="44043" name="Oval 14">
              <a:extLst>
                <a:ext uri="{FF2B5EF4-FFF2-40B4-BE49-F238E27FC236}">
                  <a16:creationId xmlns:a16="http://schemas.microsoft.com/office/drawing/2014/main" id="{8C19DC96-CFA1-F910-AC89-FDDD76310666}"/>
                </a:ext>
              </a:extLst>
            </p:cNvPr>
            <p:cNvSpPr>
              <a:spLocks noChangeArrowheads="1"/>
            </p:cNvSpPr>
            <p:nvPr/>
          </p:nvSpPr>
          <p:spPr bwMode="auto">
            <a:xfrm>
              <a:off x="6122988" y="3508375"/>
              <a:ext cx="508000" cy="277813"/>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200">
                  <a:solidFill>
                    <a:srgbClr val="FF0000"/>
                  </a:solidFill>
                  <a:latin typeface="Calibri" panose="020F0502020204030204" pitchFamily="34" charset="0"/>
                  <a:cs typeface="Calibri" panose="020F0502020204030204" pitchFamily="34" charset="0"/>
                </a:rPr>
                <a:t>3</a:t>
              </a:r>
            </a:p>
          </p:txBody>
        </p:sp>
        <p:sp>
          <p:nvSpPr>
            <p:cNvPr id="44044" name="Oval 14">
              <a:extLst>
                <a:ext uri="{FF2B5EF4-FFF2-40B4-BE49-F238E27FC236}">
                  <a16:creationId xmlns:a16="http://schemas.microsoft.com/office/drawing/2014/main" id="{145016E4-B9EF-E71E-D929-874ED4D506FD}"/>
                </a:ext>
              </a:extLst>
            </p:cNvPr>
            <p:cNvSpPr>
              <a:spLocks noChangeArrowheads="1"/>
            </p:cNvSpPr>
            <p:nvPr/>
          </p:nvSpPr>
          <p:spPr bwMode="auto">
            <a:xfrm>
              <a:off x="6381750" y="4421188"/>
              <a:ext cx="509588" cy="2794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200">
                  <a:solidFill>
                    <a:srgbClr val="FF0000"/>
                  </a:solidFill>
                  <a:latin typeface="Calibri" panose="020F0502020204030204" pitchFamily="34" charset="0"/>
                  <a:cs typeface="Calibri" panose="020F0502020204030204" pitchFamily="34" charset="0"/>
                </a:rPr>
                <a:t>4</a:t>
              </a:r>
            </a:p>
          </p:txBody>
        </p:sp>
        <p:pic>
          <p:nvPicPr>
            <p:cNvPr id="44045" name="Picture 16">
              <a:extLst>
                <a:ext uri="{FF2B5EF4-FFF2-40B4-BE49-F238E27FC236}">
                  <a16:creationId xmlns:a16="http://schemas.microsoft.com/office/drawing/2014/main" id="{CE4016E3-CCD2-0452-34D0-1CD6AD07B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220" y="2449512"/>
              <a:ext cx="701675"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20">
            <a:extLst>
              <a:ext uri="{FF2B5EF4-FFF2-40B4-BE49-F238E27FC236}">
                <a16:creationId xmlns:a16="http://schemas.microsoft.com/office/drawing/2014/main" id="{3F19EA12-4F0D-F414-F7C5-ED44C6057433}"/>
              </a:ext>
            </a:extLst>
          </p:cNvPr>
          <p:cNvSpPr txBox="1">
            <a:spLocks noChangeArrowheads="1"/>
          </p:cNvSpPr>
          <p:nvPr/>
        </p:nvSpPr>
        <p:spPr bwMode="auto">
          <a:xfrm>
            <a:off x="96946" y="1835810"/>
            <a:ext cx="5680075" cy="1938337"/>
          </a:xfrm>
          <a:prstGeom prst="rect">
            <a:avLst/>
          </a:prstGeom>
          <a:noFill/>
          <a:ln>
            <a:noFill/>
          </a:ln>
        </p:spPr>
        <p:txBody>
          <a:bodyPr>
            <a:spAutoFit/>
          </a:bodyPr>
          <a:lstStyle>
            <a:lvl1pPr marL="342900" indent="-342900" eaLnBrk="0" hangingPunct="0">
              <a:spcBef>
                <a:spcPct val="20000"/>
              </a:spcBef>
              <a:buChar char="•"/>
              <a:defRPr sz="32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buChar char="–"/>
              <a:defRPr sz="28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buChar char="•"/>
              <a:defRPr sz="24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9pPr>
          </a:lstStyle>
          <a:p>
            <a:pPr marL="0" indent="0" eaLnBrk="1" hangingPunct="1">
              <a:spcBef>
                <a:spcPct val="0"/>
              </a:spcBef>
              <a:buFontTx/>
              <a:buNone/>
              <a:defRPr/>
            </a:pPr>
            <a:r>
              <a:rPr lang="en-US" altLang="en-US" sz="2400" dirty="0">
                <a:solidFill>
                  <a:srgbClr val="C00000"/>
                </a:solidFill>
                <a:cs typeface="Times New Roman" pitchFamily="18" charset="0"/>
              </a:rPr>
              <a:t>Under Geometry Mode-Volume Entity, </a:t>
            </a:r>
          </a:p>
          <a:p>
            <a:pPr eaLnBrk="1" hangingPunct="1">
              <a:spcBef>
                <a:spcPct val="0"/>
              </a:spcBef>
              <a:buFontTx/>
              <a:buAutoNum type="arabicPeriod"/>
              <a:defRPr/>
            </a:pPr>
            <a:r>
              <a:rPr lang="en-US" altLang="en-US" sz="2400" dirty="0">
                <a:solidFill>
                  <a:srgbClr val="C00000"/>
                </a:solidFill>
                <a:cs typeface="Times New Roman" pitchFamily="18" charset="0"/>
              </a:rPr>
              <a:t>click </a:t>
            </a:r>
            <a:r>
              <a:rPr lang="en-US" altLang="en-US" sz="2400" b="1" dirty="0">
                <a:solidFill>
                  <a:srgbClr val="C00000"/>
                </a:solidFill>
                <a:cs typeface="Times New Roman" pitchFamily="18" charset="0"/>
              </a:rPr>
              <a:t>Action-Boolean</a:t>
            </a:r>
            <a:endParaRPr lang="en-US" altLang="en-US" sz="2400" dirty="0">
              <a:solidFill>
                <a:srgbClr val="C00000"/>
              </a:solidFill>
              <a:cs typeface="Times New Roman" pitchFamily="18" charset="0"/>
            </a:endParaRPr>
          </a:p>
          <a:p>
            <a:pPr eaLnBrk="1" hangingPunct="1">
              <a:spcBef>
                <a:spcPct val="0"/>
              </a:spcBef>
              <a:buFontTx/>
              <a:buAutoNum type="arabicPeriod"/>
              <a:defRPr/>
            </a:pPr>
            <a:r>
              <a:rPr lang="en-US" altLang="en-US" sz="2400" dirty="0">
                <a:solidFill>
                  <a:srgbClr val="C00000"/>
                </a:solidFill>
                <a:cs typeface="Times New Roman" pitchFamily="18" charset="0"/>
              </a:rPr>
              <a:t>select </a:t>
            </a:r>
            <a:r>
              <a:rPr lang="en-US" altLang="en-US" sz="2400" b="1" dirty="0">
                <a:solidFill>
                  <a:srgbClr val="C00000"/>
                </a:solidFill>
                <a:cs typeface="Times New Roman" pitchFamily="18" charset="0"/>
              </a:rPr>
              <a:t>Unite</a:t>
            </a:r>
          </a:p>
          <a:p>
            <a:pPr eaLnBrk="1" hangingPunct="1">
              <a:spcBef>
                <a:spcPct val="0"/>
              </a:spcBef>
              <a:buFontTx/>
              <a:buAutoNum type="arabicPeriod"/>
              <a:defRPr/>
            </a:pPr>
            <a:r>
              <a:rPr lang="en-US" altLang="en-US" sz="2400" dirty="0">
                <a:solidFill>
                  <a:srgbClr val="C00000"/>
                </a:solidFill>
                <a:cs typeface="Times New Roman" pitchFamily="18" charset="0"/>
              </a:rPr>
              <a:t>enter Volume IDs {1 2} </a:t>
            </a:r>
          </a:p>
          <a:p>
            <a:pPr eaLnBrk="1" hangingPunct="1">
              <a:spcBef>
                <a:spcPct val="0"/>
              </a:spcBef>
              <a:buFontTx/>
              <a:buAutoNum type="arabicPeriod"/>
              <a:defRPr/>
            </a:pPr>
            <a:r>
              <a:rPr lang="en-US" altLang="en-US" sz="2400" dirty="0">
                <a:solidFill>
                  <a:srgbClr val="C00000"/>
                </a:solidFill>
                <a:cs typeface="Times New Roman" pitchFamily="18" charset="0"/>
              </a:rPr>
              <a:t>hit</a:t>
            </a:r>
            <a:r>
              <a:rPr lang="en-US" altLang="en-US" sz="2400" b="1" dirty="0">
                <a:solidFill>
                  <a:srgbClr val="C00000"/>
                </a:solidFill>
                <a:cs typeface="Times New Roman" pitchFamily="18" charset="0"/>
              </a:rPr>
              <a:t> Apply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369CA893-B236-2A55-399F-25121631F530}"/>
              </a:ext>
            </a:extLst>
          </p:cNvPr>
          <p:cNvSpPr>
            <a:spLocks noGrp="1" noChangeArrowheads="1"/>
          </p:cNvSpPr>
          <p:nvPr>
            <p:ph type="title"/>
          </p:nvPr>
        </p:nvSpPr>
        <p:spPr>
          <a:xfrm>
            <a:off x="0" y="128588"/>
            <a:ext cx="8942388" cy="569912"/>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Select One or a Group of Curves</a:t>
            </a:r>
          </a:p>
        </p:txBody>
      </p:sp>
      <p:pic>
        <p:nvPicPr>
          <p:cNvPr id="45058" name="Picture 5">
            <a:extLst>
              <a:ext uri="{FF2B5EF4-FFF2-40B4-BE49-F238E27FC236}">
                <a16:creationId xmlns:a16="http://schemas.microsoft.com/office/drawing/2014/main" id="{D30C1485-86A7-A718-C411-7CABAF381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025" y="1344613"/>
            <a:ext cx="26273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Freeform 18">
            <a:extLst>
              <a:ext uri="{FF2B5EF4-FFF2-40B4-BE49-F238E27FC236}">
                <a16:creationId xmlns:a16="http://schemas.microsoft.com/office/drawing/2014/main" id="{74ACB47F-FE91-AE0A-1FF5-1F23DDD3CE0D}"/>
              </a:ext>
            </a:extLst>
          </p:cNvPr>
          <p:cNvSpPr>
            <a:spLocks/>
          </p:cNvSpPr>
          <p:nvPr/>
        </p:nvSpPr>
        <p:spPr bwMode="auto">
          <a:xfrm rot="8048364" flipV="1">
            <a:off x="4552950" y="1254125"/>
            <a:ext cx="738188" cy="763588"/>
          </a:xfrm>
          <a:custGeom>
            <a:avLst/>
            <a:gdLst>
              <a:gd name="T0" fmla="*/ 2147483646 w 172"/>
              <a:gd name="T1" fmla="*/ 0 h 713"/>
              <a:gd name="T2" fmla="*/ 0 w 172"/>
              <a:gd name="T3" fmla="*/ 2147483646 h 713"/>
              <a:gd name="T4" fmla="*/ 0 60000 65536"/>
              <a:gd name="T5" fmla="*/ 0 60000 65536"/>
              <a:gd name="T6" fmla="*/ 0 w 172"/>
              <a:gd name="T7" fmla="*/ 0 h 713"/>
              <a:gd name="T8" fmla="*/ 172 w 172"/>
              <a:gd name="T9" fmla="*/ 713 h 713"/>
            </a:gdLst>
            <a:ahLst/>
            <a:cxnLst>
              <a:cxn ang="T4">
                <a:pos x="T0" y="T1"/>
              </a:cxn>
              <a:cxn ang="T5">
                <a:pos x="T2" y="T3"/>
              </a:cxn>
            </a:cxnLst>
            <a:rect l="T6" t="T7" r="T8" b="T9"/>
            <a:pathLst>
              <a:path w="172" h="713">
                <a:moveTo>
                  <a:pt x="172" y="0"/>
                </a:moveTo>
                <a:lnTo>
                  <a:pt x="0" y="713"/>
                </a:ln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Rectangle 3">
            <a:extLst>
              <a:ext uri="{FF2B5EF4-FFF2-40B4-BE49-F238E27FC236}">
                <a16:creationId xmlns:a16="http://schemas.microsoft.com/office/drawing/2014/main" id="{7733F898-8B99-8C9B-4DD7-261C131AEF42}"/>
              </a:ext>
            </a:extLst>
          </p:cNvPr>
          <p:cNvSpPr txBox="1">
            <a:spLocks noChangeArrowheads="1"/>
          </p:cNvSpPr>
          <p:nvPr/>
        </p:nvSpPr>
        <p:spPr>
          <a:xfrm>
            <a:off x="6530975" y="2025650"/>
            <a:ext cx="1828800" cy="304800"/>
          </a:xfrm>
          <a:prstGeom prst="rect">
            <a:avLst/>
          </a:prstGeom>
        </p:spPr>
        <p:txBody>
          <a:bodyPr anchor="ctr">
            <a:normAutofit fontScale="92500" lnSpcReduction="10000"/>
          </a:bodyPr>
          <a:lstStyle/>
          <a:p>
            <a:pPr algn="ctr" eaLnBrk="1" fontAlgn="auto" hangingPunct="1">
              <a:spcAft>
                <a:spcPts val="0"/>
              </a:spcAft>
              <a:defRPr/>
            </a:pPr>
            <a:r>
              <a:rPr lang="en-US" sz="1600" dirty="0">
                <a:latin typeface="Times New Roman" pitchFamily="18" charset="0"/>
                <a:ea typeface="+mj-ea"/>
                <a:cs typeface="Times New Roman" pitchFamily="18" charset="0"/>
              </a:rPr>
              <a:t>Selecting Curve </a:t>
            </a:r>
          </a:p>
        </p:txBody>
      </p:sp>
      <p:pic>
        <p:nvPicPr>
          <p:cNvPr id="45061" name="Picture 3">
            <a:extLst>
              <a:ext uri="{FF2B5EF4-FFF2-40B4-BE49-F238E27FC236}">
                <a16:creationId xmlns:a16="http://schemas.microsoft.com/office/drawing/2014/main" id="{C89BB56B-0540-9BD4-E7C7-9398CE5F5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41563"/>
            <a:ext cx="291623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4">
            <a:extLst>
              <a:ext uri="{FF2B5EF4-FFF2-40B4-BE49-F238E27FC236}">
                <a16:creationId xmlns:a16="http://schemas.microsoft.com/office/drawing/2014/main" id="{D6E39CEB-17DE-08B8-EA3A-D2DD2D939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800" y="2239963"/>
            <a:ext cx="30575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30">
            <a:extLst>
              <a:ext uri="{FF2B5EF4-FFF2-40B4-BE49-F238E27FC236}">
                <a16:creationId xmlns:a16="http://schemas.microsoft.com/office/drawing/2014/main" id="{38358D69-7398-56DE-8268-B1FD559F0D7A}"/>
              </a:ext>
            </a:extLst>
          </p:cNvPr>
          <p:cNvSpPr txBox="1">
            <a:spLocks noChangeArrowheads="1"/>
          </p:cNvSpPr>
          <p:nvPr/>
        </p:nvSpPr>
        <p:spPr bwMode="auto">
          <a:xfrm>
            <a:off x="150813" y="4835525"/>
            <a:ext cx="601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solidFill>
                  <a:srgbClr val="0000FF"/>
                </a:solidFill>
                <a:latin typeface="Calibri" panose="020F0502020204030204" pitchFamily="34" charset="0"/>
                <a:cs typeface="Calibri" panose="020F0502020204030204" pitchFamily="34" charset="0"/>
              </a:rPr>
              <a:t>Put curser on curve, click </a:t>
            </a:r>
            <a:r>
              <a:rPr lang="en-US" altLang="en-US" sz="1800" b="1">
                <a:solidFill>
                  <a:srgbClr val="0000FF"/>
                </a:solidFill>
                <a:latin typeface="Calibri" panose="020F0502020204030204" pitchFamily="34" charset="0"/>
                <a:cs typeface="Times New Roman" panose="02020603050405020304" pitchFamily="18" charset="0"/>
              </a:rPr>
              <a:t>Left button </a:t>
            </a:r>
            <a:r>
              <a:rPr lang="en-US" altLang="en-US" sz="1800">
                <a:solidFill>
                  <a:srgbClr val="0000FF"/>
                </a:solidFill>
                <a:latin typeface="Calibri" panose="020F0502020204030204" pitchFamily="34" charset="0"/>
                <a:cs typeface="Times New Roman" panose="02020603050405020304" pitchFamily="18" charset="0"/>
              </a:rPr>
              <a:t>to pick, the curve ID will be shown in Command Line window.</a:t>
            </a:r>
          </a:p>
        </p:txBody>
      </p:sp>
      <p:sp>
        <p:nvSpPr>
          <p:cNvPr id="32" name="Right Arrow 31">
            <a:extLst>
              <a:ext uri="{FF2B5EF4-FFF2-40B4-BE49-F238E27FC236}">
                <a16:creationId xmlns:a16="http://schemas.microsoft.com/office/drawing/2014/main" id="{0547BB50-FC5B-C248-1E31-7B3B5CD6E2B0}"/>
              </a:ext>
            </a:extLst>
          </p:cNvPr>
          <p:cNvSpPr/>
          <p:nvPr/>
        </p:nvSpPr>
        <p:spPr>
          <a:xfrm rot="13757918">
            <a:off x="1578769" y="3929856"/>
            <a:ext cx="630238" cy="104775"/>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buChar char="–"/>
              <a:defRPr sz="28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buChar char="•"/>
              <a:defRPr sz="24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9pPr>
          </a:lstStyle>
          <a:p>
            <a:pPr algn="ctr" eaLnBrk="1" hangingPunct="1">
              <a:spcBef>
                <a:spcPct val="0"/>
              </a:spcBef>
              <a:buFontTx/>
              <a:buNone/>
              <a:defRPr/>
            </a:pPr>
            <a:endParaRPr lang="en-US" altLang="en-US" sz="1800">
              <a:solidFill>
                <a:srgbClr val="FFFFFF"/>
              </a:solidFill>
              <a:latin typeface="Arial" pitchFamily="34" charset="0"/>
            </a:endParaRPr>
          </a:p>
        </p:txBody>
      </p:sp>
      <p:sp>
        <p:nvSpPr>
          <p:cNvPr id="33" name="Right Arrow 32">
            <a:extLst>
              <a:ext uri="{FF2B5EF4-FFF2-40B4-BE49-F238E27FC236}">
                <a16:creationId xmlns:a16="http://schemas.microsoft.com/office/drawing/2014/main" id="{1791DA9D-9E60-EAC1-6E5D-CCCE55F9740E}"/>
              </a:ext>
            </a:extLst>
          </p:cNvPr>
          <p:cNvSpPr/>
          <p:nvPr/>
        </p:nvSpPr>
        <p:spPr>
          <a:xfrm rot="18934595">
            <a:off x="4344988" y="3913188"/>
            <a:ext cx="630237" cy="104775"/>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buChar char="–"/>
              <a:defRPr sz="28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buChar char="•"/>
              <a:defRPr sz="24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9pPr>
          </a:lstStyle>
          <a:p>
            <a:pPr algn="ctr" eaLnBrk="1" hangingPunct="1">
              <a:spcBef>
                <a:spcPct val="0"/>
              </a:spcBef>
              <a:buFontTx/>
              <a:buNone/>
              <a:defRPr/>
            </a:pPr>
            <a:endParaRPr lang="en-US" altLang="en-US" sz="1800">
              <a:solidFill>
                <a:srgbClr val="FFFFFF"/>
              </a:solidFill>
              <a:latin typeface="Arial" pitchFamily="34" charset="0"/>
            </a:endParaRPr>
          </a:p>
        </p:txBody>
      </p:sp>
      <p:pic>
        <p:nvPicPr>
          <p:cNvPr id="45066" name="Picture 5">
            <a:extLst>
              <a:ext uri="{FF2B5EF4-FFF2-40B4-BE49-F238E27FC236}">
                <a16:creationId xmlns:a16="http://schemas.microsoft.com/office/drawing/2014/main" id="{5195CB74-ED0C-1285-F5E7-BE2F2246C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700" y="4259263"/>
            <a:ext cx="2674938"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3">
            <a:extLst>
              <a:ext uri="{FF2B5EF4-FFF2-40B4-BE49-F238E27FC236}">
                <a16:creationId xmlns:a16="http://schemas.microsoft.com/office/drawing/2014/main" id="{CC10F1D3-B4F8-1472-C887-452A1DF1923F}"/>
              </a:ext>
            </a:extLst>
          </p:cNvPr>
          <p:cNvSpPr txBox="1">
            <a:spLocks noChangeArrowheads="1"/>
          </p:cNvSpPr>
          <p:nvPr/>
        </p:nvSpPr>
        <p:spPr bwMode="auto">
          <a:xfrm>
            <a:off x="939800" y="5665788"/>
            <a:ext cx="4572000" cy="400050"/>
          </a:xfrm>
          <a:prstGeom prst="rect">
            <a:avLst/>
          </a:prstGeom>
          <a:noFill/>
          <a:ln w="9525">
            <a:solidFill>
              <a:schemeClr val="accent2"/>
            </a:solidFill>
            <a:miter lim="800000"/>
            <a:headEnd/>
            <a:tailEnd/>
          </a:ln>
        </p:spPr>
        <p:txBody>
          <a:bodyPr>
            <a:spAutoFit/>
          </a:bodyPr>
          <a:lstStyle/>
          <a:p>
            <a:pPr eaLnBrk="1" hangingPunct="1">
              <a:defRPr/>
            </a:pPr>
            <a:r>
              <a:rPr lang="en-US" sz="2000" dirty="0">
                <a:solidFill>
                  <a:srgbClr val="C00000"/>
                </a:solidFill>
                <a:latin typeface="Calibri" pitchFamily="34" charset="0"/>
                <a:ea typeface="+mn-ea"/>
              </a:rPr>
              <a:t>Similarly for selecting a surface or volume</a:t>
            </a:r>
          </a:p>
        </p:txBody>
      </p:sp>
      <p:sp>
        <p:nvSpPr>
          <p:cNvPr id="16" name="Oval 15">
            <a:extLst>
              <a:ext uri="{FF2B5EF4-FFF2-40B4-BE49-F238E27FC236}">
                <a16:creationId xmlns:a16="http://schemas.microsoft.com/office/drawing/2014/main" id="{748C6B72-E074-DF74-2D28-24753B856328}"/>
              </a:ext>
            </a:extLst>
          </p:cNvPr>
          <p:cNvSpPr/>
          <p:nvPr/>
        </p:nvSpPr>
        <p:spPr>
          <a:xfrm>
            <a:off x="6264275" y="5302250"/>
            <a:ext cx="1897063" cy="660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buChar char="–"/>
              <a:defRPr sz="28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buChar char="•"/>
              <a:defRPr sz="24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9pPr>
          </a:lstStyle>
          <a:p>
            <a:pPr algn="ctr" eaLnBrk="1" hangingPunct="1">
              <a:spcBef>
                <a:spcPct val="0"/>
              </a:spcBef>
              <a:buFontTx/>
              <a:buNone/>
              <a:defRPr/>
            </a:pPr>
            <a:endParaRPr lang="en-US" altLang="en-US" sz="1800">
              <a:solidFill>
                <a:srgbClr val="FFFFFF"/>
              </a:solidFill>
              <a:latin typeface="Arial" pitchFamily="34" charset="0"/>
            </a:endParaRPr>
          </a:p>
        </p:txBody>
      </p:sp>
      <p:sp>
        <p:nvSpPr>
          <p:cNvPr id="45069" name="Freeform 18">
            <a:extLst>
              <a:ext uri="{FF2B5EF4-FFF2-40B4-BE49-F238E27FC236}">
                <a16:creationId xmlns:a16="http://schemas.microsoft.com/office/drawing/2014/main" id="{39D14773-5EEE-F6D3-1A58-5247464BFB7E}"/>
              </a:ext>
            </a:extLst>
          </p:cNvPr>
          <p:cNvSpPr>
            <a:spLocks/>
          </p:cNvSpPr>
          <p:nvPr/>
        </p:nvSpPr>
        <p:spPr bwMode="auto">
          <a:xfrm rot="-8149617">
            <a:off x="4622800" y="5111750"/>
            <a:ext cx="1444625" cy="677863"/>
          </a:xfrm>
          <a:custGeom>
            <a:avLst/>
            <a:gdLst>
              <a:gd name="T0" fmla="*/ 2147483646 w 172"/>
              <a:gd name="T1" fmla="*/ 0 h 713"/>
              <a:gd name="T2" fmla="*/ 0 w 172"/>
              <a:gd name="T3" fmla="*/ 2147483646 h 713"/>
              <a:gd name="T4" fmla="*/ 0 60000 65536"/>
              <a:gd name="T5" fmla="*/ 0 60000 65536"/>
              <a:gd name="T6" fmla="*/ 0 w 172"/>
              <a:gd name="T7" fmla="*/ 0 h 713"/>
              <a:gd name="T8" fmla="*/ 172 w 172"/>
              <a:gd name="T9" fmla="*/ 713 h 713"/>
            </a:gdLst>
            <a:ahLst/>
            <a:cxnLst>
              <a:cxn ang="T4">
                <a:pos x="T0" y="T1"/>
              </a:cxn>
              <a:cxn ang="T5">
                <a:pos x="T2" y="T3"/>
              </a:cxn>
            </a:cxnLst>
            <a:rect l="T6" t="T7" r="T8" b="T9"/>
            <a:pathLst>
              <a:path w="172" h="713">
                <a:moveTo>
                  <a:pt x="172" y="0"/>
                </a:moveTo>
                <a:lnTo>
                  <a:pt x="0" y="713"/>
                </a:ln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Rectangle 1">
            <a:extLst>
              <a:ext uri="{FF2B5EF4-FFF2-40B4-BE49-F238E27FC236}">
                <a16:creationId xmlns:a16="http://schemas.microsoft.com/office/drawing/2014/main" id="{71CC5AC2-07A8-D193-D5E1-78FEA05D356E}"/>
              </a:ext>
            </a:extLst>
          </p:cNvPr>
          <p:cNvSpPr/>
          <p:nvPr/>
        </p:nvSpPr>
        <p:spPr>
          <a:xfrm>
            <a:off x="7140575" y="1320800"/>
            <a:ext cx="514350" cy="630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5071" name="Picture 20">
            <a:extLst>
              <a:ext uri="{FF2B5EF4-FFF2-40B4-BE49-F238E27FC236}">
                <a16:creationId xmlns:a16="http://schemas.microsoft.com/office/drawing/2014/main" id="{C6ECE1E4-3117-E5B3-AA8F-B52D5B188F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100" y="1370013"/>
            <a:ext cx="2311400" cy="55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a:extLst>
              <a:ext uri="{FF2B5EF4-FFF2-40B4-BE49-F238E27FC236}">
                <a16:creationId xmlns:a16="http://schemas.microsoft.com/office/drawing/2014/main" id="{852F62AE-3A86-F305-1348-8F9FAE16B7B7}"/>
              </a:ext>
            </a:extLst>
          </p:cNvPr>
          <p:cNvSpPr/>
          <p:nvPr/>
        </p:nvSpPr>
        <p:spPr>
          <a:xfrm>
            <a:off x="3867150" y="1344613"/>
            <a:ext cx="514350" cy="630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5073" name="Picture 22">
            <a:extLst>
              <a:ext uri="{FF2B5EF4-FFF2-40B4-BE49-F238E27FC236}">
                <a16:creationId xmlns:a16="http://schemas.microsoft.com/office/drawing/2014/main" id="{F582FE12-29F3-1469-0B7E-7C3006A8CD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407110">
            <a:off x="2225675" y="1947863"/>
            <a:ext cx="4937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a:extLst>
              <a:ext uri="{FF2B5EF4-FFF2-40B4-BE49-F238E27FC236}">
                <a16:creationId xmlns:a16="http://schemas.microsoft.com/office/drawing/2014/main" id="{80BFA635-1BBD-2E6D-CD5A-585C865453CD}"/>
              </a:ext>
            </a:extLst>
          </p:cNvPr>
          <p:cNvSpPr>
            <a:spLocks noGrp="1" noChangeArrowheads="1"/>
          </p:cNvSpPr>
          <p:nvPr>
            <p:ph idx="1"/>
          </p:nvPr>
        </p:nvSpPr>
        <p:spPr>
          <a:xfrm>
            <a:off x="106363" y="1211263"/>
            <a:ext cx="8929687" cy="5270500"/>
          </a:xfrm>
        </p:spPr>
        <p:txBody>
          <a:bodyPr/>
          <a:lstStyle/>
          <a:p>
            <a:pPr>
              <a:lnSpc>
                <a:spcPct val="150000"/>
              </a:lnSpc>
            </a:pPr>
            <a:r>
              <a:rPr lang="en-US" altLang="en-US" sz="20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CUBIT Basics </a:t>
            </a:r>
          </a:p>
          <a:p>
            <a:pPr>
              <a:lnSpc>
                <a:spcPct val="150000"/>
              </a:lnSpc>
            </a:pPr>
            <a:r>
              <a:rPr lang="en-US" altLang="en-US" sz="20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Modeling – A Pillbox Cavity</a:t>
            </a:r>
          </a:p>
          <a:p>
            <a:pPr lvl="1">
              <a:lnSpc>
                <a:spcPct val="150000"/>
              </a:lnSpc>
            </a:pPr>
            <a:r>
              <a:rPr lang="en-US" altLang="en-US" sz="18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Model generation with GUI</a:t>
            </a:r>
          </a:p>
          <a:p>
            <a:pPr lvl="1">
              <a:lnSpc>
                <a:spcPct val="150000"/>
              </a:lnSpc>
            </a:pPr>
            <a:r>
              <a:rPr lang="en-US" altLang="en-US" sz="18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Model generation with command syntax in journal file</a:t>
            </a:r>
          </a:p>
          <a:p>
            <a:pPr>
              <a:lnSpc>
                <a:spcPct val="150000"/>
              </a:lnSpc>
            </a:pPr>
            <a:r>
              <a:rPr lang="en-US" altLang="en-US" sz="20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Meshing – A Quarter of Pillbox Cavity</a:t>
            </a:r>
          </a:p>
          <a:p>
            <a:pPr lvl="1">
              <a:lnSpc>
                <a:spcPct val="150000"/>
              </a:lnSpc>
            </a:pPr>
            <a:r>
              <a:rPr lang="en-US" altLang="en-US" sz="18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Create mesh journal file </a:t>
            </a:r>
          </a:p>
          <a:p>
            <a:pPr lvl="1">
              <a:lnSpc>
                <a:spcPct val="150000"/>
              </a:lnSpc>
            </a:pPr>
            <a:r>
              <a:rPr lang="en-US" altLang="en-US" sz="18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Edit mesh journal file with GUI</a:t>
            </a:r>
          </a:p>
          <a:p>
            <a:pPr lvl="1">
              <a:lnSpc>
                <a:spcPct val="150000"/>
              </a:lnSpc>
            </a:pPr>
            <a:r>
              <a:rPr lang="en-US" altLang="en-US" sz="18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Tips for meshing</a:t>
            </a:r>
          </a:p>
          <a:p>
            <a:pPr>
              <a:lnSpc>
                <a:spcPct val="150000"/>
              </a:lnSpc>
            </a:pPr>
            <a:r>
              <a:rPr lang="en-US" altLang="en-US" sz="20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Acdtool – Converting Mesh Format (*.gen -&gt; *.ncdf)   </a:t>
            </a:r>
          </a:p>
          <a:p>
            <a:pPr>
              <a:lnSpc>
                <a:spcPct val="150000"/>
              </a:lnSpc>
            </a:pPr>
            <a:r>
              <a:rPr lang="en-US" altLang="en-US" sz="20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Paraview – Visualize meshes (Option)    </a:t>
            </a:r>
          </a:p>
        </p:txBody>
      </p:sp>
      <p:sp>
        <p:nvSpPr>
          <p:cNvPr id="20482" name="Title 1">
            <a:extLst>
              <a:ext uri="{FF2B5EF4-FFF2-40B4-BE49-F238E27FC236}">
                <a16:creationId xmlns:a16="http://schemas.microsoft.com/office/drawing/2014/main" id="{0046A5FD-5970-F8D3-C906-AE6E374E9D81}"/>
              </a:ext>
            </a:extLst>
          </p:cNvPr>
          <p:cNvSpPr>
            <a:spLocks noGrp="1" noChangeArrowheads="1"/>
          </p:cNvSpPr>
          <p:nvPr>
            <p:ph type="title"/>
          </p:nvPr>
        </p:nvSpPr>
        <p:spPr>
          <a:xfrm>
            <a:off x="284163" y="0"/>
            <a:ext cx="8616950" cy="700088"/>
          </a:xfrm>
        </p:spPr>
        <p:txBody>
          <a:bodyPr/>
          <a:lstStyle/>
          <a:p>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Outlook</a:t>
            </a:r>
            <a:endParaRPr lang="en-US" altLang="en-US">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Graphical user interface, application&#10;&#10;Description automatically generated">
            <a:extLst>
              <a:ext uri="{FF2B5EF4-FFF2-40B4-BE49-F238E27FC236}">
                <a16:creationId xmlns:a16="http://schemas.microsoft.com/office/drawing/2014/main" id="{D212608E-9336-FD35-1474-89DDB9B0C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513" y="1266825"/>
            <a:ext cx="28575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a:extLst>
              <a:ext uri="{FF2B5EF4-FFF2-40B4-BE49-F238E27FC236}">
                <a16:creationId xmlns:a16="http://schemas.microsoft.com/office/drawing/2014/main" id="{484FFE19-DAF9-DFAF-9ABF-ADA4B6E11C42}"/>
              </a:ext>
            </a:extLst>
          </p:cNvPr>
          <p:cNvSpPr>
            <a:spLocks noGrp="1" noChangeArrowheads="1"/>
          </p:cNvSpPr>
          <p:nvPr>
            <p:ph type="title"/>
          </p:nvPr>
        </p:nvSpPr>
        <p:spPr>
          <a:xfrm>
            <a:off x="0" y="128588"/>
            <a:ext cx="8942388" cy="569912"/>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Rounding the Iris of the Pillbox Cavity</a:t>
            </a:r>
          </a:p>
        </p:txBody>
      </p:sp>
      <p:grpSp>
        <p:nvGrpSpPr>
          <p:cNvPr id="46083" name="Group 19">
            <a:extLst>
              <a:ext uri="{FF2B5EF4-FFF2-40B4-BE49-F238E27FC236}">
                <a16:creationId xmlns:a16="http://schemas.microsoft.com/office/drawing/2014/main" id="{E7FF0F94-5500-2B36-5361-FED0FD739360}"/>
              </a:ext>
            </a:extLst>
          </p:cNvPr>
          <p:cNvGrpSpPr>
            <a:grpSpLocks/>
          </p:cNvGrpSpPr>
          <p:nvPr/>
        </p:nvGrpSpPr>
        <p:grpSpPr bwMode="auto">
          <a:xfrm>
            <a:off x="6610350" y="2846388"/>
            <a:ext cx="1758950" cy="3643312"/>
            <a:chOff x="4931623" y="1874325"/>
            <a:chExt cx="1758409" cy="3643630"/>
          </a:xfrm>
        </p:grpSpPr>
        <p:sp>
          <p:nvSpPr>
            <p:cNvPr id="46086" name="Oval 17">
              <a:extLst>
                <a:ext uri="{FF2B5EF4-FFF2-40B4-BE49-F238E27FC236}">
                  <a16:creationId xmlns:a16="http://schemas.microsoft.com/office/drawing/2014/main" id="{17954739-670E-67D8-5C33-6D52022B68D3}"/>
                </a:ext>
              </a:extLst>
            </p:cNvPr>
            <p:cNvSpPr>
              <a:spLocks noChangeArrowheads="1"/>
            </p:cNvSpPr>
            <p:nvPr/>
          </p:nvSpPr>
          <p:spPr bwMode="auto">
            <a:xfrm>
              <a:off x="5911905" y="4440230"/>
              <a:ext cx="431800" cy="357187"/>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6</a:t>
              </a:r>
            </a:p>
          </p:txBody>
        </p:sp>
        <p:sp>
          <p:nvSpPr>
            <p:cNvPr id="46087" name="Oval 14">
              <a:extLst>
                <a:ext uri="{FF2B5EF4-FFF2-40B4-BE49-F238E27FC236}">
                  <a16:creationId xmlns:a16="http://schemas.microsoft.com/office/drawing/2014/main" id="{64979313-53DD-68C2-61BF-8559883AF5C0}"/>
                </a:ext>
              </a:extLst>
            </p:cNvPr>
            <p:cNvSpPr>
              <a:spLocks noChangeArrowheads="1"/>
            </p:cNvSpPr>
            <p:nvPr/>
          </p:nvSpPr>
          <p:spPr bwMode="auto">
            <a:xfrm>
              <a:off x="5907131" y="2470521"/>
              <a:ext cx="431800"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2</a:t>
              </a:r>
            </a:p>
          </p:txBody>
        </p:sp>
        <p:sp>
          <p:nvSpPr>
            <p:cNvPr id="46088" name="Oval 15">
              <a:extLst>
                <a:ext uri="{FF2B5EF4-FFF2-40B4-BE49-F238E27FC236}">
                  <a16:creationId xmlns:a16="http://schemas.microsoft.com/office/drawing/2014/main" id="{FC446E01-7FBA-CF7C-E67C-A95F44A9124F}"/>
                </a:ext>
              </a:extLst>
            </p:cNvPr>
            <p:cNvSpPr>
              <a:spLocks noChangeArrowheads="1"/>
            </p:cNvSpPr>
            <p:nvPr/>
          </p:nvSpPr>
          <p:spPr bwMode="auto">
            <a:xfrm>
              <a:off x="5926851" y="3096402"/>
              <a:ext cx="433387" cy="381000"/>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3</a:t>
              </a:r>
            </a:p>
          </p:txBody>
        </p:sp>
        <p:sp>
          <p:nvSpPr>
            <p:cNvPr id="46089" name="Oval 16">
              <a:extLst>
                <a:ext uri="{FF2B5EF4-FFF2-40B4-BE49-F238E27FC236}">
                  <a16:creationId xmlns:a16="http://schemas.microsoft.com/office/drawing/2014/main" id="{1F5D50B8-9F6A-B725-EF0C-858CD7DFC503}"/>
                </a:ext>
              </a:extLst>
            </p:cNvPr>
            <p:cNvSpPr>
              <a:spLocks noChangeArrowheads="1"/>
            </p:cNvSpPr>
            <p:nvPr/>
          </p:nvSpPr>
          <p:spPr bwMode="auto">
            <a:xfrm>
              <a:off x="5926851" y="3587741"/>
              <a:ext cx="433387" cy="40957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4</a:t>
              </a:r>
            </a:p>
          </p:txBody>
        </p:sp>
        <p:sp>
          <p:nvSpPr>
            <p:cNvPr id="46090" name="Oval 21">
              <a:extLst>
                <a:ext uri="{FF2B5EF4-FFF2-40B4-BE49-F238E27FC236}">
                  <a16:creationId xmlns:a16="http://schemas.microsoft.com/office/drawing/2014/main" id="{012A6D25-2FB0-4C63-27BC-2B4537AE5DF7}"/>
                </a:ext>
              </a:extLst>
            </p:cNvPr>
            <p:cNvSpPr>
              <a:spLocks noChangeArrowheads="1"/>
            </p:cNvSpPr>
            <p:nvPr/>
          </p:nvSpPr>
          <p:spPr bwMode="auto">
            <a:xfrm>
              <a:off x="5493464" y="3977536"/>
              <a:ext cx="433387" cy="411162"/>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5</a:t>
              </a:r>
            </a:p>
          </p:txBody>
        </p:sp>
        <p:sp>
          <p:nvSpPr>
            <p:cNvPr id="46091" name="Oval 17">
              <a:extLst>
                <a:ext uri="{FF2B5EF4-FFF2-40B4-BE49-F238E27FC236}">
                  <a16:creationId xmlns:a16="http://schemas.microsoft.com/office/drawing/2014/main" id="{166B3892-98C0-9DFA-9E5F-31EA7F49D625}"/>
                </a:ext>
              </a:extLst>
            </p:cNvPr>
            <p:cNvSpPr>
              <a:spLocks noChangeArrowheads="1"/>
            </p:cNvSpPr>
            <p:nvPr/>
          </p:nvSpPr>
          <p:spPr bwMode="auto">
            <a:xfrm>
              <a:off x="6258232" y="5162355"/>
              <a:ext cx="431800" cy="355600"/>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7</a:t>
              </a:r>
            </a:p>
          </p:txBody>
        </p:sp>
        <p:sp>
          <p:nvSpPr>
            <p:cNvPr id="46092" name="Oval 14">
              <a:extLst>
                <a:ext uri="{FF2B5EF4-FFF2-40B4-BE49-F238E27FC236}">
                  <a16:creationId xmlns:a16="http://schemas.microsoft.com/office/drawing/2014/main" id="{3F3B65AC-A13A-33B6-BF66-4B9EB74A427C}"/>
                </a:ext>
              </a:extLst>
            </p:cNvPr>
            <p:cNvSpPr>
              <a:spLocks noChangeArrowheads="1"/>
            </p:cNvSpPr>
            <p:nvPr/>
          </p:nvSpPr>
          <p:spPr bwMode="auto">
            <a:xfrm>
              <a:off x="5974050" y="1874325"/>
              <a:ext cx="433387"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1</a:t>
              </a:r>
            </a:p>
          </p:txBody>
        </p:sp>
        <p:sp>
          <p:nvSpPr>
            <p:cNvPr id="46093" name="Line 9">
              <a:extLst>
                <a:ext uri="{FF2B5EF4-FFF2-40B4-BE49-F238E27FC236}">
                  <a16:creationId xmlns:a16="http://schemas.microsoft.com/office/drawing/2014/main" id="{4DDD8004-072F-A70A-F2F1-1F1015A59B2D}"/>
                </a:ext>
              </a:extLst>
            </p:cNvPr>
            <p:cNvSpPr>
              <a:spLocks noChangeShapeType="1"/>
            </p:cNvSpPr>
            <p:nvPr/>
          </p:nvSpPr>
          <p:spPr bwMode="auto">
            <a:xfrm flipH="1">
              <a:off x="5376137" y="2091243"/>
              <a:ext cx="368638" cy="6919"/>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4" name="Line 9">
              <a:extLst>
                <a:ext uri="{FF2B5EF4-FFF2-40B4-BE49-F238E27FC236}">
                  <a16:creationId xmlns:a16="http://schemas.microsoft.com/office/drawing/2014/main" id="{39188B25-CBB8-B937-F23D-5AB3C3374DEC}"/>
                </a:ext>
              </a:extLst>
            </p:cNvPr>
            <p:cNvSpPr>
              <a:spLocks noChangeShapeType="1"/>
            </p:cNvSpPr>
            <p:nvPr/>
          </p:nvSpPr>
          <p:spPr bwMode="auto">
            <a:xfrm flipH="1" flipV="1">
              <a:off x="5075773" y="2795751"/>
              <a:ext cx="669001" cy="691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5" name="Line 9">
              <a:extLst>
                <a:ext uri="{FF2B5EF4-FFF2-40B4-BE49-F238E27FC236}">
                  <a16:creationId xmlns:a16="http://schemas.microsoft.com/office/drawing/2014/main" id="{A09730EF-3850-F78A-B2D3-68FB920ACCEA}"/>
                </a:ext>
              </a:extLst>
            </p:cNvPr>
            <p:cNvSpPr>
              <a:spLocks noChangeShapeType="1"/>
            </p:cNvSpPr>
            <p:nvPr/>
          </p:nvSpPr>
          <p:spPr bwMode="auto">
            <a:xfrm flipH="1">
              <a:off x="5542840" y="3313263"/>
              <a:ext cx="349183" cy="691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6" name="Line 9">
              <a:extLst>
                <a:ext uri="{FF2B5EF4-FFF2-40B4-BE49-F238E27FC236}">
                  <a16:creationId xmlns:a16="http://schemas.microsoft.com/office/drawing/2014/main" id="{B9941DAC-C566-1903-B2D2-75431F5A6D1C}"/>
                </a:ext>
              </a:extLst>
            </p:cNvPr>
            <p:cNvSpPr>
              <a:spLocks noChangeShapeType="1"/>
            </p:cNvSpPr>
            <p:nvPr/>
          </p:nvSpPr>
          <p:spPr bwMode="auto">
            <a:xfrm flipH="1">
              <a:off x="5357176" y="3739384"/>
              <a:ext cx="534846" cy="691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7" name="Line 9">
              <a:extLst>
                <a:ext uri="{FF2B5EF4-FFF2-40B4-BE49-F238E27FC236}">
                  <a16:creationId xmlns:a16="http://schemas.microsoft.com/office/drawing/2014/main" id="{1BA9ADE8-D02C-C71D-C0A5-9A99B52EE4B9}"/>
                </a:ext>
              </a:extLst>
            </p:cNvPr>
            <p:cNvSpPr>
              <a:spLocks noChangeShapeType="1"/>
            </p:cNvSpPr>
            <p:nvPr/>
          </p:nvSpPr>
          <p:spPr bwMode="auto">
            <a:xfrm flipH="1" flipV="1">
              <a:off x="4931623" y="4029750"/>
              <a:ext cx="534847" cy="691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8" name="Line 9">
              <a:extLst>
                <a:ext uri="{FF2B5EF4-FFF2-40B4-BE49-F238E27FC236}">
                  <a16:creationId xmlns:a16="http://schemas.microsoft.com/office/drawing/2014/main" id="{2639BF81-CEDC-8A58-1F74-3D1E39D9CA67}"/>
                </a:ext>
              </a:extLst>
            </p:cNvPr>
            <p:cNvSpPr>
              <a:spLocks noChangeShapeType="1"/>
            </p:cNvSpPr>
            <p:nvPr/>
          </p:nvSpPr>
          <p:spPr bwMode="auto">
            <a:xfrm flipH="1" flipV="1">
              <a:off x="4970885" y="4578451"/>
              <a:ext cx="773890" cy="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6084" name="Rectangle 5">
            <a:extLst>
              <a:ext uri="{FF2B5EF4-FFF2-40B4-BE49-F238E27FC236}">
                <a16:creationId xmlns:a16="http://schemas.microsoft.com/office/drawing/2014/main" id="{2800F844-C7F7-6A94-3502-0F991FB3DE4C}"/>
              </a:ext>
            </a:extLst>
          </p:cNvPr>
          <p:cNvSpPr>
            <a:spLocks noChangeArrowheads="1"/>
          </p:cNvSpPr>
          <p:nvPr/>
        </p:nvSpPr>
        <p:spPr bwMode="auto">
          <a:xfrm>
            <a:off x="796925" y="4845050"/>
            <a:ext cx="4868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a:solidFill>
                  <a:srgbClr val="0000FF"/>
                </a:solidFill>
                <a:latin typeface="Calibri" panose="020F0502020204030204" pitchFamily="34" charset="0"/>
                <a:cs typeface="Times New Roman" panose="02020603050405020304" pitchFamily="18" charset="0"/>
              </a:rPr>
              <a:t>Or type </a:t>
            </a:r>
            <a:r>
              <a:rPr lang="en-US" altLang="en-US" sz="2000" b="1">
                <a:solidFill>
                  <a:srgbClr val="0000FF"/>
                </a:solidFill>
                <a:latin typeface="Calibri" panose="020F0502020204030204" pitchFamily="34" charset="0"/>
                <a:cs typeface="Times New Roman" panose="02020603050405020304" pitchFamily="18" charset="0"/>
              </a:rPr>
              <a:t>“modify curve 5 6 blend radius 12” </a:t>
            </a:r>
            <a:r>
              <a:rPr lang="en-US" altLang="en-US" sz="2000">
                <a:solidFill>
                  <a:srgbClr val="0000FF"/>
                </a:solidFill>
                <a:latin typeface="Calibri" panose="020F0502020204030204" pitchFamily="34" charset="0"/>
                <a:cs typeface="Times New Roman" panose="02020603050405020304" pitchFamily="18" charset="0"/>
              </a:rPr>
              <a:t>in the command window.</a:t>
            </a:r>
          </a:p>
        </p:txBody>
      </p:sp>
      <p:sp>
        <p:nvSpPr>
          <p:cNvPr id="24" name="TextBox 20">
            <a:extLst>
              <a:ext uri="{FF2B5EF4-FFF2-40B4-BE49-F238E27FC236}">
                <a16:creationId xmlns:a16="http://schemas.microsoft.com/office/drawing/2014/main" id="{1CD40180-F04A-B950-6D9B-9AF72941CE40}"/>
              </a:ext>
            </a:extLst>
          </p:cNvPr>
          <p:cNvSpPr txBox="1">
            <a:spLocks noChangeArrowheads="1"/>
          </p:cNvSpPr>
          <p:nvPr/>
        </p:nvSpPr>
        <p:spPr bwMode="auto">
          <a:xfrm>
            <a:off x="795338" y="1471613"/>
            <a:ext cx="4870450" cy="3046412"/>
          </a:xfrm>
          <a:prstGeom prst="rect">
            <a:avLst/>
          </a:prstGeom>
          <a:noFill/>
          <a:ln>
            <a:noFill/>
          </a:ln>
        </p:spPr>
        <p:txBody>
          <a:bodyPr>
            <a:spAutoFit/>
          </a:bodyPr>
          <a:lstStyle>
            <a:lvl1pPr marL="342900" indent="-342900" eaLnBrk="0" hangingPunct="0">
              <a:spcBef>
                <a:spcPct val="20000"/>
              </a:spcBef>
              <a:buChar char="•"/>
              <a:defRPr sz="32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buChar char="–"/>
              <a:defRPr sz="28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buChar char="•"/>
              <a:defRPr sz="24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9pPr>
          </a:lstStyle>
          <a:p>
            <a:pPr marL="0" indent="0" eaLnBrk="1" hangingPunct="1">
              <a:spcBef>
                <a:spcPct val="0"/>
              </a:spcBef>
              <a:buFontTx/>
              <a:buNone/>
              <a:defRPr/>
            </a:pPr>
            <a:r>
              <a:rPr lang="en-US" altLang="en-US" sz="2400" dirty="0">
                <a:solidFill>
                  <a:srgbClr val="C00000"/>
                </a:solidFill>
                <a:cs typeface="Times New Roman" pitchFamily="18" charset="0"/>
              </a:rPr>
              <a:t>Under Geometry Mode, </a:t>
            </a:r>
          </a:p>
          <a:p>
            <a:pPr eaLnBrk="1" hangingPunct="1">
              <a:spcBef>
                <a:spcPct val="0"/>
              </a:spcBef>
              <a:buFontTx/>
              <a:buAutoNum type="arabicPeriod"/>
              <a:defRPr/>
            </a:pPr>
            <a:r>
              <a:rPr lang="en-US" altLang="en-US" sz="2400" dirty="0">
                <a:solidFill>
                  <a:srgbClr val="C00000"/>
                </a:solidFill>
                <a:cs typeface="Times New Roman" pitchFamily="18" charset="0"/>
              </a:rPr>
              <a:t>click </a:t>
            </a:r>
            <a:r>
              <a:rPr lang="en-US" altLang="en-US" sz="2400" b="1" dirty="0">
                <a:solidFill>
                  <a:srgbClr val="C00000"/>
                </a:solidFill>
                <a:cs typeface="Times New Roman" pitchFamily="18" charset="0"/>
              </a:rPr>
              <a:t>Entity-Curve</a:t>
            </a:r>
          </a:p>
          <a:p>
            <a:pPr eaLnBrk="1" hangingPunct="1">
              <a:spcBef>
                <a:spcPct val="0"/>
              </a:spcBef>
              <a:buFontTx/>
              <a:buAutoNum type="arabicPeriod"/>
              <a:defRPr/>
            </a:pPr>
            <a:r>
              <a:rPr lang="en-US" altLang="en-US" sz="2400" dirty="0">
                <a:solidFill>
                  <a:srgbClr val="C00000"/>
                </a:solidFill>
                <a:cs typeface="Times New Roman" pitchFamily="18" charset="0"/>
              </a:rPr>
              <a:t>click </a:t>
            </a:r>
            <a:r>
              <a:rPr lang="en-US" altLang="en-US" sz="2400" b="1" dirty="0">
                <a:solidFill>
                  <a:srgbClr val="C00000"/>
                </a:solidFill>
                <a:cs typeface="Times New Roman" pitchFamily="18" charset="0"/>
              </a:rPr>
              <a:t>Action-Modify</a:t>
            </a:r>
            <a:endParaRPr lang="en-US" altLang="en-US" sz="2400" dirty="0">
              <a:solidFill>
                <a:srgbClr val="C00000"/>
              </a:solidFill>
              <a:cs typeface="Times New Roman" pitchFamily="18" charset="0"/>
            </a:endParaRPr>
          </a:p>
          <a:p>
            <a:pPr eaLnBrk="1" hangingPunct="1">
              <a:spcBef>
                <a:spcPct val="0"/>
              </a:spcBef>
              <a:buFontTx/>
              <a:buAutoNum type="arabicPeriod"/>
              <a:defRPr/>
            </a:pPr>
            <a:r>
              <a:rPr lang="en-US" altLang="en-US" sz="2400" dirty="0">
                <a:solidFill>
                  <a:srgbClr val="C00000"/>
                </a:solidFill>
                <a:cs typeface="Times New Roman" pitchFamily="18" charset="0"/>
              </a:rPr>
              <a:t>select </a:t>
            </a:r>
            <a:r>
              <a:rPr lang="en-US" altLang="en-US" sz="2400" b="1" dirty="0">
                <a:solidFill>
                  <a:srgbClr val="C00000"/>
                </a:solidFill>
                <a:cs typeface="Times New Roman" pitchFamily="18" charset="0"/>
              </a:rPr>
              <a:t>Blend/Chamfer</a:t>
            </a:r>
          </a:p>
          <a:p>
            <a:pPr eaLnBrk="1" hangingPunct="1">
              <a:spcBef>
                <a:spcPct val="0"/>
              </a:spcBef>
              <a:buFontTx/>
              <a:buAutoNum type="arabicPeriod"/>
              <a:defRPr/>
            </a:pPr>
            <a:r>
              <a:rPr lang="en-US" altLang="en-US" sz="2400" dirty="0">
                <a:solidFill>
                  <a:srgbClr val="C00000"/>
                </a:solidFill>
                <a:cs typeface="Times New Roman" pitchFamily="18" charset="0"/>
              </a:rPr>
              <a:t>enter Curve IDs {5 6} </a:t>
            </a:r>
          </a:p>
          <a:p>
            <a:pPr eaLnBrk="1" hangingPunct="1">
              <a:spcBef>
                <a:spcPct val="0"/>
              </a:spcBef>
              <a:buFontTx/>
              <a:buAutoNum type="arabicPeriod"/>
              <a:defRPr/>
            </a:pPr>
            <a:r>
              <a:rPr lang="en-US" altLang="en-US" sz="2400" dirty="0">
                <a:solidFill>
                  <a:srgbClr val="C00000"/>
                </a:solidFill>
                <a:cs typeface="Times New Roman" pitchFamily="18" charset="0"/>
              </a:rPr>
              <a:t>Select </a:t>
            </a:r>
            <a:r>
              <a:rPr lang="en-US" altLang="en-US" sz="2400" b="1" dirty="0">
                <a:solidFill>
                  <a:srgbClr val="C00000"/>
                </a:solidFill>
                <a:cs typeface="Times New Roman" pitchFamily="18" charset="0"/>
              </a:rPr>
              <a:t>Blend</a:t>
            </a:r>
          </a:p>
          <a:p>
            <a:pPr eaLnBrk="1" hangingPunct="1">
              <a:spcBef>
                <a:spcPct val="0"/>
              </a:spcBef>
              <a:buFontTx/>
              <a:buAutoNum type="arabicPeriod"/>
              <a:defRPr/>
            </a:pPr>
            <a:r>
              <a:rPr lang="en-US" altLang="en-US" sz="2400" dirty="0">
                <a:solidFill>
                  <a:srgbClr val="C00000"/>
                </a:solidFill>
                <a:cs typeface="Times New Roman" pitchFamily="18" charset="0"/>
              </a:rPr>
              <a:t>Enter value {12} for Blend radius</a:t>
            </a:r>
          </a:p>
          <a:p>
            <a:pPr eaLnBrk="1" hangingPunct="1">
              <a:spcBef>
                <a:spcPct val="0"/>
              </a:spcBef>
              <a:buFontTx/>
              <a:buAutoNum type="arabicPeriod"/>
              <a:defRPr/>
            </a:pPr>
            <a:r>
              <a:rPr lang="en-US" altLang="en-US" sz="2400" dirty="0">
                <a:solidFill>
                  <a:srgbClr val="C00000"/>
                </a:solidFill>
                <a:cs typeface="Times New Roman" pitchFamily="18" charset="0"/>
              </a:rPr>
              <a:t>hit</a:t>
            </a:r>
            <a:r>
              <a:rPr lang="en-US" altLang="en-US" sz="2400" b="1" dirty="0">
                <a:solidFill>
                  <a:srgbClr val="C00000"/>
                </a:solidFill>
                <a:cs typeface="Times New Roman" pitchFamily="18" charset="0"/>
              </a:rPr>
              <a:t> Apply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186AC694-A6D9-2B78-ED7F-042D0014C15A}"/>
              </a:ext>
            </a:extLst>
          </p:cNvPr>
          <p:cNvSpPr>
            <a:spLocks noGrp="1" noChangeArrowheads="1"/>
          </p:cNvSpPr>
          <p:nvPr>
            <p:ph type="title"/>
          </p:nvPr>
        </p:nvSpPr>
        <p:spPr>
          <a:xfrm>
            <a:off x="304800" y="0"/>
            <a:ext cx="8229600" cy="709613"/>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Display the Pillbox Cavity</a:t>
            </a:r>
          </a:p>
        </p:txBody>
      </p:sp>
      <p:pic>
        <p:nvPicPr>
          <p:cNvPr id="47106" name="Picture 2" descr="Graphical user interface&#10;&#10;Description automatically generated">
            <a:extLst>
              <a:ext uri="{FF2B5EF4-FFF2-40B4-BE49-F238E27FC236}">
                <a16:creationId xmlns:a16="http://schemas.microsoft.com/office/drawing/2014/main" id="{A6C1DEA8-6112-2B00-2283-4C6E11E38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3" y="1168400"/>
            <a:ext cx="7529512"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079007D4-0610-8FF6-BD2B-617E5D26863D}"/>
              </a:ext>
            </a:extLst>
          </p:cNvPr>
          <p:cNvSpPr>
            <a:spLocks noChangeArrowheads="1"/>
          </p:cNvSpPr>
          <p:nvPr/>
        </p:nvSpPr>
        <p:spPr bwMode="auto">
          <a:xfrm>
            <a:off x="165100" y="1108075"/>
            <a:ext cx="866775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3200">
                <a:solidFill>
                  <a:srgbClr val="FF0000"/>
                </a:solidFill>
                <a:latin typeface="Calibri" panose="020F0502020204030204" pitchFamily="34" charset="0"/>
                <a:cs typeface="Times New Roman" panose="02020603050405020304" pitchFamily="18" charset="0"/>
              </a:rPr>
              <a:t>Geometry Webcutting slices 1 Body into 2 Bodies</a:t>
            </a:r>
          </a:p>
          <a:p>
            <a:pPr lvl="1" eaLnBrk="1" hangingPunct="1">
              <a:lnSpc>
                <a:spcPct val="150000"/>
              </a:lnSpc>
              <a:spcBef>
                <a:spcPct val="0"/>
              </a:spcBef>
              <a:buFontTx/>
              <a:buNone/>
            </a:pPr>
            <a:r>
              <a:rPr lang="en-US" altLang="en-US" sz="2400">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Plane</a:t>
            </a:r>
          </a:p>
          <a:p>
            <a:pPr lvl="1" eaLnBrk="1" hangingPunct="1">
              <a:lnSpc>
                <a:spcPct val="150000"/>
              </a:lnSpc>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 Cylindrical surface</a:t>
            </a:r>
          </a:p>
          <a:p>
            <a:pPr lvl="1" eaLnBrk="1" hangingPunct="1">
              <a:lnSpc>
                <a:spcPct val="150000"/>
              </a:lnSpc>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 Extended surface</a:t>
            </a:r>
          </a:p>
          <a:p>
            <a:pPr lvl="1" eaLnBrk="1" hangingPunct="1">
              <a:lnSpc>
                <a:spcPct val="150000"/>
              </a:lnSpc>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 Intersection with “Tool” body</a:t>
            </a:r>
          </a:p>
        </p:txBody>
      </p:sp>
      <p:sp>
        <p:nvSpPr>
          <p:cNvPr id="48130" name="TextBox 10">
            <a:extLst>
              <a:ext uri="{FF2B5EF4-FFF2-40B4-BE49-F238E27FC236}">
                <a16:creationId xmlns:a16="http://schemas.microsoft.com/office/drawing/2014/main" id="{8EF6DDB6-D755-03CE-55E4-9D7A79617733}"/>
              </a:ext>
            </a:extLst>
          </p:cNvPr>
          <p:cNvSpPr txBox="1">
            <a:spLocks noChangeArrowheads="1"/>
          </p:cNvSpPr>
          <p:nvPr/>
        </p:nvSpPr>
        <p:spPr bwMode="auto">
          <a:xfrm>
            <a:off x="165100" y="5815013"/>
            <a:ext cx="4522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latin typeface="Calibri" panose="020F0502020204030204" pitchFamily="34" charset="0"/>
                <a:cs typeface="Calibri" panose="020F0502020204030204" pitchFamily="34" charset="0"/>
              </a:rPr>
              <a:t>Webcut with yzplane, delete unneeded body</a:t>
            </a:r>
          </a:p>
        </p:txBody>
      </p:sp>
      <p:sp>
        <p:nvSpPr>
          <p:cNvPr id="48131" name="TextBox 11">
            <a:extLst>
              <a:ext uri="{FF2B5EF4-FFF2-40B4-BE49-F238E27FC236}">
                <a16:creationId xmlns:a16="http://schemas.microsoft.com/office/drawing/2014/main" id="{7CFDD615-7399-8395-A4EF-D49DA422677A}"/>
              </a:ext>
            </a:extLst>
          </p:cNvPr>
          <p:cNvSpPr txBox="1">
            <a:spLocks noChangeArrowheads="1"/>
          </p:cNvSpPr>
          <p:nvPr/>
        </p:nvSpPr>
        <p:spPr bwMode="auto">
          <a:xfrm>
            <a:off x="4606925" y="5808663"/>
            <a:ext cx="4537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latin typeface="Calibri" panose="020F0502020204030204" pitchFamily="34" charset="0"/>
                <a:cs typeface="Calibri" panose="020F0502020204030204" pitchFamily="34" charset="0"/>
              </a:rPr>
              <a:t>Webcut with xzplane, delete unneeded body</a:t>
            </a:r>
          </a:p>
        </p:txBody>
      </p:sp>
      <p:sp>
        <p:nvSpPr>
          <p:cNvPr id="48132" name="Rectangle 2">
            <a:extLst>
              <a:ext uri="{FF2B5EF4-FFF2-40B4-BE49-F238E27FC236}">
                <a16:creationId xmlns:a16="http://schemas.microsoft.com/office/drawing/2014/main" id="{59F26EB7-C126-B3D7-BB56-2D4EF8CCF099}"/>
              </a:ext>
            </a:extLst>
          </p:cNvPr>
          <p:cNvSpPr>
            <a:spLocks noGrp="1" noChangeArrowheads="1"/>
          </p:cNvSpPr>
          <p:nvPr>
            <p:ph type="title"/>
          </p:nvPr>
        </p:nvSpPr>
        <p:spPr>
          <a:xfrm>
            <a:off x="228600" y="122238"/>
            <a:ext cx="8915400" cy="608012"/>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Geometry Webcutting</a:t>
            </a:r>
          </a:p>
        </p:txBody>
      </p:sp>
      <p:pic>
        <p:nvPicPr>
          <p:cNvPr id="48133" name="Picture 10">
            <a:extLst>
              <a:ext uri="{FF2B5EF4-FFF2-40B4-BE49-F238E27FC236}">
                <a16:creationId xmlns:a16="http://schemas.microsoft.com/office/drawing/2014/main" id="{8BF08FDF-1884-24D3-0334-D62FEAC70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4221163"/>
            <a:ext cx="2125663"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11">
            <a:extLst>
              <a:ext uri="{FF2B5EF4-FFF2-40B4-BE49-F238E27FC236}">
                <a16:creationId xmlns:a16="http://schemas.microsoft.com/office/drawing/2014/main" id="{E739EC53-3DDF-3418-3711-017B6956C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4171950"/>
            <a:ext cx="1958975"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5" name="Picture 12">
            <a:extLst>
              <a:ext uri="{FF2B5EF4-FFF2-40B4-BE49-F238E27FC236}">
                <a16:creationId xmlns:a16="http://schemas.microsoft.com/office/drawing/2014/main" id="{2DEB8F6D-CE2C-CDA4-7759-3D5B695342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888" y="4156075"/>
            <a:ext cx="1562100"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6" name="Picture 13">
            <a:extLst>
              <a:ext uri="{FF2B5EF4-FFF2-40B4-BE49-F238E27FC236}">
                <a16:creationId xmlns:a16="http://schemas.microsoft.com/office/drawing/2014/main" id="{2E17F1E4-D04F-A77D-C9EB-578368D47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3350" y="4292600"/>
            <a:ext cx="2466975" cy="1265238"/>
          </a:xfrm>
          <a:prstGeom prst="rect">
            <a:avLst/>
          </a:prstGeom>
          <a:noFill/>
          <a:ln w="222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descr="Text&#10;&#10;Description automatically generated">
            <a:extLst>
              <a:ext uri="{FF2B5EF4-FFF2-40B4-BE49-F238E27FC236}">
                <a16:creationId xmlns:a16="http://schemas.microsoft.com/office/drawing/2014/main" id="{81F99441-DC32-4DE1-74B8-58B21AEA2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925" y="4278313"/>
            <a:ext cx="53752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2" descr="Graphical user interface, application&#10;&#10;Description automatically generated">
            <a:extLst>
              <a:ext uri="{FF2B5EF4-FFF2-40B4-BE49-F238E27FC236}">
                <a16:creationId xmlns:a16="http://schemas.microsoft.com/office/drawing/2014/main" id="{DC354F2E-6E5A-641D-2BC8-56C2A388FB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8" y="1231900"/>
            <a:ext cx="24860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a:extLst>
              <a:ext uri="{FF2B5EF4-FFF2-40B4-BE49-F238E27FC236}">
                <a16:creationId xmlns:a16="http://schemas.microsoft.com/office/drawing/2014/main" id="{006DBBFD-F066-D4F5-2404-F3C8B4943633}"/>
              </a:ext>
            </a:extLst>
          </p:cNvPr>
          <p:cNvSpPr>
            <a:spLocks noGrp="1" noChangeArrowheads="1"/>
          </p:cNvSpPr>
          <p:nvPr>
            <p:ph type="title"/>
          </p:nvPr>
        </p:nvSpPr>
        <p:spPr>
          <a:xfrm>
            <a:off x="228600" y="122238"/>
            <a:ext cx="8915400" cy="608012"/>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Step 4: Reduce ½ of the Pillbox Cavity</a:t>
            </a:r>
          </a:p>
        </p:txBody>
      </p:sp>
      <p:sp>
        <p:nvSpPr>
          <p:cNvPr id="39940" name="TextBox 20">
            <a:extLst>
              <a:ext uri="{FF2B5EF4-FFF2-40B4-BE49-F238E27FC236}">
                <a16:creationId xmlns:a16="http://schemas.microsoft.com/office/drawing/2014/main" id="{7939518B-3318-AB66-D47D-8C4D013F96BD}"/>
              </a:ext>
            </a:extLst>
          </p:cNvPr>
          <p:cNvSpPr txBox="1">
            <a:spLocks noChangeArrowheads="1"/>
          </p:cNvSpPr>
          <p:nvPr/>
        </p:nvSpPr>
        <p:spPr bwMode="auto">
          <a:xfrm>
            <a:off x="2711450" y="1160463"/>
            <a:ext cx="3802063" cy="3046412"/>
          </a:xfrm>
          <a:prstGeom prst="rect">
            <a:avLst/>
          </a:prstGeom>
          <a:noFill/>
          <a:ln>
            <a:noFill/>
          </a:ln>
        </p:spPr>
        <p:txBody>
          <a:bodyPr>
            <a:spAutoFit/>
          </a:bodyPr>
          <a:lstStyle>
            <a:lvl1pPr marL="457200" indent="-457200" eaLnBrk="0" hangingPunct="0">
              <a:spcBef>
                <a:spcPct val="20000"/>
              </a:spcBef>
              <a:buChar char="•"/>
              <a:defRPr sz="32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buChar char="–"/>
              <a:defRPr sz="28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buChar char="•"/>
              <a:defRPr sz="24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9pPr>
          </a:lstStyle>
          <a:p>
            <a:pPr marL="0" indent="0" eaLnBrk="1" hangingPunct="1">
              <a:spcBef>
                <a:spcPct val="0"/>
              </a:spcBef>
              <a:buFontTx/>
              <a:buNone/>
              <a:defRPr/>
            </a:pPr>
            <a:r>
              <a:rPr lang="en-US" altLang="en-US" sz="2400" dirty="0">
                <a:solidFill>
                  <a:srgbClr val="C00000"/>
                </a:solidFill>
                <a:cs typeface="Times New Roman" pitchFamily="18" charset="0"/>
              </a:rPr>
              <a:t>Under Geometry Mode</a:t>
            </a:r>
          </a:p>
          <a:p>
            <a:pPr eaLnBrk="1" hangingPunct="1">
              <a:spcBef>
                <a:spcPct val="0"/>
              </a:spcBef>
              <a:buFontTx/>
              <a:buAutoNum type="arabicPeriod"/>
              <a:defRPr/>
            </a:pPr>
            <a:r>
              <a:rPr lang="en-US" altLang="en-US" sz="2400" dirty="0">
                <a:solidFill>
                  <a:srgbClr val="C00000"/>
                </a:solidFill>
                <a:cs typeface="Times New Roman" pitchFamily="18" charset="0"/>
              </a:rPr>
              <a:t>Click</a:t>
            </a:r>
            <a:r>
              <a:rPr lang="en-US" altLang="en-US" sz="2400" b="1" dirty="0">
                <a:solidFill>
                  <a:srgbClr val="C00000"/>
                </a:solidFill>
                <a:cs typeface="Times New Roman" pitchFamily="18" charset="0"/>
              </a:rPr>
              <a:t> Entity-Volume</a:t>
            </a:r>
          </a:p>
          <a:p>
            <a:pPr eaLnBrk="1" hangingPunct="1">
              <a:spcBef>
                <a:spcPct val="0"/>
              </a:spcBef>
              <a:buFontTx/>
              <a:buAutoNum type="arabicPeriod"/>
              <a:defRPr/>
            </a:pPr>
            <a:r>
              <a:rPr lang="en-US" altLang="en-US" sz="2400" dirty="0">
                <a:solidFill>
                  <a:srgbClr val="C00000"/>
                </a:solidFill>
                <a:cs typeface="Times New Roman" pitchFamily="18" charset="0"/>
              </a:rPr>
              <a:t>Click</a:t>
            </a:r>
            <a:r>
              <a:rPr lang="en-US" altLang="en-US" sz="2400" b="1" dirty="0">
                <a:solidFill>
                  <a:srgbClr val="C00000"/>
                </a:solidFill>
                <a:cs typeface="Times New Roman" pitchFamily="18" charset="0"/>
              </a:rPr>
              <a:t> Action-</a:t>
            </a:r>
            <a:r>
              <a:rPr lang="en-US" altLang="en-US" sz="2400" b="1" dirty="0" err="1">
                <a:solidFill>
                  <a:srgbClr val="C00000"/>
                </a:solidFill>
                <a:cs typeface="Times New Roman" pitchFamily="18" charset="0"/>
              </a:rPr>
              <a:t>Webcut</a:t>
            </a:r>
            <a:r>
              <a:rPr lang="en-US" altLang="en-US" sz="2400" b="1" dirty="0">
                <a:solidFill>
                  <a:srgbClr val="C00000"/>
                </a:solidFill>
                <a:cs typeface="Times New Roman" pitchFamily="18" charset="0"/>
              </a:rPr>
              <a:t>;       </a:t>
            </a:r>
          </a:p>
          <a:p>
            <a:pPr eaLnBrk="1" hangingPunct="1">
              <a:spcBef>
                <a:spcPct val="0"/>
              </a:spcBef>
              <a:buFontTx/>
              <a:buAutoNum type="arabicPeriod"/>
              <a:defRPr/>
            </a:pPr>
            <a:r>
              <a:rPr lang="en-US" altLang="en-US" sz="2400" dirty="0">
                <a:solidFill>
                  <a:srgbClr val="C00000"/>
                </a:solidFill>
                <a:cs typeface="Times New Roman" pitchFamily="18" charset="0"/>
              </a:rPr>
              <a:t>Select</a:t>
            </a:r>
            <a:r>
              <a:rPr lang="en-US" altLang="en-US" sz="2400" b="1" dirty="0">
                <a:solidFill>
                  <a:srgbClr val="C00000"/>
                </a:solidFill>
                <a:cs typeface="Times New Roman" pitchFamily="18" charset="0"/>
              </a:rPr>
              <a:t> Coordinate Plane;</a:t>
            </a:r>
          </a:p>
          <a:p>
            <a:pPr eaLnBrk="1" hangingPunct="1">
              <a:spcBef>
                <a:spcPct val="0"/>
              </a:spcBef>
              <a:buFontTx/>
              <a:buAutoNum type="arabicPeriod"/>
              <a:defRPr/>
            </a:pPr>
            <a:r>
              <a:rPr lang="en-US" altLang="en-US" sz="2400" dirty="0">
                <a:solidFill>
                  <a:srgbClr val="C00000"/>
                </a:solidFill>
                <a:cs typeface="Times New Roman" pitchFamily="18" charset="0"/>
              </a:rPr>
              <a:t>Enter Volume ID {</a:t>
            </a:r>
            <a:r>
              <a:rPr lang="en-US" altLang="en-US" sz="2400" b="1" dirty="0">
                <a:solidFill>
                  <a:srgbClr val="C00000"/>
                </a:solidFill>
                <a:cs typeface="Times New Roman" pitchFamily="18" charset="0"/>
              </a:rPr>
              <a:t>1</a:t>
            </a:r>
            <a:r>
              <a:rPr lang="en-US" altLang="en-US" sz="2400" dirty="0">
                <a:solidFill>
                  <a:srgbClr val="C00000"/>
                </a:solidFill>
                <a:cs typeface="Times New Roman" pitchFamily="18" charset="0"/>
              </a:rPr>
              <a:t>};</a:t>
            </a:r>
          </a:p>
          <a:p>
            <a:pPr eaLnBrk="1" hangingPunct="1">
              <a:spcBef>
                <a:spcPct val="0"/>
              </a:spcBef>
              <a:buFontTx/>
              <a:buAutoNum type="arabicPeriod"/>
              <a:defRPr/>
            </a:pPr>
            <a:r>
              <a:rPr lang="en-US" altLang="en-US" sz="2400" dirty="0">
                <a:solidFill>
                  <a:srgbClr val="C00000"/>
                </a:solidFill>
                <a:cs typeface="Times New Roman" pitchFamily="18" charset="0"/>
              </a:rPr>
              <a:t>Choose</a:t>
            </a:r>
            <a:r>
              <a:rPr lang="en-US" altLang="en-US" sz="2400" b="1" dirty="0">
                <a:solidFill>
                  <a:srgbClr val="C00000"/>
                </a:solidFill>
                <a:cs typeface="Times New Roman" pitchFamily="18" charset="0"/>
              </a:rPr>
              <a:t> YZ Plane;</a:t>
            </a:r>
          </a:p>
          <a:p>
            <a:pPr eaLnBrk="1" hangingPunct="1">
              <a:spcBef>
                <a:spcPct val="0"/>
              </a:spcBef>
              <a:buFontTx/>
              <a:buAutoNum type="arabicPeriod"/>
              <a:defRPr/>
            </a:pPr>
            <a:r>
              <a:rPr lang="en-US" altLang="en-US" sz="2400" dirty="0">
                <a:solidFill>
                  <a:srgbClr val="C00000"/>
                </a:solidFill>
                <a:cs typeface="Times New Roman" pitchFamily="18" charset="0"/>
              </a:rPr>
              <a:t>Offset value 0 (default)</a:t>
            </a:r>
          </a:p>
          <a:p>
            <a:pPr eaLnBrk="1" hangingPunct="1">
              <a:spcBef>
                <a:spcPct val="0"/>
              </a:spcBef>
              <a:buFontTx/>
              <a:buAutoNum type="arabicPeriod"/>
              <a:defRPr/>
            </a:pPr>
            <a:r>
              <a:rPr lang="en-US" altLang="en-US" sz="2400" b="1" dirty="0">
                <a:solidFill>
                  <a:srgbClr val="C00000"/>
                </a:solidFill>
                <a:cs typeface="Times New Roman" pitchFamily="18" charset="0"/>
              </a:rPr>
              <a:t>Apply</a:t>
            </a:r>
            <a:endParaRPr lang="en-US" altLang="en-US" sz="2400" dirty="0">
              <a:solidFill>
                <a:srgbClr val="C00000"/>
              </a:solidFill>
              <a:cs typeface="Times New Roman" pitchFamily="18" charset="0"/>
            </a:endParaRPr>
          </a:p>
        </p:txBody>
      </p:sp>
      <p:pic>
        <p:nvPicPr>
          <p:cNvPr id="49157" name="Picture 2">
            <a:extLst>
              <a:ext uri="{FF2B5EF4-FFF2-40B4-BE49-F238E27FC236}">
                <a16:creationId xmlns:a16="http://schemas.microsoft.com/office/drawing/2014/main" id="{84520445-F514-2E00-1DA5-B2DCF3B69D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1719263"/>
            <a:ext cx="2578100"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Line 9">
            <a:extLst>
              <a:ext uri="{FF2B5EF4-FFF2-40B4-BE49-F238E27FC236}">
                <a16:creationId xmlns:a16="http://schemas.microsoft.com/office/drawing/2014/main" id="{199853E7-B57C-FD62-009A-2D900BC37F57}"/>
              </a:ext>
            </a:extLst>
          </p:cNvPr>
          <p:cNvSpPr>
            <a:spLocks noChangeShapeType="1"/>
          </p:cNvSpPr>
          <p:nvPr/>
        </p:nvSpPr>
        <p:spPr bwMode="auto">
          <a:xfrm flipH="1">
            <a:off x="949325" y="3979863"/>
            <a:ext cx="369888" cy="63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9159" name="Group 19">
            <a:extLst>
              <a:ext uri="{FF2B5EF4-FFF2-40B4-BE49-F238E27FC236}">
                <a16:creationId xmlns:a16="http://schemas.microsoft.com/office/drawing/2014/main" id="{4BC03C46-D8F4-2ACB-9A51-75E8A7A59C5B}"/>
              </a:ext>
            </a:extLst>
          </p:cNvPr>
          <p:cNvGrpSpPr>
            <a:grpSpLocks/>
          </p:cNvGrpSpPr>
          <p:nvPr/>
        </p:nvGrpSpPr>
        <p:grpSpPr bwMode="auto">
          <a:xfrm>
            <a:off x="360363" y="3736975"/>
            <a:ext cx="2184400" cy="1806575"/>
            <a:chOff x="1372502" y="1859576"/>
            <a:chExt cx="2184316" cy="1805639"/>
          </a:xfrm>
        </p:grpSpPr>
        <p:sp>
          <p:nvSpPr>
            <p:cNvPr id="49167" name="Oval 14">
              <a:extLst>
                <a:ext uri="{FF2B5EF4-FFF2-40B4-BE49-F238E27FC236}">
                  <a16:creationId xmlns:a16="http://schemas.microsoft.com/office/drawing/2014/main" id="{FC651C34-42C7-1B8D-EEF5-62A78272C33D}"/>
                </a:ext>
              </a:extLst>
            </p:cNvPr>
            <p:cNvSpPr>
              <a:spLocks noChangeArrowheads="1"/>
            </p:cNvSpPr>
            <p:nvPr/>
          </p:nvSpPr>
          <p:spPr bwMode="auto">
            <a:xfrm>
              <a:off x="2362144" y="1859576"/>
              <a:ext cx="431800" cy="430212"/>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2</a:t>
              </a:r>
            </a:p>
          </p:txBody>
        </p:sp>
        <p:sp>
          <p:nvSpPr>
            <p:cNvPr id="49168" name="Oval 14">
              <a:extLst>
                <a:ext uri="{FF2B5EF4-FFF2-40B4-BE49-F238E27FC236}">
                  <a16:creationId xmlns:a16="http://schemas.microsoft.com/office/drawing/2014/main" id="{56C16F82-987B-C7C0-3D83-0B1192A11D13}"/>
                </a:ext>
              </a:extLst>
            </p:cNvPr>
            <p:cNvSpPr>
              <a:spLocks noChangeArrowheads="1"/>
            </p:cNvSpPr>
            <p:nvPr/>
          </p:nvSpPr>
          <p:spPr bwMode="auto">
            <a:xfrm>
              <a:off x="3123430" y="2384542"/>
              <a:ext cx="433388"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3</a:t>
              </a:r>
            </a:p>
          </p:txBody>
        </p:sp>
        <p:sp>
          <p:nvSpPr>
            <p:cNvPr id="49169" name="Oval 14">
              <a:extLst>
                <a:ext uri="{FF2B5EF4-FFF2-40B4-BE49-F238E27FC236}">
                  <a16:creationId xmlns:a16="http://schemas.microsoft.com/office/drawing/2014/main" id="{19CE2F04-EF8A-67E8-B2C0-FC61B219DFB0}"/>
                </a:ext>
              </a:extLst>
            </p:cNvPr>
            <p:cNvSpPr>
              <a:spLocks noChangeArrowheads="1"/>
            </p:cNvSpPr>
            <p:nvPr/>
          </p:nvSpPr>
          <p:spPr bwMode="auto">
            <a:xfrm>
              <a:off x="2673425" y="2733926"/>
              <a:ext cx="450005"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4</a:t>
              </a:r>
            </a:p>
          </p:txBody>
        </p:sp>
        <p:sp>
          <p:nvSpPr>
            <p:cNvPr id="49170" name="Oval 14">
              <a:extLst>
                <a:ext uri="{FF2B5EF4-FFF2-40B4-BE49-F238E27FC236}">
                  <a16:creationId xmlns:a16="http://schemas.microsoft.com/office/drawing/2014/main" id="{FCA5D004-0F4F-8D00-20C7-51FD50A902C0}"/>
                </a:ext>
              </a:extLst>
            </p:cNvPr>
            <p:cNvSpPr>
              <a:spLocks noChangeArrowheads="1"/>
            </p:cNvSpPr>
            <p:nvPr/>
          </p:nvSpPr>
          <p:spPr bwMode="auto">
            <a:xfrm>
              <a:off x="2753804" y="3236590"/>
              <a:ext cx="433388"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6</a:t>
              </a:r>
            </a:p>
          </p:txBody>
        </p:sp>
        <p:sp>
          <p:nvSpPr>
            <p:cNvPr id="49171" name="Line 9">
              <a:extLst>
                <a:ext uri="{FF2B5EF4-FFF2-40B4-BE49-F238E27FC236}">
                  <a16:creationId xmlns:a16="http://schemas.microsoft.com/office/drawing/2014/main" id="{87D052C5-B5AC-8564-8434-F3FCD9B03753}"/>
                </a:ext>
              </a:extLst>
            </p:cNvPr>
            <p:cNvSpPr>
              <a:spLocks noChangeShapeType="1"/>
            </p:cNvSpPr>
            <p:nvPr/>
          </p:nvSpPr>
          <p:spPr bwMode="auto">
            <a:xfrm flipH="1" flipV="1">
              <a:off x="1372502" y="3236590"/>
              <a:ext cx="10558" cy="42860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2" name="Line 9">
              <a:extLst>
                <a:ext uri="{FF2B5EF4-FFF2-40B4-BE49-F238E27FC236}">
                  <a16:creationId xmlns:a16="http://schemas.microsoft.com/office/drawing/2014/main" id="{3C096AF0-358B-4FB8-713A-932C21CF6FCC}"/>
                </a:ext>
              </a:extLst>
            </p:cNvPr>
            <p:cNvSpPr>
              <a:spLocks noChangeShapeType="1"/>
            </p:cNvSpPr>
            <p:nvPr/>
          </p:nvSpPr>
          <p:spPr bwMode="auto">
            <a:xfrm flipH="1">
              <a:off x="2382766" y="2564132"/>
              <a:ext cx="63051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3" name="Line 9">
              <a:extLst>
                <a:ext uri="{FF2B5EF4-FFF2-40B4-BE49-F238E27FC236}">
                  <a16:creationId xmlns:a16="http://schemas.microsoft.com/office/drawing/2014/main" id="{2A2A2DFF-2D2C-B3D2-01C0-7DE9BF8B264C}"/>
                </a:ext>
              </a:extLst>
            </p:cNvPr>
            <p:cNvSpPr>
              <a:spLocks noChangeShapeType="1"/>
            </p:cNvSpPr>
            <p:nvPr/>
          </p:nvSpPr>
          <p:spPr bwMode="auto">
            <a:xfrm flipH="1">
              <a:off x="2007032" y="2948239"/>
              <a:ext cx="61476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9160" name="Rectangle 5">
            <a:extLst>
              <a:ext uri="{FF2B5EF4-FFF2-40B4-BE49-F238E27FC236}">
                <a16:creationId xmlns:a16="http://schemas.microsoft.com/office/drawing/2014/main" id="{C56D96A2-BE87-4CA1-BA0E-66FF6B18F53F}"/>
              </a:ext>
            </a:extLst>
          </p:cNvPr>
          <p:cNvSpPr>
            <a:spLocks noChangeArrowheads="1"/>
          </p:cNvSpPr>
          <p:nvPr/>
        </p:nvSpPr>
        <p:spPr bwMode="auto">
          <a:xfrm>
            <a:off x="3209925" y="6032500"/>
            <a:ext cx="395446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dirty="0">
                <a:solidFill>
                  <a:srgbClr val="0000FF"/>
                </a:solidFill>
                <a:latin typeface="Calibri" panose="020F0502020204030204" pitchFamily="34" charset="0"/>
                <a:cs typeface="Times New Roman" panose="02020603050405020304" pitchFamily="18" charset="0"/>
              </a:rPr>
              <a:t>Or type </a:t>
            </a:r>
            <a:r>
              <a:rPr lang="en-US" altLang="en-US" sz="2000" b="1" dirty="0">
                <a:solidFill>
                  <a:srgbClr val="0000FF"/>
                </a:solidFill>
                <a:latin typeface="Calibri" panose="020F0502020204030204" pitchFamily="34" charset="0"/>
                <a:cs typeface="Times New Roman" panose="02020603050405020304" pitchFamily="18" charset="0"/>
              </a:rPr>
              <a:t>“</a:t>
            </a:r>
            <a:r>
              <a:rPr lang="en-US" altLang="en-US" sz="2000" b="1" dirty="0" err="1">
                <a:solidFill>
                  <a:srgbClr val="0000FF"/>
                </a:solidFill>
                <a:latin typeface="Calibri" panose="020F0502020204030204" pitchFamily="34" charset="0"/>
                <a:cs typeface="Times New Roman" panose="02020603050405020304" pitchFamily="18" charset="0"/>
              </a:rPr>
              <a:t>webcut</a:t>
            </a:r>
            <a:r>
              <a:rPr lang="en-US" altLang="en-US" sz="2000" b="1" dirty="0">
                <a:solidFill>
                  <a:srgbClr val="0000FF"/>
                </a:solidFill>
                <a:latin typeface="Calibri" panose="020F0502020204030204" pitchFamily="34" charset="0"/>
                <a:cs typeface="Times New Roman" panose="02020603050405020304" pitchFamily="18" charset="0"/>
              </a:rPr>
              <a:t> vol 1 with </a:t>
            </a:r>
            <a:r>
              <a:rPr lang="en-US" altLang="en-US" sz="2000" b="1" dirty="0" err="1">
                <a:solidFill>
                  <a:srgbClr val="0000FF"/>
                </a:solidFill>
                <a:latin typeface="Calibri" panose="020F0502020204030204" pitchFamily="34" charset="0"/>
                <a:cs typeface="Times New Roman" panose="02020603050405020304" pitchFamily="18" charset="0"/>
              </a:rPr>
              <a:t>xplane</a:t>
            </a:r>
            <a:r>
              <a:rPr lang="en-US" altLang="en-US" sz="2000" b="1" dirty="0">
                <a:solidFill>
                  <a:srgbClr val="0000FF"/>
                </a:solidFill>
                <a:latin typeface="Calibri" panose="020F0502020204030204" pitchFamily="34" charset="0"/>
                <a:cs typeface="Times New Roman" panose="02020603050405020304" pitchFamily="18" charset="0"/>
              </a:rPr>
              <a:t> ” </a:t>
            </a:r>
            <a:r>
              <a:rPr lang="en-US" altLang="en-US" sz="2000" dirty="0">
                <a:solidFill>
                  <a:srgbClr val="0000FF"/>
                </a:solidFill>
                <a:latin typeface="Calibri" panose="020F0502020204030204" pitchFamily="34" charset="0"/>
                <a:cs typeface="Times New Roman" panose="02020603050405020304" pitchFamily="18" charset="0"/>
              </a:rPr>
              <a:t>in the command window.</a:t>
            </a:r>
          </a:p>
        </p:txBody>
      </p:sp>
      <p:cxnSp>
        <p:nvCxnSpPr>
          <p:cNvPr id="22" name="Straight Connector 21">
            <a:extLst>
              <a:ext uri="{FF2B5EF4-FFF2-40B4-BE49-F238E27FC236}">
                <a16:creationId xmlns:a16="http://schemas.microsoft.com/office/drawing/2014/main" id="{28054E3C-3526-0CC6-51C4-63D21E71CF65}"/>
              </a:ext>
            </a:extLst>
          </p:cNvPr>
          <p:cNvCxnSpPr/>
          <p:nvPr/>
        </p:nvCxnSpPr>
        <p:spPr>
          <a:xfrm>
            <a:off x="4572000" y="5872163"/>
            <a:ext cx="284162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49162" name="Oval 14">
            <a:extLst>
              <a:ext uri="{FF2B5EF4-FFF2-40B4-BE49-F238E27FC236}">
                <a16:creationId xmlns:a16="http://schemas.microsoft.com/office/drawing/2014/main" id="{E3AA46D8-1D62-ECC5-3660-4BC8661EDC4D}"/>
              </a:ext>
            </a:extLst>
          </p:cNvPr>
          <p:cNvSpPr>
            <a:spLocks noChangeArrowheads="1"/>
          </p:cNvSpPr>
          <p:nvPr/>
        </p:nvSpPr>
        <p:spPr bwMode="auto">
          <a:xfrm>
            <a:off x="944563" y="2724150"/>
            <a:ext cx="431800"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1</a:t>
            </a:r>
          </a:p>
        </p:txBody>
      </p:sp>
      <p:sp>
        <p:nvSpPr>
          <p:cNvPr id="49163" name="Line 9">
            <a:extLst>
              <a:ext uri="{FF2B5EF4-FFF2-40B4-BE49-F238E27FC236}">
                <a16:creationId xmlns:a16="http://schemas.microsoft.com/office/drawing/2014/main" id="{FCD43F42-886F-B0C2-587D-F40D4B303D27}"/>
              </a:ext>
            </a:extLst>
          </p:cNvPr>
          <p:cNvSpPr>
            <a:spLocks noChangeShapeType="1"/>
          </p:cNvSpPr>
          <p:nvPr/>
        </p:nvSpPr>
        <p:spPr bwMode="auto">
          <a:xfrm flipH="1">
            <a:off x="544513" y="2892425"/>
            <a:ext cx="369887" cy="63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4" name="Oval 14">
            <a:extLst>
              <a:ext uri="{FF2B5EF4-FFF2-40B4-BE49-F238E27FC236}">
                <a16:creationId xmlns:a16="http://schemas.microsoft.com/office/drawing/2014/main" id="{1A2F9E2F-DE31-881D-27BF-A40A3264C021}"/>
              </a:ext>
            </a:extLst>
          </p:cNvPr>
          <p:cNvSpPr>
            <a:spLocks noChangeArrowheads="1"/>
          </p:cNvSpPr>
          <p:nvPr/>
        </p:nvSpPr>
        <p:spPr bwMode="auto">
          <a:xfrm>
            <a:off x="158750" y="5576888"/>
            <a:ext cx="450850"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5</a:t>
            </a:r>
          </a:p>
        </p:txBody>
      </p:sp>
      <p:sp>
        <p:nvSpPr>
          <p:cNvPr id="49165" name="Oval 14">
            <a:extLst>
              <a:ext uri="{FF2B5EF4-FFF2-40B4-BE49-F238E27FC236}">
                <a16:creationId xmlns:a16="http://schemas.microsoft.com/office/drawing/2014/main" id="{66844261-0E25-9CF8-54D2-914069456CD1}"/>
              </a:ext>
            </a:extLst>
          </p:cNvPr>
          <p:cNvSpPr>
            <a:spLocks noChangeArrowheads="1"/>
          </p:cNvSpPr>
          <p:nvPr/>
        </p:nvSpPr>
        <p:spPr bwMode="auto">
          <a:xfrm>
            <a:off x="1979613" y="5824538"/>
            <a:ext cx="433387"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7</a:t>
            </a:r>
          </a:p>
        </p:txBody>
      </p:sp>
      <p:sp>
        <p:nvSpPr>
          <p:cNvPr id="49166" name="Line 9">
            <a:extLst>
              <a:ext uri="{FF2B5EF4-FFF2-40B4-BE49-F238E27FC236}">
                <a16:creationId xmlns:a16="http://schemas.microsoft.com/office/drawing/2014/main" id="{442292A1-E06C-24ED-E53C-3DCFB11A9321}"/>
              </a:ext>
            </a:extLst>
          </p:cNvPr>
          <p:cNvSpPr>
            <a:spLocks noChangeShapeType="1"/>
          </p:cNvSpPr>
          <p:nvPr/>
        </p:nvSpPr>
        <p:spPr bwMode="auto">
          <a:xfrm flipH="1">
            <a:off x="993775" y="5276850"/>
            <a:ext cx="61595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2" descr="Graphical user interface, text, application, chat or text message&#10;&#10;Description automatically generated">
            <a:extLst>
              <a:ext uri="{FF2B5EF4-FFF2-40B4-BE49-F238E27FC236}">
                <a16:creationId xmlns:a16="http://schemas.microsoft.com/office/drawing/2014/main" id="{067A2DC0-AA35-1424-654C-AFB238DFE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4451350"/>
            <a:ext cx="4395787"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2" name="Picture 6" descr="Graphical user interface, application&#10;&#10;Description automatically generated">
            <a:extLst>
              <a:ext uri="{FF2B5EF4-FFF2-40B4-BE49-F238E27FC236}">
                <a16:creationId xmlns:a16="http://schemas.microsoft.com/office/drawing/2014/main" id="{C715AD67-C1CE-928D-2B72-46088DCD8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1476375"/>
            <a:ext cx="2738437"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2">
            <a:extLst>
              <a:ext uri="{FF2B5EF4-FFF2-40B4-BE49-F238E27FC236}">
                <a16:creationId xmlns:a16="http://schemas.microsoft.com/office/drawing/2014/main" id="{676CD1D7-E402-9D20-2536-C3735D408CFA}"/>
              </a:ext>
            </a:extLst>
          </p:cNvPr>
          <p:cNvSpPr>
            <a:spLocks noGrp="1" noChangeArrowheads="1"/>
          </p:cNvSpPr>
          <p:nvPr>
            <p:ph type="title"/>
          </p:nvPr>
        </p:nvSpPr>
        <p:spPr>
          <a:xfrm>
            <a:off x="228600" y="122238"/>
            <a:ext cx="8915400" cy="608012"/>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Delete Unneeded Volume</a:t>
            </a:r>
          </a:p>
        </p:txBody>
      </p:sp>
      <p:sp>
        <p:nvSpPr>
          <p:cNvPr id="51204" name="Oval 14">
            <a:extLst>
              <a:ext uri="{FF2B5EF4-FFF2-40B4-BE49-F238E27FC236}">
                <a16:creationId xmlns:a16="http://schemas.microsoft.com/office/drawing/2014/main" id="{0B616022-A54F-B515-F4F6-36DAC067568C}"/>
              </a:ext>
            </a:extLst>
          </p:cNvPr>
          <p:cNvSpPr>
            <a:spLocks noChangeArrowheads="1"/>
          </p:cNvSpPr>
          <p:nvPr/>
        </p:nvSpPr>
        <p:spPr bwMode="auto">
          <a:xfrm>
            <a:off x="8047038" y="3214688"/>
            <a:ext cx="433387"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1</a:t>
            </a:r>
          </a:p>
        </p:txBody>
      </p:sp>
      <p:sp>
        <p:nvSpPr>
          <p:cNvPr id="51205" name="Oval 14">
            <a:extLst>
              <a:ext uri="{FF2B5EF4-FFF2-40B4-BE49-F238E27FC236}">
                <a16:creationId xmlns:a16="http://schemas.microsoft.com/office/drawing/2014/main" id="{F2D05920-1B4F-AA87-956B-8649FFA51D8D}"/>
              </a:ext>
            </a:extLst>
          </p:cNvPr>
          <p:cNvSpPr>
            <a:spLocks noChangeArrowheads="1"/>
          </p:cNvSpPr>
          <p:nvPr/>
        </p:nvSpPr>
        <p:spPr bwMode="auto">
          <a:xfrm>
            <a:off x="7613650" y="4660900"/>
            <a:ext cx="433388"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2</a:t>
            </a:r>
          </a:p>
        </p:txBody>
      </p:sp>
      <p:sp>
        <p:nvSpPr>
          <p:cNvPr id="51206" name="Oval 14">
            <a:extLst>
              <a:ext uri="{FF2B5EF4-FFF2-40B4-BE49-F238E27FC236}">
                <a16:creationId xmlns:a16="http://schemas.microsoft.com/office/drawing/2014/main" id="{5CC1E90D-85E3-31BB-1B87-7A6666330122}"/>
              </a:ext>
            </a:extLst>
          </p:cNvPr>
          <p:cNvSpPr>
            <a:spLocks noChangeArrowheads="1"/>
          </p:cNvSpPr>
          <p:nvPr/>
        </p:nvSpPr>
        <p:spPr bwMode="auto">
          <a:xfrm>
            <a:off x="8189913" y="5499100"/>
            <a:ext cx="434975"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3</a:t>
            </a:r>
          </a:p>
        </p:txBody>
      </p:sp>
      <p:sp>
        <p:nvSpPr>
          <p:cNvPr id="51207" name="Rectangle 5">
            <a:extLst>
              <a:ext uri="{FF2B5EF4-FFF2-40B4-BE49-F238E27FC236}">
                <a16:creationId xmlns:a16="http://schemas.microsoft.com/office/drawing/2014/main" id="{F2DABD5F-7C3E-3B93-A450-A6C5164E72EB}"/>
              </a:ext>
            </a:extLst>
          </p:cNvPr>
          <p:cNvSpPr>
            <a:spLocks noChangeArrowheads="1"/>
          </p:cNvSpPr>
          <p:nvPr/>
        </p:nvSpPr>
        <p:spPr bwMode="auto">
          <a:xfrm>
            <a:off x="4144963" y="3765550"/>
            <a:ext cx="2024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b="1">
                <a:solidFill>
                  <a:srgbClr val="0000FF"/>
                </a:solidFill>
                <a:latin typeface="Calibri" panose="020F0502020204030204" pitchFamily="34" charset="0"/>
                <a:cs typeface="Times New Roman" panose="02020603050405020304" pitchFamily="18" charset="0"/>
              </a:rPr>
              <a:t>del vol 2</a:t>
            </a:r>
          </a:p>
          <a:p>
            <a:pPr eaLnBrk="1" hangingPunct="1">
              <a:spcBef>
                <a:spcPct val="0"/>
              </a:spcBef>
              <a:buClrTx/>
              <a:buFontTx/>
              <a:buNone/>
            </a:pPr>
            <a:r>
              <a:rPr lang="en-US" altLang="en-US" sz="2000" b="1">
                <a:solidFill>
                  <a:srgbClr val="0000FF"/>
                </a:solidFill>
                <a:latin typeface="Calibri" panose="020F0502020204030204" pitchFamily="34" charset="0"/>
                <a:cs typeface="Times New Roman" panose="02020603050405020304" pitchFamily="18" charset="0"/>
              </a:rPr>
              <a:t>compress ids</a:t>
            </a:r>
            <a:endParaRPr lang="en-US" altLang="en-US" sz="2000">
              <a:solidFill>
                <a:srgbClr val="0000FF"/>
              </a:solidFill>
              <a:latin typeface="Calibri" panose="020F0502020204030204" pitchFamily="34"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21F66D60-CED9-C7E7-808C-095C510D91CB}"/>
              </a:ext>
            </a:extLst>
          </p:cNvPr>
          <p:cNvCxnSpPr/>
          <p:nvPr/>
        </p:nvCxnSpPr>
        <p:spPr>
          <a:xfrm>
            <a:off x="749300" y="5732463"/>
            <a:ext cx="930275" cy="158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064120F-3EE7-162B-C5F3-B4918D4215D7}"/>
              </a:ext>
            </a:extLst>
          </p:cNvPr>
          <p:cNvCxnSpPr/>
          <p:nvPr/>
        </p:nvCxnSpPr>
        <p:spPr>
          <a:xfrm>
            <a:off x="1236663" y="5499100"/>
            <a:ext cx="88582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pic>
        <p:nvPicPr>
          <p:cNvPr id="51210" name="Picture 21">
            <a:extLst>
              <a:ext uri="{FF2B5EF4-FFF2-40B4-BE49-F238E27FC236}">
                <a16:creationId xmlns:a16="http://schemas.microsoft.com/office/drawing/2014/main" id="{C7E82877-108B-0742-5E8E-E2D61FC4D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975" y="1690688"/>
            <a:ext cx="2843213" cy="218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11" name="Oval 14">
            <a:extLst>
              <a:ext uri="{FF2B5EF4-FFF2-40B4-BE49-F238E27FC236}">
                <a16:creationId xmlns:a16="http://schemas.microsoft.com/office/drawing/2014/main" id="{B2F4ECC6-19D0-7A14-39E9-CDCB27AA6022}"/>
              </a:ext>
            </a:extLst>
          </p:cNvPr>
          <p:cNvSpPr>
            <a:spLocks noChangeArrowheads="1"/>
          </p:cNvSpPr>
          <p:nvPr/>
        </p:nvSpPr>
        <p:spPr bwMode="auto">
          <a:xfrm>
            <a:off x="2265363" y="5600700"/>
            <a:ext cx="434975"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4</a:t>
            </a:r>
          </a:p>
        </p:txBody>
      </p:sp>
      <p:sp>
        <p:nvSpPr>
          <p:cNvPr id="51212" name="Text Box 15">
            <a:extLst>
              <a:ext uri="{FF2B5EF4-FFF2-40B4-BE49-F238E27FC236}">
                <a16:creationId xmlns:a16="http://schemas.microsoft.com/office/drawing/2014/main" id="{DB9FE569-0EDE-E185-8928-FF63D6384E26}"/>
              </a:ext>
            </a:extLst>
          </p:cNvPr>
          <p:cNvSpPr txBox="1">
            <a:spLocks noChangeArrowheads="1"/>
          </p:cNvSpPr>
          <p:nvPr/>
        </p:nvSpPr>
        <p:spPr bwMode="auto">
          <a:xfrm>
            <a:off x="2933700" y="5546725"/>
            <a:ext cx="2352675" cy="520700"/>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1400">
                <a:solidFill>
                  <a:srgbClr val="A50021"/>
                </a:solidFill>
                <a:latin typeface="Calibri" panose="020F0502020204030204" pitchFamily="34" charset="0"/>
                <a:cs typeface="Calibri" panose="020F0502020204030204" pitchFamily="34" charset="0"/>
              </a:rPr>
              <a:t>Good to “compress ids” after “unite” or “delete” entries</a:t>
            </a:r>
          </a:p>
        </p:txBody>
      </p:sp>
      <p:sp>
        <p:nvSpPr>
          <p:cNvPr id="16" name="TextBox 20">
            <a:extLst>
              <a:ext uri="{FF2B5EF4-FFF2-40B4-BE49-F238E27FC236}">
                <a16:creationId xmlns:a16="http://schemas.microsoft.com/office/drawing/2014/main" id="{00924CD7-1C95-5D2C-C506-3052EB090F7E}"/>
              </a:ext>
            </a:extLst>
          </p:cNvPr>
          <p:cNvSpPr txBox="1">
            <a:spLocks noChangeArrowheads="1"/>
          </p:cNvSpPr>
          <p:nvPr/>
        </p:nvSpPr>
        <p:spPr bwMode="auto">
          <a:xfrm>
            <a:off x="79375" y="1120775"/>
            <a:ext cx="5241925" cy="1570038"/>
          </a:xfrm>
          <a:prstGeom prst="rect">
            <a:avLst/>
          </a:prstGeom>
          <a:noFill/>
          <a:ln>
            <a:noFill/>
          </a:ln>
        </p:spPr>
        <p:txBody>
          <a:bodyPr>
            <a:spAutoFit/>
          </a:bodyPr>
          <a:lstStyle>
            <a:lvl1pPr marL="457200" indent="-457200" eaLnBrk="0" hangingPunct="0">
              <a:spcBef>
                <a:spcPct val="20000"/>
              </a:spcBef>
              <a:buChar char="•"/>
              <a:defRPr sz="32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buChar char="–"/>
              <a:defRPr sz="28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buChar char="•"/>
              <a:defRPr sz="24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9pPr>
          </a:lstStyle>
          <a:p>
            <a:pPr marL="0" indent="0" eaLnBrk="1" hangingPunct="1">
              <a:spcBef>
                <a:spcPct val="0"/>
              </a:spcBef>
              <a:buFontTx/>
              <a:buNone/>
              <a:defRPr/>
            </a:pPr>
            <a:r>
              <a:rPr lang="en-US" altLang="en-US" sz="2400" dirty="0">
                <a:solidFill>
                  <a:srgbClr val="C00000"/>
                </a:solidFill>
                <a:cs typeface="Times New Roman" pitchFamily="18" charset="0"/>
              </a:rPr>
              <a:t>Under Mode-Geometry, Volume-Entity</a:t>
            </a:r>
          </a:p>
          <a:p>
            <a:pPr eaLnBrk="1" hangingPunct="1">
              <a:spcBef>
                <a:spcPct val="0"/>
              </a:spcBef>
              <a:buFontTx/>
              <a:buAutoNum type="arabicPeriod"/>
              <a:defRPr/>
            </a:pPr>
            <a:r>
              <a:rPr lang="en-US" altLang="en-US" sz="2400" dirty="0">
                <a:solidFill>
                  <a:srgbClr val="C00000"/>
                </a:solidFill>
                <a:cs typeface="Times New Roman" pitchFamily="18" charset="0"/>
              </a:rPr>
              <a:t>Click</a:t>
            </a:r>
            <a:r>
              <a:rPr lang="en-US" altLang="en-US" sz="2400" b="1" dirty="0">
                <a:solidFill>
                  <a:srgbClr val="C00000"/>
                </a:solidFill>
                <a:cs typeface="Times New Roman" pitchFamily="18" charset="0"/>
              </a:rPr>
              <a:t> Action-Delete;       </a:t>
            </a:r>
          </a:p>
          <a:p>
            <a:pPr eaLnBrk="1" hangingPunct="1">
              <a:spcBef>
                <a:spcPct val="0"/>
              </a:spcBef>
              <a:buFontTx/>
              <a:buAutoNum type="arabicPeriod"/>
              <a:defRPr/>
            </a:pPr>
            <a:r>
              <a:rPr lang="en-US" altLang="en-US" sz="2400" dirty="0">
                <a:solidFill>
                  <a:srgbClr val="C00000"/>
                </a:solidFill>
                <a:cs typeface="Times New Roman" pitchFamily="18" charset="0"/>
              </a:rPr>
              <a:t>Enter Volume ID {2};</a:t>
            </a:r>
          </a:p>
          <a:p>
            <a:pPr eaLnBrk="1" hangingPunct="1">
              <a:spcBef>
                <a:spcPct val="0"/>
              </a:spcBef>
              <a:buFontTx/>
              <a:buAutoNum type="arabicPeriod"/>
              <a:defRPr/>
            </a:pPr>
            <a:r>
              <a:rPr lang="en-US" altLang="en-US" sz="2400" b="1" dirty="0">
                <a:solidFill>
                  <a:srgbClr val="C00000"/>
                </a:solidFill>
                <a:cs typeface="Times New Roman" pitchFamily="18" charset="0"/>
              </a:rPr>
              <a:t>Apply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20612CF0-6FB6-9197-3BDA-293E389E9186}"/>
              </a:ext>
            </a:extLst>
          </p:cNvPr>
          <p:cNvSpPr>
            <a:spLocks noGrp="1" noChangeArrowheads="1"/>
          </p:cNvSpPr>
          <p:nvPr>
            <p:ph type="title"/>
          </p:nvPr>
        </p:nvSpPr>
        <p:spPr>
          <a:xfrm>
            <a:off x="228600" y="122238"/>
            <a:ext cx="8915400" cy="608012"/>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Step 5: Reduce </a:t>
            </a:r>
            <a:r>
              <a:rPr lang="en-US" altLang="en-US">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1/4</a:t>
            </a:r>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 of the Pillbox Cavity</a:t>
            </a:r>
          </a:p>
        </p:txBody>
      </p:sp>
      <p:pic>
        <p:nvPicPr>
          <p:cNvPr id="52226" name="Picture 2">
            <a:extLst>
              <a:ext uri="{FF2B5EF4-FFF2-40B4-BE49-F238E27FC236}">
                <a16:creationId xmlns:a16="http://schemas.microsoft.com/office/drawing/2014/main" id="{F14D0E4E-2DA6-671A-FD93-039F7B21C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212850"/>
            <a:ext cx="24225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9">
            <a:extLst>
              <a:ext uri="{FF2B5EF4-FFF2-40B4-BE49-F238E27FC236}">
                <a16:creationId xmlns:a16="http://schemas.microsoft.com/office/drawing/2014/main" id="{EA0A3478-0D22-DD5A-5C5F-DACB8C3B9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063" y="3140075"/>
            <a:ext cx="5476875"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8" name="Oval 14">
            <a:extLst>
              <a:ext uri="{FF2B5EF4-FFF2-40B4-BE49-F238E27FC236}">
                <a16:creationId xmlns:a16="http://schemas.microsoft.com/office/drawing/2014/main" id="{CCDF83EA-ADCA-6F24-8252-C97913DA31C7}"/>
              </a:ext>
            </a:extLst>
          </p:cNvPr>
          <p:cNvSpPr>
            <a:spLocks noChangeArrowheads="1"/>
          </p:cNvSpPr>
          <p:nvPr/>
        </p:nvSpPr>
        <p:spPr bwMode="auto">
          <a:xfrm>
            <a:off x="7194550" y="3556000"/>
            <a:ext cx="433388"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1</a:t>
            </a:r>
          </a:p>
        </p:txBody>
      </p:sp>
      <p:sp>
        <p:nvSpPr>
          <p:cNvPr id="52229" name="Oval 14">
            <a:extLst>
              <a:ext uri="{FF2B5EF4-FFF2-40B4-BE49-F238E27FC236}">
                <a16:creationId xmlns:a16="http://schemas.microsoft.com/office/drawing/2014/main" id="{43374E95-4855-27EC-63B7-168FAE3B7528}"/>
              </a:ext>
            </a:extLst>
          </p:cNvPr>
          <p:cNvSpPr>
            <a:spLocks noChangeArrowheads="1"/>
          </p:cNvSpPr>
          <p:nvPr/>
        </p:nvSpPr>
        <p:spPr bwMode="auto">
          <a:xfrm>
            <a:off x="5407025" y="5205413"/>
            <a:ext cx="433388"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2</a:t>
            </a:r>
          </a:p>
        </p:txBody>
      </p:sp>
      <p:sp>
        <p:nvSpPr>
          <p:cNvPr id="52230" name="Oval 14">
            <a:extLst>
              <a:ext uri="{FF2B5EF4-FFF2-40B4-BE49-F238E27FC236}">
                <a16:creationId xmlns:a16="http://schemas.microsoft.com/office/drawing/2014/main" id="{10DB8B6F-A807-D395-6330-BCBA3C39603B}"/>
              </a:ext>
            </a:extLst>
          </p:cNvPr>
          <p:cNvSpPr>
            <a:spLocks noChangeArrowheads="1"/>
          </p:cNvSpPr>
          <p:nvPr/>
        </p:nvSpPr>
        <p:spPr bwMode="auto">
          <a:xfrm>
            <a:off x="5407025" y="5734050"/>
            <a:ext cx="433388"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3</a:t>
            </a:r>
          </a:p>
        </p:txBody>
      </p:sp>
      <p:pic>
        <p:nvPicPr>
          <p:cNvPr id="52231" name="Picture 31">
            <a:extLst>
              <a:ext uri="{FF2B5EF4-FFF2-40B4-BE49-F238E27FC236}">
                <a16:creationId xmlns:a16="http://schemas.microsoft.com/office/drawing/2014/main" id="{4D67D714-462C-E72C-FFDF-93D0161D5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800" y="1212850"/>
            <a:ext cx="32956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32" name="Picture 32">
            <a:extLst>
              <a:ext uri="{FF2B5EF4-FFF2-40B4-BE49-F238E27FC236}">
                <a16:creationId xmlns:a16="http://schemas.microsoft.com/office/drawing/2014/main" id="{45B3DD79-3CC0-221F-8EAE-FCC1B5A42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100" y="1398588"/>
            <a:ext cx="33432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33" name="TextBox 1">
            <a:extLst>
              <a:ext uri="{FF2B5EF4-FFF2-40B4-BE49-F238E27FC236}">
                <a16:creationId xmlns:a16="http://schemas.microsoft.com/office/drawing/2014/main" id="{9FA1F48E-1CC0-A4B2-1479-176F5BC6BAC5}"/>
              </a:ext>
            </a:extLst>
          </p:cNvPr>
          <p:cNvSpPr txBox="1">
            <a:spLocks noChangeArrowheads="1"/>
          </p:cNvSpPr>
          <p:nvPr/>
        </p:nvSpPr>
        <p:spPr bwMode="auto">
          <a:xfrm>
            <a:off x="3514725" y="2781300"/>
            <a:ext cx="174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b="1">
                <a:solidFill>
                  <a:srgbClr val="0000FF"/>
                </a:solidFill>
                <a:cs typeface="Calibri" panose="020F0502020204030204" pitchFamily="34" charset="0"/>
              </a:rPr>
              <a:t>Del volume 1</a:t>
            </a:r>
          </a:p>
        </p:txBody>
      </p:sp>
      <p:sp>
        <p:nvSpPr>
          <p:cNvPr id="52234" name="TextBox 36">
            <a:extLst>
              <a:ext uri="{FF2B5EF4-FFF2-40B4-BE49-F238E27FC236}">
                <a16:creationId xmlns:a16="http://schemas.microsoft.com/office/drawing/2014/main" id="{03308CC5-989F-A3E6-9FEC-95BC14B17F4C}"/>
              </a:ext>
            </a:extLst>
          </p:cNvPr>
          <p:cNvSpPr txBox="1">
            <a:spLocks noChangeArrowheads="1"/>
          </p:cNvSpPr>
          <p:nvPr/>
        </p:nvSpPr>
        <p:spPr bwMode="auto">
          <a:xfrm>
            <a:off x="6486525" y="2832100"/>
            <a:ext cx="2284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b="1">
                <a:solidFill>
                  <a:srgbClr val="0000FF"/>
                </a:solidFill>
                <a:cs typeface="Calibri" panose="020F0502020204030204" pitchFamily="34" charset="0"/>
              </a:rPr>
              <a:t>Compress ids</a:t>
            </a:r>
          </a:p>
        </p:txBody>
      </p:sp>
      <p:sp>
        <p:nvSpPr>
          <p:cNvPr id="52235" name="Rectangle 5">
            <a:extLst>
              <a:ext uri="{FF2B5EF4-FFF2-40B4-BE49-F238E27FC236}">
                <a16:creationId xmlns:a16="http://schemas.microsoft.com/office/drawing/2014/main" id="{A47900B3-1498-C399-0CE7-FACF234300FE}"/>
              </a:ext>
            </a:extLst>
          </p:cNvPr>
          <p:cNvSpPr>
            <a:spLocks noChangeArrowheads="1"/>
          </p:cNvSpPr>
          <p:nvPr/>
        </p:nvSpPr>
        <p:spPr bwMode="auto">
          <a:xfrm>
            <a:off x="204788" y="3771900"/>
            <a:ext cx="302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b="1">
                <a:solidFill>
                  <a:srgbClr val="0000FF"/>
                </a:solidFill>
                <a:latin typeface="Calibri" panose="020F0502020204030204" pitchFamily="34" charset="0"/>
                <a:cs typeface="Times New Roman" panose="02020603050405020304" pitchFamily="18" charset="0"/>
              </a:rPr>
              <a:t>webcut vol 1 with  yplane </a:t>
            </a:r>
            <a:endParaRPr lang="en-US" altLang="en-US" sz="2000">
              <a:solidFill>
                <a:srgbClr val="0000FF"/>
              </a:solidFill>
              <a:latin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87180E81-E0BE-1B5F-1D33-E1197AA58A91}"/>
              </a:ext>
            </a:extLst>
          </p:cNvPr>
          <p:cNvCxnSpPr>
            <a:cxnSpLocks/>
          </p:cNvCxnSpPr>
          <p:nvPr/>
        </p:nvCxnSpPr>
        <p:spPr>
          <a:xfrm>
            <a:off x="3990975" y="3865563"/>
            <a:ext cx="28321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1C38321-1ED6-00A5-8F57-01F044BB646D}"/>
              </a:ext>
            </a:extLst>
          </p:cNvPr>
          <p:cNvCxnSpPr>
            <a:cxnSpLocks/>
          </p:cNvCxnSpPr>
          <p:nvPr/>
        </p:nvCxnSpPr>
        <p:spPr>
          <a:xfrm>
            <a:off x="4292600" y="6076950"/>
            <a:ext cx="88582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2238" name="Text Box 15">
            <a:extLst>
              <a:ext uri="{FF2B5EF4-FFF2-40B4-BE49-F238E27FC236}">
                <a16:creationId xmlns:a16="http://schemas.microsoft.com/office/drawing/2014/main" id="{099C3686-967A-B048-A52D-7975DFE6D61F}"/>
              </a:ext>
            </a:extLst>
          </p:cNvPr>
          <p:cNvSpPr txBox="1">
            <a:spLocks noChangeArrowheads="1"/>
          </p:cNvSpPr>
          <p:nvPr/>
        </p:nvSpPr>
        <p:spPr bwMode="auto">
          <a:xfrm>
            <a:off x="6030913" y="5641975"/>
            <a:ext cx="2352675" cy="520700"/>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1400">
                <a:solidFill>
                  <a:srgbClr val="A50021"/>
                </a:solidFill>
                <a:latin typeface="Calibri" panose="020F0502020204030204" pitchFamily="34" charset="0"/>
                <a:cs typeface="Calibri" panose="020F0502020204030204" pitchFamily="34" charset="0"/>
              </a:rPr>
              <a:t>Good to “compress ids” after “unite” or “delete” entries</a:t>
            </a:r>
          </a:p>
        </p:txBody>
      </p:sp>
      <p:cxnSp>
        <p:nvCxnSpPr>
          <p:cNvPr id="18" name="Straight Connector 17">
            <a:extLst>
              <a:ext uri="{FF2B5EF4-FFF2-40B4-BE49-F238E27FC236}">
                <a16:creationId xmlns:a16="http://schemas.microsoft.com/office/drawing/2014/main" id="{3BAB6A73-1236-E3FD-619E-F67C72DECFAD}"/>
              </a:ext>
            </a:extLst>
          </p:cNvPr>
          <p:cNvCxnSpPr>
            <a:cxnSpLocks/>
          </p:cNvCxnSpPr>
          <p:nvPr/>
        </p:nvCxnSpPr>
        <p:spPr>
          <a:xfrm>
            <a:off x="4373563" y="5622925"/>
            <a:ext cx="88582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Graphical user interface, text, application, chat or text message&#10;&#10;Description automatically generated">
            <a:extLst>
              <a:ext uri="{FF2B5EF4-FFF2-40B4-BE49-F238E27FC236}">
                <a16:creationId xmlns:a16="http://schemas.microsoft.com/office/drawing/2014/main" id="{49459885-A1BB-D8E4-F43D-E9D83FD1D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44975"/>
            <a:ext cx="38687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3">
            <a:extLst>
              <a:ext uri="{FF2B5EF4-FFF2-40B4-BE49-F238E27FC236}">
                <a16:creationId xmlns:a16="http://schemas.microsoft.com/office/drawing/2014/main" id="{DE53C41B-3316-7456-DAF3-9FB7A765C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1198563"/>
            <a:ext cx="48244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a:extLst>
              <a:ext uri="{FF2B5EF4-FFF2-40B4-BE49-F238E27FC236}">
                <a16:creationId xmlns:a16="http://schemas.microsoft.com/office/drawing/2014/main" id="{BE198B25-82A3-3F6C-37E5-54D7B1E86EAC}"/>
              </a:ext>
            </a:extLst>
          </p:cNvPr>
          <p:cNvSpPr>
            <a:spLocks noGrp="1" noChangeArrowheads="1"/>
          </p:cNvSpPr>
          <p:nvPr>
            <p:ph type="title"/>
          </p:nvPr>
        </p:nvSpPr>
        <p:spPr>
          <a:xfrm>
            <a:off x="0" y="473075"/>
            <a:ext cx="8915400" cy="568325"/>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Save the Model in ACIS (.sat) Format</a:t>
            </a:r>
          </a:p>
        </p:txBody>
      </p:sp>
      <p:sp>
        <p:nvSpPr>
          <p:cNvPr id="53252" name="Text Box 7">
            <a:extLst>
              <a:ext uri="{FF2B5EF4-FFF2-40B4-BE49-F238E27FC236}">
                <a16:creationId xmlns:a16="http://schemas.microsoft.com/office/drawing/2014/main" id="{32C3DF1E-9437-0006-FAE9-81FB3D030BA1}"/>
              </a:ext>
            </a:extLst>
          </p:cNvPr>
          <p:cNvSpPr txBox="1">
            <a:spLocks noChangeArrowheads="1"/>
          </p:cNvSpPr>
          <p:nvPr/>
        </p:nvSpPr>
        <p:spPr bwMode="auto">
          <a:xfrm>
            <a:off x="5049838" y="1077913"/>
            <a:ext cx="3868737"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AutoNum type="arabicPeriod"/>
            </a:pPr>
            <a:r>
              <a:rPr lang="en-US" altLang="en-US">
                <a:solidFill>
                  <a:srgbClr val="C00000"/>
                </a:solidFill>
                <a:latin typeface="Calibri" panose="020F0502020204030204" pitchFamily="34" charset="0"/>
                <a:cs typeface="Times New Roman" panose="02020603050405020304" pitchFamily="18" charset="0"/>
              </a:rPr>
              <a:t>Click</a:t>
            </a:r>
            <a:r>
              <a:rPr lang="en-US" altLang="en-US" b="1">
                <a:solidFill>
                  <a:srgbClr val="C00000"/>
                </a:solidFill>
                <a:latin typeface="Calibri" panose="020F0502020204030204" pitchFamily="34" charset="0"/>
                <a:cs typeface="Times New Roman" panose="02020603050405020304" pitchFamily="18" charset="0"/>
              </a:rPr>
              <a:t> File </a:t>
            </a:r>
            <a:r>
              <a:rPr lang="en-US" altLang="en-US">
                <a:solidFill>
                  <a:srgbClr val="C00000"/>
                </a:solidFill>
                <a:latin typeface="Calibri" panose="020F0502020204030204" pitchFamily="34" charset="0"/>
                <a:cs typeface="Times New Roman" panose="02020603050405020304" pitchFamily="18" charset="0"/>
              </a:rPr>
              <a:t>option from Drop Down Menu  </a:t>
            </a:r>
          </a:p>
          <a:p>
            <a:pPr eaLnBrk="1" hangingPunct="1">
              <a:spcBef>
                <a:spcPct val="0"/>
              </a:spcBef>
              <a:buClrTx/>
              <a:buFontTx/>
              <a:buAutoNum type="arabicPeriod"/>
            </a:pPr>
            <a:r>
              <a:rPr lang="en-US" altLang="en-US">
                <a:solidFill>
                  <a:srgbClr val="C00000"/>
                </a:solidFill>
                <a:latin typeface="Calibri" panose="020F0502020204030204" pitchFamily="34" charset="0"/>
                <a:cs typeface="Times New Roman" panose="02020603050405020304" pitchFamily="18" charset="0"/>
              </a:rPr>
              <a:t>Choose </a:t>
            </a:r>
            <a:r>
              <a:rPr lang="en-US" altLang="en-US" b="1">
                <a:solidFill>
                  <a:srgbClr val="C00000"/>
                </a:solidFill>
                <a:latin typeface="Calibri" panose="020F0502020204030204" pitchFamily="34" charset="0"/>
                <a:cs typeface="Times New Roman" panose="02020603050405020304" pitchFamily="18" charset="0"/>
              </a:rPr>
              <a:t>Export…</a:t>
            </a:r>
          </a:p>
          <a:p>
            <a:pPr eaLnBrk="1" hangingPunct="1">
              <a:spcBef>
                <a:spcPct val="0"/>
              </a:spcBef>
              <a:buClrTx/>
              <a:buFontTx/>
              <a:buAutoNum type="arabicPeriod"/>
            </a:pPr>
            <a:r>
              <a:rPr lang="en-US" altLang="en-US">
                <a:solidFill>
                  <a:srgbClr val="C00000"/>
                </a:solidFill>
                <a:latin typeface="Calibri" panose="020F0502020204030204" pitchFamily="34" charset="0"/>
                <a:cs typeface="Times New Roman" panose="02020603050405020304" pitchFamily="18" charset="0"/>
              </a:rPr>
              <a:t>Choose</a:t>
            </a:r>
            <a:r>
              <a:rPr lang="en-US" altLang="en-US" b="1">
                <a:solidFill>
                  <a:srgbClr val="C00000"/>
                </a:solidFill>
                <a:latin typeface="Calibri" panose="020F0502020204030204" pitchFamily="34" charset="0"/>
                <a:cs typeface="Times New Roman" panose="02020603050405020304" pitchFamily="18" charset="0"/>
              </a:rPr>
              <a:t> *.sat </a:t>
            </a:r>
            <a:r>
              <a:rPr lang="en-US" altLang="en-US">
                <a:solidFill>
                  <a:srgbClr val="C00000"/>
                </a:solidFill>
                <a:latin typeface="Calibri" panose="020F0502020204030204" pitchFamily="34" charset="0"/>
                <a:cs typeface="Times New Roman" panose="02020603050405020304" pitchFamily="18" charset="0"/>
              </a:rPr>
              <a:t>format</a:t>
            </a:r>
          </a:p>
          <a:p>
            <a:pPr eaLnBrk="1" hangingPunct="1">
              <a:spcBef>
                <a:spcPct val="0"/>
              </a:spcBef>
              <a:buClrTx/>
              <a:buFontTx/>
              <a:buAutoNum type="arabicPeriod"/>
            </a:pPr>
            <a:r>
              <a:rPr lang="en-US" altLang="en-US">
                <a:solidFill>
                  <a:srgbClr val="C00000"/>
                </a:solidFill>
                <a:latin typeface="Calibri" panose="020F0502020204030204" pitchFamily="34" charset="0"/>
                <a:cs typeface="Times New Roman" panose="02020603050405020304" pitchFamily="18" charset="0"/>
              </a:rPr>
              <a:t>Enter file name</a:t>
            </a:r>
            <a:r>
              <a:rPr lang="en-US" altLang="en-US" b="1">
                <a:solidFill>
                  <a:srgbClr val="C00000"/>
                </a:solidFill>
                <a:latin typeface="Calibri" panose="020F0502020204030204" pitchFamily="34" charset="0"/>
                <a:cs typeface="Times New Roman" panose="02020603050405020304" pitchFamily="18" charset="0"/>
              </a:rPr>
              <a:t>: pillbox</a:t>
            </a:r>
          </a:p>
          <a:p>
            <a:pPr eaLnBrk="1" hangingPunct="1">
              <a:spcBef>
                <a:spcPct val="0"/>
              </a:spcBef>
              <a:buClrTx/>
              <a:buFontTx/>
              <a:buAutoNum type="arabicPeriod"/>
            </a:pPr>
            <a:r>
              <a:rPr lang="en-US" altLang="en-US">
                <a:solidFill>
                  <a:srgbClr val="C00000"/>
                </a:solidFill>
                <a:latin typeface="Calibri" panose="020F0502020204030204" pitchFamily="34" charset="0"/>
                <a:cs typeface="Times New Roman" panose="02020603050405020304" pitchFamily="18" charset="0"/>
              </a:rPr>
              <a:t>Hit</a:t>
            </a:r>
            <a:r>
              <a:rPr lang="en-US" altLang="en-US" b="1">
                <a:solidFill>
                  <a:srgbClr val="C00000"/>
                </a:solidFill>
                <a:latin typeface="Calibri" panose="020F0502020204030204" pitchFamily="34" charset="0"/>
                <a:cs typeface="Times New Roman" panose="02020603050405020304" pitchFamily="18" charset="0"/>
              </a:rPr>
              <a:t> “Save”</a:t>
            </a:r>
          </a:p>
          <a:p>
            <a:pPr eaLnBrk="1" hangingPunct="1">
              <a:spcBef>
                <a:spcPct val="0"/>
              </a:spcBef>
              <a:buClrTx/>
              <a:buFontTx/>
              <a:buAutoNum type="arabicPeriod"/>
            </a:pPr>
            <a:r>
              <a:rPr lang="en-US" altLang="en-US">
                <a:solidFill>
                  <a:srgbClr val="C00000"/>
                </a:solidFill>
                <a:latin typeface="Calibri" panose="020F0502020204030204" pitchFamily="34" charset="0"/>
                <a:cs typeface="Times New Roman" panose="02020603050405020304" pitchFamily="18" charset="0"/>
              </a:rPr>
              <a:t>Choose Export all </a:t>
            </a:r>
          </a:p>
          <a:p>
            <a:pPr eaLnBrk="1" hangingPunct="1">
              <a:spcBef>
                <a:spcPct val="0"/>
              </a:spcBef>
              <a:buClrTx/>
              <a:buFontTx/>
              <a:buAutoNum type="arabicPeriod"/>
            </a:pPr>
            <a:r>
              <a:rPr lang="en-US" altLang="en-US">
                <a:solidFill>
                  <a:srgbClr val="C00000"/>
                </a:solidFill>
                <a:latin typeface="Calibri" panose="020F0502020204030204" pitchFamily="34" charset="0"/>
                <a:cs typeface="Times New Roman" panose="02020603050405020304" pitchFamily="18" charset="0"/>
              </a:rPr>
              <a:t>Hit </a:t>
            </a:r>
            <a:r>
              <a:rPr lang="en-US" altLang="en-US" b="1">
                <a:solidFill>
                  <a:srgbClr val="C00000"/>
                </a:solidFill>
                <a:latin typeface="Calibri" panose="020F0502020204030204" pitchFamily="34" charset="0"/>
                <a:cs typeface="Times New Roman" panose="02020603050405020304" pitchFamily="18" charset="0"/>
              </a:rPr>
              <a:t>Finish</a:t>
            </a:r>
            <a:endParaRPr lang="en-US" altLang="en-US">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30E0A83F-A62C-455A-325F-0A000DA5EE0F}"/>
              </a:ext>
            </a:extLst>
          </p:cNvPr>
          <p:cNvSpPr/>
          <p:nvPr/>
        </p:nvSpPr>
        <p:spPr>
          <a:xfrm>
            <a:off x="4303713" y="3281363"/>
            <a:ext cx="536575" cy="3905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3254" name="Picture 7">
            <a:extLst>
              <a:ext uri="{FF2B5EF4-FFF2-40B4-BE49-F238E27FC236}">
                <a16:creationId xmlns:a16="http://schemas.microsoft.com/office/drawing/2014/main" id="{5CA58C37-2B48-A19D-EBF8-D7339DB673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5683250"/>
            <a:ext cx="87788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a:extLst>
              <a:ext uri="{FF2B5EF4-FFF2-40B4-BE49-F238E27FC236}">
                <a16:creationId xmlns:a16="http://schemas.microsoft.com/office/drawing/2014/main" id="{7B2171EB-54A7-CFA8-9EC6-CBE0A69A2514}"/>
              </a:ext>
            </a:extLst>
          </p:cNvPr>
          <p:cNvSpPr/>
          <p:nvPr/>
        </p:nvSpPr>
        <p:spPr>
          <a:xfrm>
            <a:off x="1190625" y="1620838"/>
            <a:ext cx="854075" cy="3905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3256" name="Picture 7">
            <a:extLst>
              <a:ext uri="{FF2B5EF4-FFF2-40B4-BE49-F238E27FC236}">
                <a16:creationId xmlns:a16="http://schemas.microsoft.com/office/drawing/2014/main" id="{163D5C2E-BA87-6A48-7623-616675C0C1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925" y="4883150"/>
            <a:ext cx="1331913"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44E0E3C-A5DC-7814-41DB-787FDC4F7B4A}"/>
              </a:ext>
            </a:extLst>
          </p:cNvPr>
          <p:cNvSpPr txBox="1">
            <a:spLocks noChangeArrowheads="1"/>
          </p:cNvSpPr>
          <p:nvPr/>
        </p:nvSpPr>
        <p:spPr>
          <a:xfrm>
            <a:off x="152400" y="152400"/>
            <a:ext cx="8839200" cy="557213"/>
          </a:xfrm>
          <a:prstGeom prst="rect">
            <a:avLst/>
          </a:prstGeom>
        </p:spPr>
        <p:txBody>
          <a:bodyPr anchor="ctr"/>
          <a:lstStyle/>
          <a:p>
            <a:pPr algn="ctr" eaLnBrk="1" fontAlgn="auto" hangingPunct="1">
              <a:spcAft>
                <a:spcPts val="0"/>
              </a:spcAft>
              <a:defRPr/>
            </a:pPr>
            <a:r>
              <a:rPr lang="en-US" sz="3600" b="1" dirty="0">
                <a:solidFill>
                  <a:srgbClr val="FF0000"/>
                </a:solidFill>
                <a:latin typeface="Calibri" pitchFamily="34" charset="0"/>
                <a:ea typeface="+mj-ea"/>
                <a:cs typeface="Times New Roman" pitchFamily="18" charset="0"/>
              </a:rPr>
              <a:t>Modeling a Pillbox Cavity with Journal Files</a:t>
            </a:r>
          </a:p>
        </p:txBody>
      </p:sp>
      <p:sp>
        <p:nvSpPr>
          <p:cNvPr id="54274" name="TextBox 18">
            <a:extLst>
              <a:ext uri="{FF2B5EF4-FFF2-40B4-BE49-F238E27FC236}">
                <a16:creationId xmlns:a16="http://schemas.microsoft.com/office/drawing/2014/main" id="{84A7FB79-C426-1C26-FF14-7D9410850F14}"/>
              </a:ext>
            </a:extLst>
          </p:cNvPr>
          <p:cNvSpPr txBox="1">
            <a:spLocks noChangeArrowheads="1"/>
          </p:cNvSpPr>
          <p:nvPr/>
        </p:nvSpPr>
        <p:spPr bwMode="auto">
          <a:xfrm>
            <a:off x="282575" y="1293813"/>
            <a:ext cx="84740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spcBef>
                <a:spcPct val="0"/>
              </a:spcBef>
              <a:buClrTx/>
              <a:buFont typeface="Wingdings" pitchFamily="2" charset="2"/>
              <a:buChar char="Ø"/>
            </a:pPr>
            <a:r>
              <a:rPr lang="en-US" altLang="en-US" sz="2000">
                <a:solidFill>
                  <a:srgbClr val="0000FF"/>
                </a:solidFill>
                <a:latin typeface="Calibri" panose="020F0502020204030204" pitchFamily="34" charset="0"/>
                <a:cs typeface="Times New Roman" panose="02020603050405020304" pitchFamily="18" charset="0"/>
              </a:rPr>
              <a:t>Every command entered with buttons in the GUI version or typed in command window has been recorded in CUBIT’s command language in command tab as well as listed in history tab</a:t>
            </a:r>
          </a:p>
          <a:p>
            <a:pPr eaLnBrk="1" hangingPunct="1">
              <a:lnSpc>
                <a:spcPct val="150000"/>
              </a:lnSpc>
              <a:spcBef>
                <a:spcPct val="0"/>
              </a:spcBef>
              <a:buClrTx/>
              <a:buFont typeface="Wingdings" pitchFamily="2" charset="2"/>
              <a:buChar char="Ø"/>
            </a:pPr>
            <a:r>
              <a:rPr lang="en-US" altLang="en-US" sz="2000">
                <a:solidFill>
                  <a:srgbClr val="0000FF"/>
                </a:solidFill>
                <a:latin typeface="Calibri" panose="020F0502020204030204" pitchFamily="34" charset="0"/>
                <a:cs typeface="Times New Roman" panose="02020603050405020304" pitchFamily="18" charset="0"/>
              </a:rPr>
              <a:t>Collect and edit these commands in a journal file, and run through the commands in the journal file by “play” it</a:t>
            </a:r>
          </a:p>
        </p:txBody>
      </p:sp>
      <p:pic>
        <p:nvPicPr>
          <p:cNvPr id="54275" name="Picture 7" descr="Graphical user interface, text, application, email&#10;&#10;Description automatically generated">
            <a:extLst>
              <a:ext uri="{FF2B5EF4-FFF2-40B4-BE49-F238E27FC236}">
                <a16:creationId xmlns:a16="http://schemas.microsoft.com/office/drawing/2014/main" id="{FC333198-BAED-3D97-A805-80BA150E6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3694113"/>
            <a:ext cx="399097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a:extLst>
              <a:ext uri="{FF2B5EF4-FFF2-40B4-BE49-F238E27FC236}">
                <a16:creationId xmlns:a16="http://schemas.microsoft.com/office/drawing/2014/main" id="{6F6B0271-50E3-9EF2-E300-E6C4BBFC8D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1295400"/>
            <a:ext cx="3198813"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11">
            <a:extLst>
              <a:ext uri="{FF2B5EF4-FFF2-40B4-BE49-F238E27FC236}">
                <a16:creationId xmlns:a16="http://schemas.microsoft.com/office/drawing/2014/main" id="{E8BF4367-A292-3EF9-755A-5E646335B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301750"/>
            <a:ext cx="35639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8">
            <a:extLst>
              <a:ext uri="{FF2B5EF4-FFF2-40B4-BE49-F238E27FC236}">
                <a16:creationId xmlns:a16="http://schemas.microsoft.com/office/drawing/2014/main" id="{7C0C4D7E-ABAE-4CD5-00DA-CE5519BEA3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3644900"/>
            <a:ext cx="338772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Oval 5">
            <a:extLst>
              <a:ext uri="{FF2B5EF4-FFF2-40B4-BE49-F238E27FC236}">
                <a16:creationId xmlns:a16="http://schemas.microsoft.com/office/drawing/2014/main" id="{7C76735A-27F9-C861-46AA-93777AE77E01}"/>
              </a:ext>
            </a:extLst>
          </p:cNvPr>
          <p:cNvSpPr>
            <a:spLocks noChangeArrowheads="1"/>
          </p:cNvSpPr>
          <p:nvPr/>
        </p:nvSpPr>
        <p:spPr bwMode="auto">
          <a:xfrm>
            <a:off x="1670050" y="1265238"/>
            <a:ext cx="701675" cy="4095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1800">
                <a:solidFill>
                  <a:srgbClr val="C00000"/>
                </a:solidFill>
                <a:latin typeface="Calibri" panose="020F0502020204030204" pitchFamily="34" charset="0"/>
                <a:cs typeface="Calibri" panose="020F0502020204030204" pitchFamily="34" charset="0"/>
              </a:rPr>
              <a:t>Tools</a:t>
            </a:r>
          </a:p>
        </p:txBody>
      </p:sp>
      <p:sp>
        <p:nvSpPr>
          <p:cNvPr id="55301" name="Text Box 9">
            <a:extLst>
              <a:ext uri="{FF2B5EF4-FFF2-40B4-BE49-F238E27FC236}">
                <a16:creationId xmlns:a16="http://schemas.microsoft.com/office/drawing/2014/main" id="{B182881E-A974-B4F2-C995-8723D269D56B}"/>
              </a:ext>
            </a:extLst>
          </p:cNvPr>
          <p:cNvSpPr txBox="1">
            <a:spLocks noChangeArrowheads="1"/>
          </p:cNvSpPr>
          <p:nvPr/>
        </p:nvSpPr>
        <p:spPr bwMode="auto">
          <a:xfrm>
            <a:off x="1322388" y="5465763"/>
            <a:ext cx="6499225" cy="1016000"/>
          </a:xfrm>
          <a:prstGeom prst="rect">
            <a:avLst/>
          </a:prstGeom>
          <a:solidFill>
            <a:schemeClr val="bg1"/>
          </a:solidFill>
          <a:ln w="9525">
            <a:solidFill>
              <a:srgbClr val="00B0F0"/>
            </a:solidFill>
            <a:miter lim="800000"/>
            <a:headEnd/>
            <a:tailEnd/>
          </a:ln>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b="1">
                <a:solidFill>
                  <a:srgbClr val="C00000"/>
                </a:solidFill>
                <a:latin typeface="Calibri" panose="020F0502020204030204" pitchFamily="34" charset="0"/>
                <a:cs typeface="Times New Roman" panose="02020603050405020304" pitchFamily="18" charset="0"/>
              </a:rPr>
              <a:t>Tools</a:t>
            </a:r>
            <a:r>
              <a:rPr lang="en-US" altLang="en-US" sz="2000">
                <a:solidFill>
                  <a:srgbClr val="C00000"/>
                </a:solidFill>
                <a:latin typeface="Calibri" panose="020F0502020204030204" pitchFamily="34" charset="0"/>
                <a:cs typeface="Times New Roman" panose="02020603050405020304" pitchFamily="18" charset="0"/>
              </a:rPr>
              <a:t> -&gt; </a:t>
            </a:r>
            <a:r>
              <a:rPr lang="en-US" altLang="en-US" sz="2000" b="1">
                <a:solidFill>
                  <a:srgbClr val="C00000"/>
                </a:solidFill>
                <a:latin typeface="Calibri" panose="020F0502020204030204" pitchFamily="34" charset="0"/>
                <a:cs typeface="Times New Roman" panose="02020603050405020304" pitchFamily="18" charset="0"/>
              </a:rPr>
              <a:t>Journal Editor</a:t>
            </a:r>
          </a:p>
          <a:p>
            <a:pPr eaLnBrk="1" hangingPunct="1">
              <a:spcBef>
                <a:spcPct val="0"/>
              </a:spcBef>
              <a:buClrTx/>
              <a:buFontTx/>
              <a:buNone/>
            </a:pPr>
            <a:r>
              <a:rPr lang="en-US" altLang="en-US" sz="2000">
                <a:solidFill>
                  <a:srgbClr val="C00000"/>
                </a:solidFill>
                <a:latin typeface="Calibri" panose="020F0502020204030204" pitchFamily="34" charset="0"/>
                <a:cs typeface="Times New Roman" panose="02020603050405020304" pitchFamily="18" charset="0"/>
              </a:rPr>
              <a:t>In Journal Editor window: </a:t>
            </a:r>
            <a:r>
              <a:rPr lang="en-US" altLang="en-US" sz="2000" b="1">
                <a:solidFill>
                  <a:srgbClr val="C00000"/>
                </a:solidFill>
                <a:latin typeface="Calibri" panose="020F0502020204030204" pitchFamily="34" charset="0"/>
                <a:cs typeface="Times New Roman" panose="02020603050405020304" pitchFamily="18" charset="0"/>
              </a:rPr>
              <a:t>File </a:t>
            </a:r>
            <a:r>
              <a:rPr lang="en-US" altLang="en-US" sz="2000">
                <a:solidFill>
                  <a:srgbClr val="C00000"/>
                </a:solidFill>
                <a:latin typeface="Calibri" panose="020F0502020204030204" pitchFamily="34" charset="0"/>
                <a:cs typeface="Times New Roman" panose="02020603050405020304" pitchFamily="18" charset="0"/>
              </a:rPr>
              <a:t>-&gt; </a:t>
            </a:r>
            <a:r>
              <a:rPr lang="en-US" altLang="en-US" sz="2000" b="1">
                <a:solidFill>
                  <a:srgbClr val="C00000"/>
                </a:solidFill>
                <a:latin typeface="Calibri" panose="020F0502020204030204" pitchFamily="34" charset="0"/>
                <a:cs typeface="Times New Roman" panose="02020603050405020304" pitchFamily="18" charset="0"/>
              </a:rPr>
              <a:t>Import </a:t>
            </a:r>
            <a:r>
              <a:rPr lang="en-US" altLang="en-US" sz="2000">
                <a:solidFill>
                  <a:srgbClr val="C00000"/>
                </a:solidFill>
                <a:latin typeface="Calibri" panose="020F0502020204030204" pitchFamily="34" charset="0"/>
                <a:cs typeface="Times New Roman" panose="02020603050405020304" pitchFamily="18" charset="0"/>
              </a:rPr>
              <a:t>-&gt; </a:t>
            </a:r>
            <a:r>
              <a:rPr lang="en-US" altLang="en-US" sz="2000" b="1">
                <a:solidFill>
                  <a:srgbClr val="C00000"/>
                </a:solidFill>
                <a:latin typeface="Calibri" panose="020F0502020204030204" pitchFamily="34" charset="0"/>
                <a:cs typeface="Times New Roman" panose="02020603050405020304" pitchFamily="18" charset="0"/>
              </a:rPr>
              <a:t>Command Tab </a:t>
            </a:r>
          </a:p>
          <a:p>
            <a:pPr eaLnBrk="1" hangingPunct="1">
              <a:spcBef>
                <a:spcPct val="0"/>
              </a:spcBef>
              <a:buClrTx/>
              <a:buFontTx/>
              <a:buNone/>
            </a:pPr>
            <a:r>
              <a:rPr lang="en-US" altLang="en-US" sz="2000" b="1">
                <a:solidFill>
                  <a:srgbClr val="C00000"/>
                </a:solidFill>
                <a:latin typeface="Calibri" panose="020F0502020204030204" pitchFamily="34" charset="0"/>
                <a:cs typeface="Times New Roman" panose="02020603050405020304" pitchFamily="18" charset="0"/>
              </a:rPr>
              <a:t>save</a:t>
            </a:r>
            <a:r>
              <a:rPr lang="en-US" altLang="en-US" sz="2000">
                <a:solidFill>
                  <a:srgbClr val="C00000"/>
                </a:solidFill>
                <a:latin typeface="Calibri" panose="020F0502020204030204" pitchFamily="34" charset="0"/>
                <a:cs typeface="Times New Roman" panose="02020603050405020304" pitchFamily="18" charset="0"/>
              </a:rPr>
              <a:t> to a file as *.jou format (eg.  step1-Make-pillbox.jou)</a:t>
            </a:r>
          </a:p>
        </p:txBody>
      </p:sp>
      <p:sp>
        <p:nvSpPr>
          <p:cNvPr id="10" name="Rectangle 2">
            <a:extLst>
              <a:ext uri="{FF2B5EF4-FFF2-40B4-BE49-F238E27FC236}">
                <a16:creationId xmlns:a16="http://schemas.microsoft.com/office/drawing/2014/main" id="{949994DC-0652-00F8-C8CD-C6D306721468}"/>
              </a:ext>
            </a:extLst>
          </p:cNvPr>
          <p:cNvSpPr txBox="1">
            <a:spLocks noChangeArrowheads="1"/>
          </p:cNvSpPr>
          <p:nvPr/>
        </p:nvSpPr>
        <p:spPr>
          <a:xfrm>
            <a:off x="152400" y="152400"/>
            <a:ext cx="8839200" cy="557213"/>
          </a:xfrm>
          <a:prstGeom prst="rect">
            <a:avLst/>
          </a:prstGeom>
        </p:spPr>
        <p:txBody>
          <a:bodyPr anchor="ctr"/>
          <a:lstStyle/>
          <a:p>
            <a:pPr algn="ctr" eaLnBrk="1" fontAlgn="auto" hangingPunct="1">
              <a:spcAft>
                <a:spcPts val="0"/>
              </a:spcAft>
              <a:defRPr/>
            </a:pPr>
            <a:r>
              <a:rPr lang="en-US" sz="3600" b="1" dirty="0">
                <a:solidFill>
                  <a:srgbClr val="FF0000"/>
                </a:solidFill>
                <a:latin typeface="Calibri" pitchFamily="34" charset="0"/>
                <a:ea typeface="+mj-ea"/>
                <a:cs typeface="Times New Roman" pitchFamily="18" charset="0"/>
              </a:rPr>
              <a:t>Create Pillbox Cavity Journal File</a:t>
            </a:r>
          </a:p>
        </p:txBody>
      </p:sp>
      <p:pic>
        <p:nvPicPr>
          <p:cNvPr id="55303" name="Picture 14">
            <a:extLst>
              <a:ext uri="{FF2B5EF4-FFF2-40B4-BE49-F238E27FC236}">
                <a16:creationId xmlns:a16="http://schemas.microsoft.com/office/drawing/2014/main" id="{30630A8A-FD2F-2ABB-2C4B-EE743DFB7B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7938" y="1987550"/>
            <a:ext cx="938212"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4" name="Oval 5">
            <a:extLst>
              <a:ext uri="{FF2B5EF4-FFF2-40B4-BE49-F238E27FC236}">
                <a16:creationId xmlns:a16="http://schemas.microsoft.com/office/drawing/2014/main" id="{22A255CC-D486-57C6-DE73-28D0BB5A34A1}"/>
              </a:ext>
            </a:extLst>
          </p:cNvPr>
          <p:cNvSpPr>
            <a:spLocks noChangeArrowheads="1"/>
          </p:cNvSpPr>
          <p:nvPr/>
        </p:nvSpPr>
        <p:spPr bwMode="auto">
          <a:xfrm>
            <a:off x="2978150" y="4784725"/>
            <a:ext cx="1227138" cy="47148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endParaRPr lang="en-US" altLang="en-US" sz="1800">
              <a:solidFill>
                <a:srgbClr val="C00000"/>
              </a:solidFill>
              <a:latin typeface="Calibri" panose="020F0502020204030204" pitchFamily="34" charset="0"/>
              <a:cs typeface="Calibri" panose="020F0502020204030204" pitchFamily="34" charset="0"/>
            </a:endParaRPr>
          </a:p>
        </p:txBody>
      </p:sp>
      <p:sp>
        <p:nvSpPr>
          <p:cNvPr id="55305" name="Oval 5">
            <a:extLst>
              <a:ext uri="{FF2B5EF4-FFF2-40B4-BE49-F238E27FC236}">
                <a16:creationId xmlns:a16="http://schemas.microsoft.com/office/drawing/2014/main" id="{AA72EE2B-A8B9-4807-B990-4A4B1655EF0F}"/>
              </a:ext>
            </a:extLst>
          </p:cNvPr>
          <p:cNvSpPr>
            <a:spLocks noChangeArrowheads="1"/>
          </p:cNvSpPr>
          <p:nvPr/>
        </p:nvSpPr>
        <p:spPr bwMode="auto">
          <a:xfrm>
            <a:off x="5326063" y="1279525"/>
            <a:ext cx="433387" cy="47148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endParaRPr lang="en-US" altLang="en-US" sz="1800">
              <a:solidFill>
                <a:srgbClr val="C00000"/>
              </a:solidFill>
              <a:latin typeface="Calibri" panose="020F0502020204030204" pitchFamily="34" charset="0"/>
              <a:cs typeface="Calibri" panose="020F0502020204030204" pitchFamily="34" charset="0"/>
            </a:endParaRPr>
          </a:p>
        </p:txBody>
      </p:sp>
      <p:pic>
        <p:nvPicPr>
          <p:cNvPr id="55306" name="Picture 14">
            <a:extLst>
              <a:ext uri="{FF2B5EF4-FFF2-40B4-BE49-F238E27FC236}">
                <a16:creationId xmlns:a16="http://schemas.microsoft.com/office/drawing/2014/main" id="{30BCC7F8-74CF-A6A2-E5CE-796688C028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7475" y="3981450"/>
            <a:ext cx="9382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7" name="Picture 7" descr="Graphical user interface, text, application, email&#10;&#10;Description automatically generated">
            <a:extLst>
              <a:ext uri="{FF2B5EF4-FFF2-40B4-BE49-F238E27FC236}">
                <a16:creationId xmlns:a16="http://schemas.microsoft.com/office/drawing/2014/main" id="{2C9C71E6-A2C4-54C0-2D63-5912253D3C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6150" y="3344863"/>
            <a:ext cx="356393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8F3284AF-248A-76F4-7418-4CD717951298}"/>
              </a:ext>
            </a:extLst>
          </p:cNvPr>
          <p:cNvSpPr>
            <a:spLocks noChangeArrowheads="1"/>
          </p:cNvSpPr>
          <p:nvPr/>
        </p:nvSpPr>
        <p:spPr bwMode="auto">
          <a:xfrm>
            <a:off x="3821113" y="1154113"/>
            <a:ext cx="5151437" cy="5262562"/>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400" b="1">
                <a:cs typeface="Calibri" panose="020F0502020204030204" pitchFamily="34" charset="0"/>
              </a:rPr>
              <a:t>reset</a:t>
            </a:r>
            <a:endParaRPr lang="en-US" altLang="en-US" sz="1400">
              <a:cs typeface="Calibri" panose="020F0502020204030204" pitchFamily="34" charset="0"/>
            </a:endParaRPr>
          </a:p>
          <a:p>
            <a:pPr eaLnBrk="1" hangingPunct="1">
              <a:spcBef>
                <a:spcPct val="0"/>
              </a:spcBef>
              <a:buClrTx/>
              <a:buFontTx/>
              <a:buNone/>
            </a:pPr>
            <a:r>
              <a:rPr lang="en-US" altLang="en-US" sz="1400">
                <a:cs typeface="Calibri" panose="020F0502020204030204" pitchFamily="34" charset="0"/>
              </a:rPr>
              <a:t>#cavity dimensions</a:t>
            </a:r>
          </a:p>
          <a:p>
            <a:pPr eaLnBrk="1" hangingPunct="1">
              <a:spcBef>
                <a:spcPct val="0"/>
              </a:spcBef>
              <a:buClrTx/>
              <a:buFontTx/>
              <a:buNone/>
            </a:pPr>
            <a:r>
              <a:rPr lang="en-US" altLang="en-US" sz="1400">
                <a:cs typeface="Calibri" panose="020F0502020204030204" pitchFamily="34" charset="0"/>
              </a:rPr>
              <a:t>#{cav_length = 90}</a:t>
            </a:r>
          </a:p>
          <a:p>
            <a:pPr eaLnBrk="1" hangingPunct="1">
              <a:spcBef>
                <a:spcPct val="0"/>
              </a:spcBef>
              <a:buClrTx/>
              <a:buFontTx/>
              <a:buNone/>
            </a:pPr>
            <a:r>
              <a:rPr lang="en-US" altLang="en-US" sz="1400">
                <a:cs typeface="Calibri" panose="020F0502020204030204" pitchFamily="34" charset="0"/>
              </a:rPr>
              <a:t>#{cav_radius = 100}</a:t>
            </a:r>
          </a:p>
          <a:p>
            <a:pPr eaLnBrk="1" hangingPunct="1">
              <a:spcBef>
                <a:spcPct val="0"/>
              </a:spcBef>
              <a:buClrTx/>
              <a:buFontTx/>
              <a:buNone/>
            </a:pPr>
            <a:r>
              <a:rPr lang="en-US" altLang="en-US" sz="1400">
                <a:cs typeface="Calibri" panose="020F0502020204030204" pitchFamily="34" charset="0"/>
              </a:rPr>
              <a:t>#{bp_length  = 300}</a:t>
            </a:r>
          </a:p>
          <a:p>
            <a:pPr eaLnBrk="1" hangingPunct="1">
              <a:spcBef>
                <a:spcPct val="0"/>
              </a:spcBef>
              <a:buClrTx/>
              <a:buFontTx/>
              <a:buNone/>
            </a:pPr>
            <a:r>
              <a:rPr lang="en-US" altLang="en-US" sz="1400">
                <a:cs typeface="Calibri" panose="020F0502020204030204" pitchFamily="34" charset="0"/>
              </a:rPr>
              <a:t>#{bp_radius  = 35 }</a:t>
            </a:r>
          </a:p>
          <a:p>
            <a:pPr eaLnBrk="1" hangingPunct="1">
              <a:spcBef>
                <a:spcPct val="0"/>
              </a:spcBef>
              <a:buClrTx/>
              <a:buFontTx/>
              <a:buNone/>
            </a:pPr>
            <a:r>
              <a:rPr lang="en-US" altLang="en-US" sz="1400">
                <a:cs typeface="Calibri" panose="020F0502020204030204" pitchFamily="34" charset="0"/>
              </a:rPr>
              <a:t>#{iris_rounding = 12}</a:t>
            </a:r>
          </a:p>
          <a:p>
            <a:pPr eaLnBrk="1" hangingPunct="1">
              <a:spcBef>
                <a:spcPct val="0"/>
              </a:spcBef>
              <a:buClrTx/>
              <a:buFontTx/>
              <a:buNone/>
            </a:pPr>
            <a:r>
              <a:rPr lang="en-US" altLang="en-US" sz="1400">
                <a:cs typeface="Calibri" panose="020F0502020204030204" pitchFamily="34" charset="0"/>
              </a:rPr>
              <a:t> </a:t>
            </a:r>
          </a:p>
          <a:p>
            <a:pPr eaLnBrk="1" hangingPunct="1">
              <a:spcBef>
                <a:spcPct val="0"/>
              </a:spcBef>
              <a:buClrTx/>
              <a:buFontTx/>
              <a:buNone/>
            </a:pPr>
            <a:r>
              <a:rPr lang="en-US" altLang="en-US" sz="1400">
                <a:cs typeface="Calibri" panose="020F0502020204030204" pitchFamily="34" charset="0"/>
              </a:rPr>
              <a:t>create Cylinder height {cav_length} radius {cav_radius} </a:t>
            </a:r>
          </a:p>
          <a:p>
            <a:pPr eaLnBrk="1" hangingPunct="1">
              <a:spcBef>
                <a:spcPct val="0"/>
              </a:spcBef>
              <a:buClrTx/>
              <a:buFontTx/>
              <a:buNone/>
            </a:pPr>
            <a:r>
              <a:rPr lang="en-US" altLang="en-US" sz="1400">
                <a:cs typeface="Calibri" panose="020F0502020204030204" pitchFamily="34" charset="0"/>
              </a:rPr>
              <a:t>create Cylinder height {bp_length} radius {bp_radius}</a:t>
            </a:r>
          </a:p>
          <a:p>
            <a:pPr eaLnBrk="1" hangingPunct="1">
              <a:spcBef>
                <a:spcPct val="0"/>
              </a:spcBef>
              <a:buClrTx/>
              <a:buFontTx/>
              <a:buNone/>
            </a:pPr>
            <a:r>
              <a:rPr lang="en-US" altLang="en-US" sz="1400">
                <a:cs typeface="Calibri" panose="020F0502020204030204" pitchFamily="34" charset="0"/>
              </a:rPr>
              <a:t>unite volume 1 2 </a:t>
            </a:r>
          </a:p>
          <a:p>
            <a:pPr eaLnBrk="1" hangingPunct="1">
              <a:spcBef>
                <a:spcPct val="0"/>
              </a:spcBef>
              <a:buClrTx/>
              <a:buFontTx/>
              <a:buNone/>
            </a:pPr>
            <a:r>
              <a:rPr lang="en-US" altLang="en-US" sz="1400">
                <a:cs typeface="Calibri" panose="020F0502020204030204" pitchFamily="34" charset="0"/>
              </a:rPr>
              <a:t>compress ids</a:t>
            </a:r>
          </a:p>
          <a:p>
            <a:pPr eaLnBrk="1" hangingPunct="1">
              <a:spcBef>
                <a:spcPct val="0"/>
              </a:spcBef>
              <a:buClrTx/>
              <a:buFontTx/>
              <a:buNone/>
            </a:pPr>
            <a:r>
              <a:rPr lang="en-US" altLang="en-US" sz="1400">
                <a:cs typeface="Calibri" panose="020F0502020204030204" pitchFamily="34" charset="0"/>
              </a:rPr>
              <a:t> </a:t>
            </a:r>
          </a:p>
          <a:p>
            <a:pPr eaLnBrk="1" hangingPunct="1">
              <a:spcBef>
                <a:spcPct val="0"/>
              </a:spcBef>
              <a:buClrTx/>
              <a:buFontTx/>
              <a:buNone/>
            </a:pPr>
            <a:r>
              <a:rPr lang="en-US" altLang="en-US" sz="1400">
                <a:cs typeface="Calibri" panose="020F0502020204030204" pitchFamily="34" charset="0"/>
              </a:rPr>
              <a:t>modify curve 6 5  blend radius {iris_rounding}</a:t>
            </a:r>
          </a:p>
          <a:p>
            <a:pPr eaLnBrk="1" hangingPunct="1">
              <a:spcBef>
                <a:spcPct val="0"/>
              </a:spcBef>
              <a:buClrTx/>
              <a:buFontTx/>
              <a:buNone/>
            </a:pPr>
            <a:r>
              <a:rPr lang="en-US" altLang="en-US" sz="1400">
                <a:cs typeface="Calibri" panose="020F0502020204030204" pitchFamily="34" charset="0"/>
              </a:rPr>
              <a:t> </a:t>
            </a:r>
          </a:p>
          <a:p>
            <a:pPr eaLnBrk="1" hangingPunct="1">
              <a:spcBef>
                <a:spcPct val="0"/>
              </a:spcBef>
              <a:buClrTx/>
              <a:buFontTx/>
              <a:buNone/>
            </a:pPr>
            <a:r>
              <a:rPr lang="en-US" altLang="en-US" sz="1400">
                <a:cs typeface="Calibri" panose="020F0502020204030204" pitchFamily="34" charset="0"/>
              </a:rPr>
              <a:t>webcut volume 1 with plane xplane offset 0 noimprint nomerge </a:t>
            </a:r>
          </a:p>
          <a:p>
            <a:pPr eaLnBrk="1" hangingPunct="1">
              <a:spcBef>
                <a:spcPct val="0"/>
              </a:spcBef>
              <a:buClrTx/>
              <a:buFontTx/>
              <a:buNone/>
            </a:pPr>
            <a:r>
              <a:rPr lang="en-US" altLang="en-US" sz="1400">
                <a:cs typeface="Calibri" panose="020F0502020204030204" pitchFamily="34" charset="0"/>
              </a:rPr>
              <a:t>delete volume 2 </a:t>
            </a:r>
          </a:p>
          <a:p>
            <a:pPr eaLnBrk="1" hangingPunct="1">
              <a:spcBef>
                <a:spcPct val="0"/>
              </a:spcBef>
              <a:buClrTx/>
              <a:buFontTx/>
              <a:buNone/>
            </a:pPr>
            <a:r>
              <a:rPr lang="en-US" altLang="en-US" sz="1400">
                <a:cs typeface="Calibri" panose="020F0502020204030204" pitchFamily="34" charset="0"/>
              </a:rPr>
              <a:t>compress ids</a:t>
            </a:r>
          </a:p>
          <a:p>
            <a:pPr eaLnBrk="1" hangingPunct="1">
              <a:spcBef>
                <a:spcPct val="0"/>
              </a:spcBef>
              <a:buClrTx/>
              <a:buFontTx/>
              <a:buNone/>
            </a:pPr>
            <a:endParaRPr lang="en-US" altLang="en-US" sz="1400">
              <a:cs typeface="Calibri" panose="020F0502020204030204" pitchFamily="34" charset="0"/>
            </a:endParaRPr>
          </a:p>
          <a:p>
            <a:pPr eaLnBrk="1" hangingPunct="1">
              <a:spcBef>
                <a:spcPct val="0"/>
              </a:spcBef>
              <a:buClrTx/>
              <a:buFontTx/>
              <a:buNone/>
            </a:pPr>
            <a:r>
              <a:rPr lang="en-US" altLang="en-US" sz="1400">
                <a:cs typeface="Calibri" panose="020F0502020204030204" pitchFamily="34" charset="0"/>
              </a:rPr>
              <a:t>webcut volume 1 with plane yplane offset 0 noimprint nomerge </a:t>
            </a:r>
          </a:p>
          <a:p>
            <a:pPr eaLnBrk="1" hangingPunct="1">
              <a:spcBef>
                <a:spcPct val="0"/>
              </a:spcBef>
              <a:buClrTx/>
              <a:buFontTx/>
              <a:buNone/>
            </a:pPr>
            <a:r>
              <a:rPr lang="en-US" altLang="en-US" sz="1400">
                <a:cs typeface="Calibri" panose="020F0502020204030204" pitchFamily="34" charset="0"/>
              </a:rPr>
              <a:t>delete volume 1 </a:t>
            </a:r>
          </a:p>
          <a:p>
            <a:pPr eaLnBrk="1" hangingPunct="1">
              <a:spcBef>
                <a:spcPct val="0"/>
              </a:spcBef>
              <a:buClrTx/>
              <a:buFontTx/>
              <a:buNone/>
            </a:pPr>
            <a:r>
              <a:rPr lang="en-US" altLang="en-US" sz="1400">
                <a:cs typeface="Calibri" panose="020F0502020204030204" pitchFamily="34" charset="0"/>
              </a:rPr>
              <a:t>compress ids</a:t>
            </a:r>
          </a:p>
          <a:p>
            <a:pPr eaLnBrk="1" hangingPunct="1">
              <a:spcBef>
                <a:spcPct val="0"/>
              </a:spcBef>
              <a:buClrTx/>
              <a:buFontTx/>
              <a:buNone/>
            </a:pPr>
            <a:r>
              <a:rPr lang="en-US" altLang="en-US" sz="1400">
                <a:cs typeface="Calibri" panose="020F0502020204030204" pitchFamily="34" charset="0"/>
              </a:rPr>
              <a:t> </a:t>
            </a:r>
          </a:p>
          <a:p>
            <a:pPr eaLnBrk="1" hangingPunct="1">
              <a:spcBef>
                <a:spcPct val="0"/>
              </a:spcBef>
              <a:buClrTx/>
              <a:buFontTx/>
              <a:buNone/>
            </a:pPr>
            <a:r>
              <a:rPr lang="en-US" altLang="en-US" sz="1400">
                <a:cs typeface="Calibri" panose="020F0502020204030204" pitchFamily="34" charset="0"/>
              </a:rPr>
              <a:t>export acis "pillbox.sat" </a:t>
            </a:r>
            <a:r>
              <a:rPr lang="en-US" altLang="en-US" sz="1400" b="1">
                <a:cs typeface="Calibri" panose="020F0502020204030204" pitchFamily="34" charset="0"/>
              </a:rPr>
              <a:t>overwrite</a:t>
            </a:r>
          </a:p>
        </p:txBody>
      </p:sp>
      <p:sp>
        <p:nvSpPr>
          <p:cNvPr id="56322" name="Text Box 7">
            <a:extLst>
              <a:ext uri="{FF2B5EF4-FFF2-40B4-BE49-F238E27FC236}">
                <a16:creationId xmlns:a16="http://schemas.microsoft.com/office/drawing/2014/main" id="{3B65F4AA-8E15-94F3-4045-1B6CD02DF40C}"/>
              </a:ext>
            </a:extLst>
          </p:cNvPr>
          <p:cNvSpPr txBox="1">
            <a:spLocks noChangeArrowheads="1"/>
          </p:cNvSpPr>
          <p:nvPr/>
        </p:nvSpPr>
        <p:spPr bwMode="auto">
          <a:xfrm>
            <a:off x="5707063" y="2233613"/>
            <a:ext cx="3638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solidFill>
                  <a:srgbClr val="A50021"/>
                </a:solidFill>
                <a:latin typeface="Calibri" panose="020F0502020204030204" pitchFamily="34" charset="0"/>
                <a:cs typeface="Calibri" panose="020F0502020204030204" pitchFamily="34" charset="0"/>
              </a:rPr>
              <a:t>Define variables</a:t>
            </a:r>
          </a:p>
          <a:p>
            <a:pPr eaLnBrk="1" hangingPunct="1">
              <a:spcBef>
                <a:spcPct val="0"/>
              </a:spcBef>
              <a:buClrTx/>
              <a:buFontTx/>
              <a:buNone/>
            </a:pPr>
            <a:r>
              <a:rPr lang="en-US" altLang="en-US" sz="1800">
                <a:solidFill>
                  <a:srgbClr val="A50021"/>
                </a:solidFill>
                <a:latin typeface="Calibri" panose="020F0502020204030204" pitchFamily="34" charset="0"/>
                <a:cs typeface="Calibri" panose="020F0502020204030204" pitchFamily="34" charset="0"/>
              </a:rPr>
              <a:t>Replace numbers with variables in {} </a:t>
            </a:r>
          </a:p>
        </p:txBody>
      </p:sp>
      <p:sp>
        <p:nvSpPr>
          <p:cNvPr id="56323" name="Rectangle 2">
            <a:extLst>
              <a:ext uri="{FF2B5EF4-FFF2-40B4-BE49-F238E27FC236}">
                <a16:creationId xmlns:a16="http://schemas.microsoft.com/office/drawing/2014/main" id="{5208E8BA-C88D-F48C-9906-0CA1BB63AA17}"/>
              </a:ext>
            </a:extLst>
          </p:cNvPr>
          <p:cNvSpPr>
            <a:spLocks noGrp="1" noChangeArrowheads="1"/>
          </p:cNvSpPr>
          <p:nvPr>
            <p:ph type="title"/>
          </p:nvPr>
        </p:nvSpPr>
        <p:spPr>
          <a:xfrm>
            <a:off x="381000" y="0"/>
            <a:ext cx="8458200" cy="806450"/>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Edit Journal File: step1-Make-pillbox.jou</a:t>
            </a:r>
          </a:p>
        </p:txBody>
      </p:sp>
      <p:sp>
        <p:nvSpPr>
          <p:cNvPr id="56324" name="Oval 5">
            <a:extLst>
              <a:ext uri="{FF2B5EF4-FFF2-40B4-BE49-F238E27FC236}">
                <a16:creationId xmlns:a16="http://schemas.microsoft.com/office/drawing/2014/main" id="{151CA984-E943-39D9-D556-80F814BA0D27}"/>
              </a:ext>
            </a:extLst>
          </p:cNvPr>
          <p:cNvSpPr>
            <a:spLocks noChangeArrowheads="1"/>
          </p:cNvSpPr>
          <p:nvPr/>
        </p:nvSpPr>
        <p:spPr bwMode="auto">
          <a:xfrm>
            <a:off x="3821113" y="1530350"/>
            <a:ext cx="1976437" cy="16287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endParaRPr lang="en-US" altLang="en-US" sz="1800">
              <a:solidFill>
                <a:srgbClr val="C00000"/>
              </a:solidFill>
              <a:latin typeface="Calibri" panose="020F0502020204030204" pitchFamily="34" charset="0"/>
              <a:cs typeface="Calibri" panose="020F0502020204030204" pitchFamily="34" charset="0"/>
            </a:endParaRPr>
          </a:p>
        </p:txBody>
      </p:sp>
      <p:sp>
        <p:nvSpPr>
          <p:cNvPr id="56325" name="Rectangle 16">
            <a:extLst>
              <a:ext uri="{FF2B5EF4-FFF2-40B4-BE49-F238E27FC236}">
                <a16:creationId xmlns:a16="http://schemas.microsoft.com/office/drawing/2014/main" id="{87ABD286-8A84-F918-05BB-655C4CC76232}"/>
              </a:ext>
            </a:extLst>
          </p:cNvPr>
          <p:cNvSpPr>
            <a:spLocks noChangeArrowheads="1"/>
          </p:cNvSpPr>
          <p:nvPr/>
        </p:nvSpPr>
        <p:spPr bwMode="auto">
          <a:xfrm>
            <a:off x="5507038" y="1270000"/>
            <a:ext cx="34655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400">
                <a:solidFill>
                  <a:srgbClr val="C00000"/>
                </a:solidFill>
                <a:latin typeface="Times New Roman" panose="02020603050405020304" pitchFamily="18" charset="0"/>
                <a:cs typeface="Times New Roman" panose="02020603050405020304" pitchFamily="18" charset="0"/>
              </a:rPr>
              <a:t>Add “reset” at top to clean up the workspace when “play” the step1-Make-pillbox.jou</a:t>
            </a:r>
          </a:p>
        </p:txBody>
      </p:sp>
      <p:sp>
        <p:nvSpPr>
          <p:cNvPr id="56326" name="TextBox 11">
            <a:extLst>
              <a:ext uri="{FF2B5EF4-FFF2-40B4-BE49-F238E27FC236}">
                <a16:creationId xmlns:a16="http://schemas.microsoft.com/office/drawing/2014/main" id="{6F28F2EB-2834-41D3-64DF-AD424F30FD09}"/>
              </a:ext>
            </a:extLst>
          </p:cNvPr>
          <p:cNvSpPr txBox="1">
            <a:spLocks noChangeArrowheads="1"/>
          </p:cNvSpPr>
          <p:nvPr/>
        </p:nvSpPr>
        <p:spPr bwMode="auto">
          <a:xfrm>
            <a:off x="381000" y="3970338"/>
            <a:ext cx="249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cs typeface="Calibri" panose="020F0502020204030204" pitchFamily="34" charset="0"/>
              </a:rPr>
              <a:t>step1-Make-pillbox.jou</a:t>
            </a:r>
          </a:p>
        </p:txBody>
      </p:sp>
      <p:sp>
        <p:nvSpPr>
          <p:cNvPr id="56327" name="Oval 5">
            <a:extLst>
              <a:ext uri="{FF2B5EF4-FFF2-40B4-BE49-F238E27FC236}">
                <a16:creationId xmlns:a16="http://schemas.microsoft.com/office/drawing/2014/main" id="{8A3592ED-4B1D-42C5-3B5D-D146597B3654}"/>
              </a:ext>
            </a:extLst>
          </p:cNvPr>
          <p:cNvSpPr>
            <a:spLocks noChangeArrowheads="1"/>
          </p:cNvSpPr>
          <p:nvPr/>
        </p:nvSpPr>
        <p:spPr bwMode="auto">
          <a:xfrm>
            <a:off x="1420813" y="1649413"/>
            <a:ext cx="1300162" cy="40798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endParaRPr lang="en-US" altLang="en-US" sz="1800">
              <a:solidFill>
                <a:srgbClr val="C00000"/>
              </a:solidFill>
              <a:latin typeface="Calibri" panose="020F0502020204030204" pitchFamily="34" charset="0"/>
              <a:cs typeface="Calibri" panose="020F0502020204030204" pitchFamily="34" charset="0"/>
            </a:endParaRPr>
          </a:p>
        </p:txBody>
      </p:sp>
      <p:sp>
        <p:nvSpPr>
          <p:cNvPr id="56328" name="Rectangle 16">
            <a:extLst>
              <a:ext uri="{FF2B5EF4-FFF2-40B4-BE49-F238E27FC236}">
                <a16:creationId xmlns:a16="http://schemas.microsoft.com/office/drawing/2014/main" id="{8274A02D-A3C6-6AD0-7597-7E2EA33F2A28}"/>
              </a:ext>
            </a:extLst>
          </p:cNvPr>
          <p:cNvSpPr>
            <a:spLocks noChangeArrowheads="1"/>
          </p:cNvSpPr>
          <p:nvPr/>
        </p:nvSpPr>
        <p:spPr bwMode="auto">
          <a:xfrm>
            <a:off x="4195763" y="6416675"/>
            <a:ext cx="3203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400">
                <a:solidFill>
                  <a:srgbClr val="C00000"/>
                </a:solidFill>
                <a:latin typeface="Times New Roman" panose="02020603050405020304" pitchFamily="18" charset="0"/>
                <a:cs typeface="Times New Roman" panose="02020603050405020304" pitchFamily="18" charset="0"/>
              </a:rPr>
              <a:t>Add “overwrite” to replace previous one</a:t>
            </a:r>
          </a:p>
        </p:txBody>
      </p:sp>
      <p:pic>
        <p:nvPicPr>
          <p:cNvPr id="56329" name="Picture 3" descr="Graphical user interface, text, application, email&#10;&#10;Description automatically generated">
            <a:extLst>
              <a:ext uri="{FF2B5EF4-FFF2-40B4-BE49-F238E27FC236}">
                <a16:creationId xmlns:a16="http://schemas.microsoft.com/office/drawing/2014/main" id="{2C8A0B46-73B6-5A50-CB8C-A22E05B07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788"/>
            <a:ext cx="3563938"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1">
            <a:extLst>
              <a:ext uri="{FF2B5EF4-FFF2-40B4-BE49-F238E27FC236}">
                <a16:creationId xmlns:a16="http://schemas.microsoft.com/office/drawing/2014/main" id="{B17F5FCA-AA01-9EED-2ADC-E5954CD983F6}"/>
              </a:ext>
            </a:extLst>
          </p:cNvPr>
          <p:cNvSpPr txBox="1">
            <a:spLocks noChangeArrowheads="1"/>
          </p:cNvSpPr>
          <p:nvPr/>
        </p:nvSpPr>
        <p:spPr bwMode="auto">
          <a:xfrm>
            <a:off x="201613" y="1357313"/>
            <a:ext cx="874077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150000"/>
              </a:lnSpc>
              <a:buClrTx/>
              <a:buFontTx/>
              <a:buChar char="•"/>
            </a:pPr>
            <a:r>
              <a:rPr lang="en-US" altLang="en-US" b="1">
                <a:solidFill>
                  <a:srgbClr val="000066"/>
                </a:solidFill>
                <a:latin typeface="Calibri" panose="020F0502020204030204" pitchFamily="34" charset="0"/>
                <a:cs typeface="Times New Roman" panose="02020603050405020304" pitchFamily="18" charset="0"/>
              </a:rPr>
              <a:t>CUBIT </a:t>
            </a:r>
            <a:r>
              <a:rPr lang="en-US" altLang="en-US">
                <a:solidFill>
                  <a:srgbClr val="000066"/>
                </a:solidFill>
                <a:latin typeface="Calibri" panose="020F0502020204030204" pitchFamily="34" charset="0"/>
                <a:cs typeface="Times New Roman" panose="02020603050405020304" pitchFamily="18" charset="0"/>
              </a:rPr>
              <a:t>is a geometry and mesh generation toolkit developed by Sandia National Laboratories </a:t>
            </a:r>
          </a:p>
          <a:p>
            <a:pPr>
              <a:lnSpc>
                <a:spcPct val="150000"/>
              </a:lnSpc>
              <a:buClrTx/>
              <a:buFontTx/>
              <a:buChar char="•"/>
            </a:pPr>
            <a:r>
              <a:rPr lang="en-US" altLang="en-US" b="1">
                <a:solidFill>
                  <a:srgbClr val="000066"/>
                </a:solidFill>
                <a:latin typeface="Calibri" panose="020F0502020204030204" pitchFamily="34" charset="0"/>
                <a:cs typeface="Times New Roman" panose="02020603050405020304" pitchFamily="18" charset="0"/>
              </a:rPr>
              <a:t>CUBIT </a:t>
            </a:r>
            <a:r>
              <a:rPr lang="en-US" altLang="en-US">
                <a:solidFill>
                  <a:srgbClr val="000066"/>
                </a:solidFill>
                <a:latin typeface="Calibri" panose="020F0502020204030204" pitchFamily="34" charset="0"/>
                <a:cs typeface="Times New Roman" panose="02020603050405020304" pitchFamily="18" charset="0"/>
              </a:rPr>
              <a:t>can import and create geometries in many formats such as ACIS, IGES, and STEP</a:t>
            </a:r>
          </a:p>
          <a:p>
            <a:pPr>
              <a:lnSpc>
                <a:spcPct val="150000"/>
              </a:lnSpc>
              <a:buClrTx/>
              <a:buFontTx/>
              <a:buChar char="•"/>
            </a:pPr>
            <a:r>
              <a:rPr lang="en-US" altLang="en-US" b="1">
                <a:solidFill>
                  <a:srgbClr val="000066"/>
                </a:solidFill>
                <a:latin typeface="Calibri" panose="020F0502020204030204" pitchFamily="34" charset="0"/>
                <a:cs typeface="Times New Roman" panose="02020603050405020304" pitchFamily="18" charset="0"/>
              </a:rPr>
              <a:t>CUBIT </a:t>
            </a:r>
            <a:r>
              <a:rPr lang="en-US" altLang="en-US">
                <a:solidFill>
                  <a:srgbClr val="000066"/>
                </a:solidFill>
                <a:latin typeface="Calibri" panose="020F0502020204030204" pitchFamily="34" charset="0"/>
                <a:cs typeface="Times New Roman" panose="02020603050405020304" pitchFamily="18" charset="0"/>
              </a:rPr>
              <a:t>can generate meshes for finite element codes such as ACE3P</a:t>
            </a:r>
          </a:p>
        </p:txBody>
      </p:sp>
      <p:sp>
        <p:nvSpPr>
          <p:cNvPr id="22530" name="Title 1">
            <a:extLst>
              <a:ext uri="{FF2B5EF4-FFF2-40B4-BE49-F238E27FC236}">
                <a16:creationId xmlns:a16="http://schemas.microsoft.com/office/drawing/2014/main" id="{B38FE7CE-C908-75F9-1EF5-169841358D68}"/>
              </a:ext>
            </a:extLst>
          </p:cNvPr>
          <p:cNvSpPr>
            <a:spLocks noGrp="1" noChangeArrowheads="1"/>
          </p:cNvSpPr>
          <p:nvPr>
            <p:ph type="title"/>
          </p:nvPr>
        </p:nvSpPr>
        <p:spPr>
          <a:xfrm>
            <a:off x="263525" y="200025"/>
            <a:ext cx="8616950" cy="577850"/>
          </a:xfrm>
        </p:spPr>
        <p:txBody>
          <a:bodyPr/>
          <a:lstStyle/>
          <a:p>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Cubit Basics</a:t>
            </a:r>
          </a:p>
        </p:txBody>
      </p:sp>
      <p:pic>
        <p:nvPicPr>
          <p:cNvPr id="22531" name="Picture 6">
            <a:extLst>
              <a:ext uri="{FF2B5EF4-FFF2-40B4-BE49-F238E27FC236}">
                <a16:creationId xmlns:a16="http://schemas.microsoft.com/office/drawing/2014/main" id="{97C6E713-D2EE-3C9C-7923-65A07F7C5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088" y="4291013"/>
            <a:ext cx="2466975" cy="256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Graphical user interface, text, application, email&#10;&#10;Description automatically generated">
            <a:extLst>
              <a:ext uri="{FF2B5EF4-FFF2-40B4-BE49-F238E27FC236}">
                <a16:creationId xmlns:a16="http://schemas.microsoft.com/office/drawing/2014/main" id="{52299CF7-DF70-3887-A8E9-FF5D2AD01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1216025"/>
            <a:ext cx="7226300"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a:extLst>
              <a:ext uri="{FF2B5EF4-FFF2-40B4-BE49-F238E27FC236}">
                <a16:creationId xmlns:a16="http://schemas.microsoft.com/office/drawing/2014/main" id="{78F0CF58-FC7B-318B-8803-730DF0549B15}"/>
              </a:ext>
            </a:extLst>
          </p:cNvPr>
          <p:cNvSpPr>
            <a:spLocks noGrp="1" noChangeArrowheads="1"/>
          </p:cNvSpPr>
          <p:nvPr>
            <p:ph type="title"/>
          </p:nvPr>
        </p:nvSpPr>
        <p:spPr>
          <a:xfrm>
            <a:off x="0" y="158750"/>
            <a:ext cx="8991600" cy="577850"/>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Play the Journal file to Create a Pillbox Cavity</a:t>
            </a:r>
          </a:p>
        </p:txBody>
      </p:sp>
      <p:sp>
        <p:nvSpPr>
          <p:cNvPr id="57347" name="Oval 5">
            <a:extLst>
              <a:ext uri="{FF2B5EF4-FFF2-40B4-BE49-F238E27FC236}">
                <a16:creationId xmlns:a16="http://schemas.microsoft.com/office/drawing/2014/main" id="{12246EDE-090D-39EA-52F8-28FB888CF820}"/>
              </a:ext>
            </a:extLst>
          </p:cNvPr>
          <p:cNvSpPr>
            <a:spLocks noChangeArrowheads="1"/>
          </p:cNvSpPr>
          <p:nvPr/>
        </p:nvSpPr>
        <p:spPr bwMode="auto">
          <a:xfrm>
            <a:off x="3117223" y="2513083"/>
            <a:ext cx="788988" cy="54768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1800">
                <a:solidFill>
                  <a:srgbClr val="C00000"/>
                </a:solidFill>
                <a:latin typeface="Calibri" panose="020F0502020204030204" pitchFamily="34" charset="0"/>
                <a:cs typeface="Calibri" panose="020F0502020204030204" pitchFamily="34" charset="0"/>
              </a:rPr>
              <a:t>play</a:t>
            </a:r>
          </a:p>
        </p:txBody>
      </p:sp>
      <p:sp>
        <p:nvSpPr>
          <p:cNvPr id="57348" name="Text Box 9">
            <a:extLst>
              <a:ext uri="{FF2B5EF4-FFF2-40B4-BE49-F238E27FC236}">
                <a16:creationId xmlns:a16="http://schemas.microsoft.com/office/drawing/2014/main" id="{C09C63D3-FC15-38FB-38CC-DED91C6EB6DE}"/>
              </a:ext>
            </a:extLst>
          </p:cNvPr>
          <p:cNvSpPr txBox="1">
            <a:spLocks noChangeArrowheads="1"/>
          </p:cNvSpPr>
          <p:nvPr/>
        </p:nvSpPr>
        <p:spPr bwMode="auto">
          <a:xfrm>
            <a:off x="4193628" y="2303782"/>
            <a:ext cx="3635375" cy="9662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spcBef>
                <a:spcPct val="0"/>
              </a:spcBef>
              <a:buClrTx/>
              <a:buFontTx/>
              <a:buNone/>
            </a:pPr>
            <a:r>
              <a:rPr lang="en-US" altLang="en-US" sz="2000" b="1" dirty="0">
                <a:solidFill>
                  <a:srgbClr val="FF0000"/>
                </a:solidFill>
                <a:latin typeface="Calibri" panose="020F0502020204030204" pitchFamily="34" charset="0"/>
                <a:cs typeface="Times New Roman" panose="02020603050405020304" pitchFamily="18" charset="0"/>
              </a:rPr>
              <a:t>Tools</a:t>
            </a:r>
            <a:r>
              <a:rPr lang="en-US" altLang="en-US" sz="2000" dirty="0">
                <a:solidFill>
                  <a:srgbClr val="FF0000"/>
                </a:solidFill>
                <a:latin typeface="Calibri" panose="020F0502020204030204" pitchFamily="34" charset="0"/>
                <a:cs typeface="Times New Roman" panose="02020603050405020304" pitchFamily="18" charset="0"/>
              </a:rPr>
              <a:t>-&gt;</a:t>
            </a:r>
            <a:r>
              <a:rPr lang="en-US" altLang="en-US" sz="2000" b="1" dirty="0">
                <a:solidFill>
                  <a:srgbClr val="FF0000"/>
                </a:solidFill>
                <a:latin typeface="Calibri" panose="020F0502020204030204" pitchFamily="34" charset="0"/>
                <a:cs typeface="Times New Roman" panose="02020603050405020304" pitchFamily="18" charset="0"/>
              </a:rPr>
              <a:t>play journal files</a:t>
            </a:r>
            <a:r>
              <a:rPr lang="en-US" altLang="en-US" sz="2000" dirty="0">
                <a:solidFill>
                  <a:srgbClr val="FF0000"/>
                </a:solidFill>
                <a:latin typeface="Calibri" panose="020F0502020204030204" pitchFamily="34" charset="0"/>
                <a:cs typeface="Times New Roman" panose="02020603050405020304" pitchFamily="18" charset="0"/>
              </a:rPr>
              <a:t>: select “step1-Make-pillbox.jou”</a:t>
            </a:r>
            <a:endParaRPr lang="en-US" altLang="en-US" sz="1400" dirty="0">
              <a:solidFill>
                <a:srgbClr val="C00000"/>
              </a:solidFill>
              <a:latin typeface="Times New Roman" panose="02020603050405020304" pitchFamily="18" charset="0"/>
              <a:cs typeface="Times New Roman" panose="02020603050405020304" pitchFamily="18" charset="0"/>
            </a:endParaRPr>
          </a:p>
        </p:txBody>
      </p:sp>
      <p:pic>
        <p:nvPicPr>
          <p:cNvPr id="4" name="Picture 14">
            <a:extLst>
              <a:ext uri="{FF2B5EF4-FFF2-40B4-BE49-F238E27FC236}">
                <a16:creationId xmlns:a16="http://schemas.microsoft.com/office/drawing/2014/main" id="{232FFA98-DD1E-303E-216D-A05689820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097056" y="1729713"/>
            <a:ext cx="829322" cy="62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A7D0A9-D266-6DEB-9B42-E512BBF7AC12}"/>
              </a:ext>
            </a:extLst>
          </p:cNvPr>
          <p:cNvSpPr txBox="1">
            <a:spLocks/>
          </p:cNvSpPr>
          <p:nvPr/>
        </p:nvSpPr>
        <p:spPr bwMode="auto">
          <a:xfrm>
            <a:off x="228600" y="152400"/>
            <a:ext cx="8616950" cy="577850"/>
          </a:xfrm>
          <a:prstGeom prst="rect">
            <a:avLst/>
          </a:prstGeom>
          <a:noFill/>
          <a:ln>
            <a:noFill/>
          </a:ln>
        </p:spPr>
        <p:txBody>
          <a:bodyPr anchor="ctr"/>
          <a:lstStyle>
            <a:lvl1pPr algn="ctr" rtl="0" eaLnBrk="0" fontAlgn="base" hangingPunct="0">
              <a:spcBef>
                <a:spcPct val="0"/>
              </a:spcBef>
              <a:spcAft>
                <a:spcPct val="0"/>
              </a:spcAft>
              <a:defRPr sz="3600">
                <a:solidFill>
                  <a:srgbClr val="A50021"/>
                </a:solidFill>
                <a:latin typeface="Calibri"/>
                <a:ea typeface="ＭＳ Ｐゴシック" charset="-128"/>
                <a:cs typeface="Calibri"/>
              </a:defRPr>
            </a:lvl1pPr>
            <a:lvl2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2pPr>
            <a:lvl3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3pPr>
            <a:lvl4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4pPr>
            <a:lvl5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1" kern="0" dirty="0">
                <a:solidFill>
                  <a:srgbClr val="FF0000"/>
                </a:solidFill>
                <a:latin typeface="Calibri" charset="0"/>
                <a:cs typeface="Times New Roman" pitchFamily="18" charset="0"/>
              </a:rPr>
              <a:t>Cubic - Mesh Generation</a:t>
            </a:r>
          </a:p>
        </p:txBody>
      </p:sp>
      <p:pic>
        <p:nvPicPr>
          <p:cNvPr id="58370" name="Picture 2">
            <a:extLst>
              <a:ext uri="{FF2B5EF4-FFF2-40B4-BE49-F238E27FC236}">
                <a16:creationId xmlns:a16="http://schemas.microsoft.com/office/drawing/2014/main" id="{4D3BD3B6-6A74-6F82-C60E-EB393BD0B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5225"/>
            <a:ext cx="4879975"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1" name="TextBox 11">
            <a:extLst>
              <a:ext uri="{FF2B5EF4-FFF2-40B4-BE49-F238E27FC236}">
                <a16:creationId xmlns:a16="http://schemas.microsoft.com/office/drawing/2014/main" id="{BB9CB6EB-B34D-485A-5EBB-FC157FF41266}"/>
              </a:ext>
            </a:extLst>
          </p:cNvPr>
          <p:cNvSpPr txBox="1">
            <a:spLocks noChangeArrowheads="1"/>
          </p:cNvSpPr>
          <p:nvPr/>
        </p:nvSpPr>
        <p:spPr bwMode="auto">
          <a:xfrm>
            <a:off x="228600" y="3833813"/>
            <a:ext cx="3335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cs typeface="Calibri" panose="020F0502020204030204" pitchFamily="34" charset="0"/>
              </a:rPr>
              <a:t>Solid model: pillbox.sat</a:t>
            </a:r>
          </a:p>
        </p:txBody>
      </p:sp>
      <p:pic>
        <p:nvPicPr>
          <p:cNvPr id="58372" name="Picture 3">
            <a:extLst>
              <a:ext uri="{FF2B5EF4-FFF2-40B4-BE49-F238E27FC236}">
                <a16:creationId xmlns:a16="http://schemas.microsoft.com/office/drawing/2014/main" id="{BD4DCD4B-5C7B-22B8-612E-E34798C54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388" y="1165225"/>
            <a:ext cx="4646612"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TextBox 11">
            <a:extLst>
              <a:ext uri="{FF2B5EF4-FFF2-40B4-BE49-F238E27FC236}">
                <a16:creationId xmlns:a16="http://schemas.microsoft.com/office/drawing/2014/main" id="{BB45130E-CD9F-E348-B70C-5622543AD32D}"/>
              </a:ext>
            </a:extLst>
          </p:cNvPr>
          <p:cNvSpPr txBox="1">
            <a:spLocks noChangeArrowheads="1"/>
          </p:cNvSpPr>
          <p:nvPr/>
        </p:nvSpPr>
        <p:spPr bwMode="auto">
          <a:xfrm>
            <a:off x="5094288" y="3879850"/>
            <a:ext cx="3835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vol all scheme tetmesh</a:t>
            </a:r>
          </a:p>
          <a:p>
            <a:pPr eaLnBrk="1" hangingPunct="1">
              <a:spcBef>
                <a:spcPct val="0"/>
              </a:spcBef>
              <a:buClrTx/>
              <a:buFontTx/>
              <a:buNone/>
            </a:pPr>
            <a:r>
              <a:rPr lang="en-US" altLang="en-US">
                <a:latin typeface="Times New Roman" panose="02020603050405020304" pitchFamily="18" charset="0"/>
                <a:ea typeface="Calibri" panose="020F0502020204030204" pitchFamily="34" charset="0"/>
                <a:cs typeface="Times New Roman" panose="02020603050405020304" pitchFamily="18" charset="0"/>
              </a:rPr>
              <a:t>block all element type tetra10</a:t>
            </a:r>
          </a:p>
        </p:txBody>
      </p:sp>
      <p:pic>
        <p:nvPicPr>
          <p:cNvPr id="58374" name="Picture 7">
            <a:extLst>
              <a:ext uri="{FF2B5EF4-FFF2-40B4-BE49-F238E27FC236}">
                <a16:creationId xmlns:a16="http://schemas.microsoft.com/office/drawing/2014/main" id="{43DB9B5F-2A72-F08A-6871-977CFDF17E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0" y="3667125"/>
            <a:ext cx="2024063"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5" name="Rectangle 1">
            <a:extLst>
              <a:ext uri="{FF2B5EF4-FFF2-40B4-BE49-F238E27FC236}">
                <a16:creationId xmlns:a16="http://schemas.microsoft.com/office/drawing/2014/main" id="{C36DAD7D-BB6D-A2EA-3476-F2D3833D4A90}"/>
              </a:ext>
            </a:extLst>
          </p:cNvPr>
          <p:cNvSpPr>
            <a:spLocks noChangeArrowheads="1"/>
          </p:cNvSpPr>
          <p:nvPr/>
        </p:nvSpPr>
        <p:spPr bwMode="auto">
          <a:xfrm>
            <a:off x="828675" y="5964238"/>
            <a:ext cx="8101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Pct val="80000"/>
              <a:buFontTx/>
              <a:buNone/>
            </a:pPr>
            <a:r>
              <a:rPr lang="en-US" altLang="zh-CN" sz="1800">
                <a:solidFill>
                  <a:schemeClr val="accent2"/>
                </a:solidFill>
                <a:ea typeface="宋体" panose="02010600030101010101" pitchFamily="2" charset="-122"/>
                <a:cs typeface="Calibri" panose="020F0502020204030204" pitchFamily="34" charset="0"/>
              </a:rPr>
              <a:t>tetrahedral mesh with quadratic surface for complicated structure modeling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7D782239-5A11-94E9-B490-5F78C77243C4}"/>
              </a:ext>
            </a:extLst>
          </p:cNvPr>
          <p:cNvSpPr>
            <a:spLocks noGrp="1" noChangeArrowheads="1"/>
          </p:cNvSpPr>
          <p:nvPr>
            <p:ph type="title"/>
          </p:nvPr>
        </p:nvSpPr>
        <p:spPr>
          <a:xfrm>
            <a:off x="431800" y="1236663"/>
            <a:ext cx="8334375" cy="5403850"/>
          </a:xfrm>
        </p:spPr>
        <p:txBody>
          <a:bodyPr/>
          <a:lstStyle/>
          <a:p>
            <a:pPr algn="l" eaLnBrk="1" hangingPunct="1"/>
            <a:r>
              <a:rPr lang="en-US" altLang="en-US" sz="2000">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t>Import the Solid Model (*.sat)</a:t>
            </a:r>
            <a:br>
              <a:rPr lang="en-US" altLang="en-US" sz="20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br>
            <a:r>
              <a:rPr lang="en-US" altLang="en-US" sz="20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 - </a:t>
            </a:r>
            <a: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t>check and fix bad geometries using power tools (see tips for meshing)</a:t>
            </a:r>
            <a:b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br>
            <a: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t> - imprint and merge body all if there are multi volumes</a:t>
            </a:r>
            <a:b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br>
            <a: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t> </a:t>
            </a:r>
            <a:b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br>
            <a:r>
              <a:rPr lang="en-US" altLang="en-US" sz="2000">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t>Choose Tet mesh scheme </a:t>
            </a:r>
            <a:b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br>
            <a:b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br>
            <a:r>
              <a:rPr lang="en-US" altLang="en-US" sz="2000">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t>Set the mesh interval (~wavelength/10, ~bunch length/3)  and generate tetrahedral mesh</a:t>
            </a:r>
            <a:r>
              <a:rPr lang="en-US" altLang="en-US" sz="20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 </a:t>
            </a:r>
            <a: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t>- check mesh quality </a:t>
            </a:r>
            <a:br>
              <a:rPr lang="en-US" altLang="en-US" sz="20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br>
            <a:br>
              <a:rPr lang="en-US" altLang="en-US" sz="20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br>
            <a:r>
              <a:rPr lang="en-US" altLang="en-US" sz="2000">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t>Apply BCs  at interior &amp; exterior surfaces </a:t>
            </a:r>
            <a:r>
              <a:rPr lang="en-US" altLang="en-US" sz="20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 </a:t>
            </a:r>
            <a: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t>check sidesets </a:t>
            </a:r>
            <a:br>
              <a:rPr lang="en-US" altLang="en-US" sz="20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br>
            <a:br>
              <a:rPr lang="en-US" altLang="en-US" sz="20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br>
            <a:r>
              <a:rPr lang="en-US" altLang="en-US" sz="2000">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t>Set block IDs for volume material attributes </a:t>
            </a:r>
            <a:r>
              <a:rPr lang="en-US" altLang="en-US" sz="200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 </a:t>
            </a:r>
            <a: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t>check blocks</a:t>
            </a:r>
            <a:b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br>
            <a:b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br>
            <a:r>
              <a:rPr lang="en-US" altLang="en-US" sz="2000">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t>Set element type tetra10</a:t>
            </a:r>
            <a:br>
              <a:rPr lang="en-US" altLang="en-US" sz="2000">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br>
            <a:br>
              <a:rPr lang="en-US" altLang="en-US" sz="2000">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br>
            <a: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t>Scale units if needed</a:t>
            </a:r>
            <a:b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br>
            <a: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t>  </a:t>
            </a:r>
            <a:br>
              <a:rPr lang="en-US" altLang="en-US" sz="2000">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br>
            <a:r>
              <a:rPr lang="en-US" altLang="en-US" sz="2000">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t>export the mesh (*.gen) </a:t>
            </a:r>
          </a:p>
        </p:txBody>
      </p:sp>
      <p:sp>
        <p:nvSpPr>
          <p:cNvPr id="59394" name="TextBox 8">
            <a:extLst>
              <a:ext uri="{FF2B5EF4-FFF2-40B4-BE49-F238E27FC236}">
                <a16:creationId xmlns:a16="http://schemas.microsoft.com/office/drawing/2014/main" id="{9BD0CA4A-7C6C-FB95-673A-559EB9FC0A83}"/>
              </a:ext>
            </a:extLst>
          </p:cNvPr>
          <p:cNvSpPr txBox="1">
            <a:spLocks noChangeArrowheads="1"/>
          </p:cNvSpPr>
          <p:nvPr/>
        </p:nvSpPr>
        <p:spPr bwMode="auto">
          <a:xfrm>
            <a:off x="6958013" y="3938588"/>
            <a:ext cx="1830387" cy="64611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cs typeface="Calibri" panose="020F0502020204030204" pitchFamily="34" charset="0"/>
              </a:rPr>
              <a:t>Orders can be exchanged</a:t>
            </a:r>
          </a:p>
        </p:txBody>
      </p:sp>
      <p:sp>
        <p:nvSpPr>
          <p:cNvPr id="11" name="Rectangle 10">
            <a:extLst>
              <a:ext uri="{FF2B5EF4-FFF2-40B4-BE49-F238E27FC236}">
                <a16:creationId xmlns:a16="http://schemas.microsoft.com/office/drawing/2014/main" id="{8ABDABAE-D18F-635A-E7CF-46A16FD5A9C7}"/>
              </a:ext>
            </a:extLst>
          </p:cNvPr>
          <p:cNvSpPr/>
          <p:nvPr/>
        </p:nvSpPr>
        <p:spPr>
          <a:xfrm>
            <a:off x="384175" y="3011488"/>
            <a:ext cx="8523288" cy="2076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buChar char="–"/>
              <a:defRPr sz="28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buChar char="•"/>
              <a:defRPr sz="24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9pPr>
          </a:lstStyle>
          <a:p>
            <a:pPr algn="ctr" eaLnBrk="1" hangingPunct="1">
              <a:spcBef>
                <a:spcPct val="0"/>
              </a:spcBef>
              <a:buFontTx/>
              <a:buNone/>
              <a:defRPr/>
            </a:pPr>
            <a:endParaRPr lang="en-US" altLang="en-US" sz="1800">
              <a:solidFill>
                <a:srgbClr val="FFFFFF"/>
              </a:solidFill>
              <a:latin typeface="Arial" pitchFamily="34" charset="0"/>
            </a:endParaRPr>
          </a:p>
        </p:txBody>
      </p:sp>
      <p:sp>
        <p:nvSpPr>
          <p:cNvPr id="9" name="Title 1">
            <a:extLst>
              <a:ext uri="{FF2B5EF4-FFF2-40B4-BE49-F238E27FC236}">
                <a16:creationId xmlns:a16="http://schemas.microsoft.com/office/drawing/2014/main" id="{9AB8F639-0065-3609-8F3B-D90D2A7D9B83}"/>
              </a:ext>
            </a:extLst>
          </p:cNvPr>
          <p:cNvSpPr txBox="1">
            <a:spLocks/>
          </p:cNvSpPr>
          <p:nvPr/>
        </p:nvSpPr>
        <p:spPr bwMode="auto">
          <a:xfrm>
            <a:off x="290513" y="90488"/>
            <a:ext cx="8616950" cy="577850"/>
          </a:xfrm>
          <a:prstGeom prst="rect">
            <a:avLst/>
          </a:prstGeom>
          <a:noFill/>
          <a:ln>
            <a:noFill/>
          </a:ln>
        </p:spPr>
        <p:txBody>
          <a:bodyPr anchor="ctr"/>
          <a:lstStyle>
            <a:lvl1pPr algn="ctr" rtl="0" eaLnBrk="0" fontAlgn="base" hangingPunct="0">
              <a:spcBef>
                <a:spcPct val="0"/>
              </a:spcBef>
              <a:spcAft>
                <a:spcPct val="0"/>
              </a:spcAft>
              <a:defRPr sz="3600">
                <a:solidFill>
                  <a:srgbClr val="A50021"/>
                </a:solidFill>
                <a:latin typeface="Calibri"/>
                <a:ea typeface="ＭＳ Ｐゴシック" charset="-128"/>
                <a:cs typeface="Calibri"/>
              </a:defRPr>
            </a:lvl1pPr>
            <a:lvl2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2pPr>
            <a:lvl3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3pPr>
            <a:lvl4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4pPr>
            <a:lvl5pPr algn="ctr" rtl="0" eaLnBrk="0" fontAlgn="base" hangingPunct="0">
              <a:spcBef>
                <a:spcPct val="0"/>
              </a:spcBef>
              <a:spcAft>
                <a:spcPct val="0"/>
              </a:spcAft>
              <a:defRPr sz="3600">
                <a:solidFill>
                  <a:srgbClr val="800000"/>
                </a:solidFill>
                <a:latin typeface="Calibri" charset="0"/>
                <a:ea typeface="ＭＳ Ｐゴシック" charset="-128"/>
                <a:cs typeface="Calibri"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altLang="en-US" b="1" kern="0" dirty="0">
                <a:solidFill>
                  <a:srgbClr val="FF0000"/>
                </a:solidFill>
                <a:latin typeface="Calibri" charset="0"/>
                <a:cs typeface="Times New Roman" pitchFamily="18" charset="0"/>
              </a:rPr>
              <a:t>Meshing Process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22F6B6A7-F18B-D8BA-43A7-5CB2363BBFA2}"/>
              </a:ext>
            </a:extLst>
          </p:cNvPr>
          <p:cNvSpPr>
            <a:spLocks noGrp="1" noChangeArrowheads="1"/>
          </p:cNvSpPr>
          <p:nvPr>
            <p:ph type="title"/>
          </p:nvPr>
        </p:nvSpPr>
        <p:spPr>
          <a:xfrm>
            <a:off x="55563" y="111125"/>
            <a:ext cx="9088437" cy="600075"/>
          </a:xfrm>
        </p:spPr>
        <p:txBody>
          <a:bodyPr/>
          <a:lstStyle/>
          <a:p>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Create Mesh Journal File</a:t>
            </a:r>
          </a:p>
        </p:txBody>
      </p:sp>
      <p:sp>
        <p:nvSpPr>
          <p:cNvPr id="60418" name="Rectangle 1">
            <a:extLst>
              <a:ext uri="{FF2B5EF4-FFF2-40B4-BE49-F238E27FC236}">
                <a16:creationId xmlns:a16="http://schemas.microsoft.com/office/drawing/2014/main" id="{1E6F066D-B31D-9B96-F5B4-1DB19940A005}"/>
              </a:ext>
            </a:extLst>
          </p:cNvPr>
          <p:cNvSpPr>
            <a:spLocks noChangeArrowheads="1"/>
          </p:cNvSpPr>
          <p:nvPr/>
        </p:nvSpPr>
        <p:spPr bwMode="auto">
          <a:xfrm>
            <a:off x="3416300" y="1358900"/>
            <a:ext cx="4424363" cy="5262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200">
                <a:latin typeface="Times New Roman" panose="02020603050405020304" pitchFamily="18" charset="0"/>
                <a:ea typeface="Calibri" panose="020F0502020204030204" pitchFamily="34" charset="0"/>
                <a:cs typeface="Times New Roman" panose="02020603050405020304" pitchFamily="18" charset="0"/>
              </a:rPr>
              <a:t>Reset</a:t>
            </a:r>
          </a:p>
          <a:p>
            <a:pPr eaLnBrk="1" hangingPunct="1">
              <a:spcBef>
                <a:spcPct val="0"/>
              </a:spcBef>
              <a:buClrTx/>
              <a:buFontTx/>
              <a:buNone/>
            </a:pPr>
            <a:r>
              <a:rPr lang="en-US" altLang="en-US" sz="1200">
                <a:latin typeface="Times New Roman" panose="02020603050405020304" pitchFamily="18" charset="0"/>
                <a:ea typeface="Calibri" panose="020F0502020204030204" pitchFamily="34" charset="0"/>
                <a:cs typeface="Times New Roman" panose="02020603050405020304" pitchFamily="18" charset="0"/>
              </a:rPr>
              <a:t>Cd: “your working directory”// pillbox in this directory</a:t>
            </a:r>
          </a:p>
          <a:p>
            <a:pPr>
              <a:spcBef>
                <a:spcPct val="0"/>
              </a:spcBef>
              <a:buClrTx/>
              <a:buFontTx/>
              <a:buNone/>
            </a:pPr>
            <a:r>
              <a:rPr lang="en-US" altLang="en-US" sz="1200">
                <a:latin typeface="Times New Roman" panose="02020603050405020304" pitchFamily="18" charset="0"/>
                <a:ea typeface="Calibri" panose="020F0502020204030204" pitchFamily="34" charset="0"/>
                <a:cs typeface="Times New Roman" panose="02020603050405020304" pitchFamily="18" charset="0"/>
              </a:rPr>
              <a:t>##import model</a:t>
            </a:r>
          </a:p>
          <a:p>
            <a:pPr>
              <a:spcBef>
                <a:spcPct val="0"/>
              </a:spcBef>
              <a:buClrTx/>
              <a:buFontTx/>
              <a:buNone/>
            </a:pPr>
            <a:r>
              <a:rPr lang="en-US" altLang="en-US" sz="1200">
                <a:latin typeface="Times New Roman" panose="02020603050405020304" pitchFamily="18" charset="0"/>
                <a:ea typeface="Calibri" panose="020F0502020204030204" pitchFamily="34" charset="0"/>
                <a:cs typeface="Times New Roman" panose="02020603050405020304" pitchFamily="18" charset="0"/>
              </a:rPr>
              <a:t>import acis "pillbox.sat"</a:t>
            </a:r>
          </a:p>
          <a:p>
            <a:pPr>
              <a:spcBef>
                <a:spcPct val="0"/>
              </a:spcBef>
              <a:buClrTx/>
              <a:buFontTx/>
              <a:buNone/>
            </a:pPr>
            <a:r>
              <a:rPr lang="en-US" altLang="en-US" sz="1200">
                <a:latin typeface="Times New Roman" panose="02020603050405020304" pitchFamily="18" charset="0"/>
                <a:ea typeface="Calibri" panose="020F0502020204030204" pitchFamily="34" charset="0"/>
                <a:cs typeface="Times New Roman" panose="02020603050405020304" pitchFamily="18" charset="0"/>
              </a:rPr>
              <a:t>##choose Tet mesh</a:t>
            </a:r>
          </a:p>
          <a:p>
            <a:pPr>
              <a:spcBef>
                <a:spcPct val="0"/>
              </a:spcBef>
              <a:buClrTx/>
              <a:buFontTx/>
              <a:buNone/>
            </a:pPr>
            <a:r>
              <a:rPr lang="en-US" altLang="en-US" sz="1200">
                <a:latin typeface="Times New Roman" panose="02020603050405020304" pitchFamily="18" charset="0"/>
                <a:ea typeface="Calibri" panose="020F0502020204030204" pitchFamily="34" charset="0"/>
                <a:cs typeface="Times New Roman" panose="02020603050405020304" pitchFamily="18" charset="0"/>
              </a:rPr>
              <a:t>vol all scheme tetmesh</a:t>
            </a:r>
          </a:p>
          <a:p>
            <a:pPr>
              <a:spcBef>
                <a:spcPct val="0"/>
              </a:spcBef>
              <a:buClrTx/>
              <a:buFontTx/>
              <a:buNone/>
            </a:pPr>
            <a:endParaRPr lang="en-US" altLang="en-US" sz="12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ClrTx/>
              <a:buFontTx/>
              <a:buNone/>
            </a:pPr>
            <a:r>
              <a:rPr lang="en-US" altLang="en-US" sz="12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##uniform or adaptive meshes</a:t>
            </a:r>
          </a:p>
          <a:p>
            <a:pPr>
              <a:spcBef>
                <a:spcPct val="0"/>
              </a:spcBef>
              <a:buClrTx/>
              <a:buFontTx/>
              <a:buNone/>
            </a:pPr>
            <a:r>
              <a:rPr lang="en-US" altLang="en-US" sz="12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##Volume 1 size 10</a:t>
            </a:r>
          </a:p>
          <a:p>
            <a:pPr>
              <a:spcBef>
                <a:spcPct val="0"/>
              </a:spcBef>
              <a:buClrTx/>
              <a:buFontTx/>
              <a:buNone/>
            </a:pPr>
            <a:r>
              <a:rPr lang="en-US" altLang="en-US" sz="12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volume 1 sizing function type skeleton  </a:t>
            </a:r>
          </a:p>
          <a:p>
            <a:pPr>
              <a:spcBef>
                <a:spcPct val="0"/>
              </a:spcBef>
              <a:buClrTx/>
              <a:buFontTx/>
              <a:buNone/>
            </a:pPr>
            <a:r>
              <a:rPr lang="en-US" altLang="en-US" sz="1200">
                <a:latin typeface="Times New Roman" panose="02020603050405020304" pitchFamily="18" charset="0"/>
                <a:ea typeface="Calibri" panose="020F0502020204030204" pitchFamily="34" charset="0"/>
                <a:cs typeface="Times New Roman" panose="02020603050405020304" pitchFamily="18" charset="0"/>
              </a:rPr>
              <a:t>mesh volume 1</a:t>
            </a:r>
          </a:p>
          <a:p>
            <a:pPr>
              <a:spcBef>
                <a:spcPct val="0"/>
              </a:spcBef>
              <a:buClrTx/>
              <a:buFontTx/>
              <a:buNone/>
            </a:pPr>
            <a:endParaRPr lang="en-US" altLang="en-US" sz="12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ClrTx/>
              <a:buFontTx/>
              <a:buNone/>
            </a:pPr>
            <a:r>
              <a:rPr lang="en-US" altLang="en-US" sz="1200">
                <a:latin typeface="Times New Roman" panose="02020603050405020304" pitchFamily="18" charset="0"/>
                <a:ea typeface="Calibri" panose="020F0502020204030204" pitchFamily="34" charset="0"/>
                <a:cs typeface="Times New Roman" panose="02020603050405020304" pitchFamily="18" charset="0"/>
              </a:rPr>
              <a:t>##apply BC (1 &amp; 2: ends of beampipe, 3&amp; 4: sym. Planes)</a:t>
            </a:r>
          </a:p>
          <a:p>
            <a:pPr>
              <a:spcBef>
                <a:spcPct val="0"/>
              </a:spcBef>
              <a:buClrTx/>
              <a:buFontTx/>
              <a:buNone/>
            </a:pPr>
            <a:r>
              <a:rPr lang="en-US" altLang="en-US" sz="12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sideset 1 surface X</a:t>
            </a:r>
          </a:p>
          <a:p>
            <a:pPr>
              <a:spcBef>
                <a:spcPct val="0"/>
              </a:spcBef>
              <a:buClrTx/>
              <a:buFontTx/>
              <a:buNone/>
            </a:pPr>
            <a:r>
              <a:rPr lang="en-US" altLang="en-US" sz="12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sideset 2 surface X</a:t>
            </a:r>
          </a:p>
          <a:p>
            <a:pPr>
              <a:spcBef>
                <a:spcPct val="0"/>
              </a:spcBef>
              <a:buClrTx/>
              <a:buFontTx/>
              <a:buNone/>
            </a:pPr>
            <a:r>
              <a:rPr lang="en-US" altLang="en-US" sz="12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sideset 3 surface X</a:t>
            </a:r>
          </a:p>
          <a:p>
            <a:pPr>
              <a:spcBef>
                <a:spcPct val="0"/>
              </a:spcBef>
              <a:buClrTx/>
              <a:buFontTx/>
              <a:buNone/>
            </a:pPr>
            <a:r>
              <a:rPr lang="en-US" altLang="en-US" sz="12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sideset 4 surface X</a:t>
            </a:r>
          </a:p>
          <a:p>
            <a:pPr>
              <a:spcBef>
                <a:spcPct val="0"/>
              </a:spcBef>
              <a:buClrTx/>
              <a:buFontTx/>
              <a:buNone/>
            </a:pPr>
            <a:endParaRPr lang="en-US" altLang="en-US" sz="12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ClrTx/>
              <a:buFontTx/>
              <a:buNone/>
            </a:pPr>
            <a:r>
              <a:rPr lang="en-US" altLang="en-US" sz="1200">
                <a:latin typeface="Times New Roman" panose="02020603050405020304" pitchFamily="18" charset="0"/>
                <a:ea typeface="Calibri" panose="020F0502020204030204" pitchFamily="34" charset="0"/>
                <a:cs typeface="Times New Roman" panose="02020603050405020304" pitchFamily="18" charset="0"/>
              </a:rPr>
              <a:t>#exterior surfaces</a:t>
            </a:r>
          </a:p>
          <a:p>
            <a:pPr>
              <a:spcBef>
                <a:spcPct val="0"/>
              </a:spcBef>
              <a:buClrTx/>
              <a:buFontTx/>
              <a:buNone/>
            </a:pPr>
            <a:r>
              <a:rPr lang="en-US" altLang="en-US" sz="12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sideset 6 surface all except XXXX</a:t>
            </a:r>
            <a:endParaRPr lang="en-US" altLang="en-US" sz="12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ClrTx/>
              <a:buFontTx/>
              <a:buNone/>
            </a:pPr>
            <a:r>
              <a:rPr lang="en-US" altLang="en-US" sz="1200">
                <a:latin typeface="Times New Roman" panose="02020603050405020304" pitchFamily="18" charset="0"/>
                <a:ea typeface="Calibri" panose="020F0502020204030204" pitchFamily="34" charset="0"/>
                <a:cs typeface="Times New Roman" panose="02020603050405020304" pitchFamily="18" charset="0"/>
              </a:rPr>
              <a:t>##set block ID </a:t>
            </a:r>
          </a:p>
          <a:p>
            <a:pPr>
              <a:spcBef>
                <a:spcPct val="0"/>
              </a:spcBef>
              <a:buClrTx/>
              <a:buFontTx/>
              <a:buNone/>
            </a:pPr>
            <a:r>
              <a:rPr lang="en-US" altLang="en-US" sz="12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block 1 volume all</a:t>
            </a:r>
            <a:endParaRPr lang="en-US" altLang="en-US" sz="12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ClrTx/>
              <a:buFontTx/>
              <a:buNone/>
            </a:pPr>
            <a:r>
              <a:rPr lang="en-US" altLang="en-US" sz="1200">
                <a:latin typeface="Times New Roman" panose="02020603050405020304" pitchFamily="18" charset="0"/>
                <a:ea typeface="Calibri" panose="020F0502020204030204" pitchFamily="34" charset="0"/>
                <a:cs typeface="Times New Roman" panose="02020603050405020304" pitchFamily="18" charset="0"/>
              </a:rPr>
              <a:t>##set block element type </a:t>
            </a:r>
          </a:p>
          <a:p>
            <a:pPr>
              <a:spcBef>
                <a:spcPct val="0"/>
              </a:spcBef>
              <a:buClrTx/>
              <a:buFontTx/>
              <a:buNone/>
            </a:pPr>
            <a:r>
              <a:rPr lang="en-US" altLang="en-US" sz="1200">
                <a:latin typeface="Times New Roman" panose="02020603050405020304" pitchFamily="18" charset="0"/>
                <a:ea typeface="Calibri" panose="020F0502020204030204" pitchFamily="34" charset="0"/>
                <a:cs typeface="Times New Roman" panose="02020603050405020304" pitchFamily="18" charset="0"/>
              </a:rPr>
              <a:t>block 1 element type tetra10</a:t>
            </a:r>
          </a:p>
          <a:p>
            <a:pPr>
              <a:spcBef>
                <a:spcPct val="0"/>
              </a:spcBef>
              <a:buClrTx/>
              <a:buFontTx/>
              <a:buNone/>
            </a:pPr>
            <a:r>
              <a:rPr lang="en-US" altLang="en-US" sz="1200">
                <a:latin typeface="Times New Roman" panose="02020603050405020304" pitchFamily="18" charset="0"/>
                <a:ea typeface="Calibri" panose="020F0502020204030204" pitchFamily="34" charset="0"/>
                <a:cs typeface="Times New Roman" panose="02020603050405020304" pitchFamily="18" charset="0"/>
              </a:rPr>
              <a:t>##scale units and export mesh</a:t>
            </a:r>
          </a:p>
          <a:p>
            <a:pPr>
              <a:spcBef>
                <a:spcPct val="0"/>
              </a:spcBef>
              <a:buClrTx/>
              <a:buFontTx/>
              <a:buNone/>
            </a:pPr>
            <a:r>
              <a:rPr lang="en-US" altLang="en-US" sz="1200">
                <a:latin typeface="Times New Roman" panose="02020603050405020304" pitchFamily="18" charset="0"/>
                <a:ea typeface="Calibri" panose="020F0502020204030204" pitchFamily="34" charset="0"/>
                <a:cs typeface="Times New Roman" panose="02020603050405020304" pitchFamily="18" charset="0"/>
              </a:rPr>
              <a:t>volume 1 scale 0.001</a:t>
            </a:r>
          </a:p>
          <a:p>
            <a:pPr>
              <a:spcBef>
                <a:spcPct val="0"/>
              </a:spcBef>
              <a:buClrTx/>
              <a:buFontTx/>
              <a:buNone/>
            </a:pPr>
            <a:endParaRPr lang="en-US" altLang="en-US" sz="12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ClrTx/>
              <a:buFontTx/>
              <a:buNone/>
            </a:pPr>
            <a:r>
              <a:rPr lang="en-US" altLang="en-US" sz="1200">
                <a:latin typeface="Times New Roman" panose="02020603050405020304" pitchFamily="18" charset="0"/>
                <a:ea typeface="Calibri" panose="020F0502020204030204" pitchFamily="34" charset="0"/>
                <a:cs typeface="Times New Roman" panose="02020603050405020304" pitchFamily="18" charset="0"/>
              </a:rPr>
              <a:t>export genesis "pillbox.gen" overwrite</a:t>
            </a:r>
          </a:p>
        </p:txBody>
      </p:sp>
      <p:sp>
        <p:nvSpPr>
          <p:cNvPr id="60419" name="TextBox 11">
            <a:extLst>
              <a:ext uri="{FF2B5EF4-FFF2-40B4-BE49-F238E27FC236}">
                <a16:creationId xmlns:a16="http://schemas.microsoft.com/office/drawing/2014/main" id="{ECDA1B4E-EA0A-4724-91E8-90429B63BFC7}"/>
              </a:ext>
            </a:extLst>
          </p:cNvPr>
          <p:cNvSpPr txBox="1">
            <a:spLocks noChangeArrowheads="1"/>
          </p:cNvSpPr>
          <p:nvPr/>
        </p:nvSpPr>
        <p:spPr bwMode="auto">
          <a:xfrm>
            <a:off x="95250" y="1809750"/>
            <a:ext cx="257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cs typeface="Calibri" panose="020F0502020204030204" pitchFamily="34" charset="0"/>
              </a:rPr>
              <a:t>step2-Mesh-pillbox.jou</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Graphical user interface, text, application&#10;&#10;Description automatically generated">
            <a:extLst>
              <a:ext uri="{FF2B5EF4-FFF2-40B4-BE49-F238E27FC236}">
                <a16:creationId xmlns:a16="http://schemas.microsoft.com/office/drawing/2014/main" id="{4C6B5B9C-9507-3D1A-EC8D-803ADA15E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1081088"/>
            <a:ext cx="6540500"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itle 1">
            <a:extLst>
              <a:ext uri="{FF2B5EF4-FFF2-40B4-BE49-F238E27FC236}">
                <a16:creationId xmlns:a16="http://schemas.microsoft.com/office/drawing/2014/main" id="{C681E19E-2D64-AE73-F38F-DD752A962A1F}"/>
              </a:ext>
            </a:extLst>
          </p:cNvPr>
          <p:cNvSpPr>
            <a:spLocks noGrp="1" noChangeArrowheads="1"/>
          </p:cNvSpPr>
          <p:nvPr>
            <p:ph type="title"/>
          </p:nvPr>
        </p:nvSpPr>
        <p:spPr>
          <a:xfrm>
            <a:off x="457200" y="168275"/>
            <a:ext cx="8229600" cy="600075"/>
          </a:xfrm>
        </p:spPr>
        <p:txBody>
          <a:bodyPr/>
          <a:lstStyle/>
          <a:p>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Open the Mesh Journal File</a:t>
            </a:r>
          </a:p>
        </p:txBody>
      </p:sp>
      <p:sp>
        <p:nvSpPr>
          <p:cNvPr id="61443" name="Rectangle 1">
            <a:extLst>
              <a:ext uri="{FF2B5EF4-FFF2-40B4-BE49-F238E27FC236}">
                <a16:creationId xmlns:a16="http://schemas.microsoft.com/office/drawing/2014/main" id="{881802EF-8076-E037-1795-E2271C335221}"/>
              </a:ext>
            </a:extLst>
          </p:cNvPr>
          <p:cNvSpPr>
            <a:spLocks noChangeArrowheads="1"/>
          </p:cNvSpPr>
          <p:nvPr/>
        </p:nvSpPr>
        <p:spPr bwMode="auto">
          <a:xfrm>
            <a:off x="5513059" y="2313320"/>
            <a:ext cx="3630941" cy="14773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dirty="0">
                <a:solidFill>
                  <a:srgbClr val="FF0000"/>
                </a:solidFill>
                <a:cs typeface="Calibri" panose="020F0502020204030204" pitchFamily="34" charset="0"/>
              </a:rPr>
              <a:t>1. Click</a:t>
            </a:r>
            <a:r>
              <a:rPr lang="en-US" altLang="en-US" sz="1800" b="1" dirty="0">
                <a:solidFill>
                  <a:srgbClr val="FF0000"/>
                </a:solidFill>
                <a:cs typeface="Calibri" panose="020F0502020204030204" pitchFamily="34" charset="0"/>
              </a:rPr>
              <a:t> File -&gt; Set Directory,</a:t>
            </a:r>
          </a:p>
          <a:p>
            <a:pPr eaLnBrk="1" hangingPunct="1">
              <a:spcBef>
                <a:spcPct val="0"/>
              </a:spcBef>
              <a:buClrTx/>
              <a:buFontTx/>
              <a:buNone/>
            </a:pPr>
            <a:r>
              <a:rPr lang="en-US" altLang="en-US" sz="1800" dirty="0">
                <a:solidFill>
                  <a:srgbClr val="FF0000"/>
                </a:solidFill>
                <a:cs typeface="Calibri" panose="020F0502020204030204" pitchFamily="34" charset="0"/>
              </a:rPr>
              <a:t>     select working directory</a:t>
            </a:r>
          </a:p>
          <a:p>
            <a:pPr eaLnBrk="1" hangingPunct="1">
              <a:spcBef>
                <a:spcPct val="0"/>
              </a:spcBef>
              <a:buClrTx/>
              <a:buFontTx/>
              <a:buNone/>
            </a:pPr>
            <a:r>
              <a:rPr lang="en-US" altLang="en-US" sz="1800" dirty="0">
                <a:solidFill>
                  <a:srgbClr val="FF0000"/>
                </a:solidFill>
                <a:cs typeface="Calibri" panose="020F0502020204030204" pitchFamily="34" charset="0"/>
              </a:rPr>
              <a:t>2. Click </a:t>
            </a:r>
            <a:r>
              <a:rPr lang="en-US" altLang="en-US" sz="1800" b="1" dirty="0">
                <a:solidFill>
                  <a:srgbClr val="FF0000"/>
                </a:solidFill>
                <a:cs typeface="Calibri" panose="020F0502020204030204" pitchFamily="34" charset="0"/>
              </a:rPr>
              <a:t>Tools -&gt; Journal Edit</a:t>
            </a:r>
          </a:p>
          <a:p>
            <a:pPr eaLnBrk="1" hangingPunct="1">
              <a:spcBef>
                <a:spcPct val="0"/>
              </a:spcBef>
              <a:buClrTx/>
              <a:buFontTx/>
              <a:buNone/>
            </a:pPr>
            <a:r>
              <a:rPr lang="en-US" altLang="en-US" sz="1800" b="1" dirty="0">
                <a:solidFill>
                  <a:srgbClr val="FF0000"/>
                </a:solidFill>
                <a:cs typeface="Calibri" panose="020F0502020204030204" pitchFamily="34" charset="0"/>
              </a:rPr>
              <a:t>3. </a:t>
            </a:r>
            <a:r>
              <a:rPr lang="en-US" altLang="en-US" sz="1800" dirty="0">
                <a:solidFill>
                  <a:srgbClr val="FF0000"/>
                </a:solidFill>
                <a:cs typeface="Calibri" panose="020F0502020204030204" pitchFamily="34" charset="0"/>
              </a:rPr>
              <a:t>Click</a:t>
            </a:r>
            <a:r>
              <a:rPr lang="en-US" altLang="en-US" sz="1800" b="1" dirty="0">
                <a:solidFill>
                  <a:srgbClr val="FF0000"/>
                </a:solidFill>
                <a:cs typeface="Calibri" panose="020F0502020204030204" pitchFamily="34" charset="0"/>
              </a:rPr>
              <a:t> Open- &gt; </a:t>
            </a:r>
          </a:p>
          <a:p>
            <a:pPr eaLnBrk="1" hangingPunct="1">
              <a:spcBef>
                <a:spcPct val="0"/>
              </a:spcBef>
              <a:buClrTx/>
              <a:buFontTx/>
              <a:buNone/>
            </a:pPr>
            <a:r>
              <a:rPr lang="en-US" altLang="en-US" sz="1800" b="1" dirty="0">
                <a:solidFill>
                  <a:srgbClr val="FF0000"/>
                </a:solidFill>
                <a:cs typeface="Calibri" panose="020F0502020204030204" pitchFamily="34" charset="0"/>
              </a:rPr>
              <a:t>     </a:t>
            </a:r>
            <a:r>
              <a:rPr lang="en-US" altLang="en-US" sz="1800" dirty="0">
                <a:solidFill>
                  <a:srgbClr val="FF0000"/>
                </a:solidFill>
                <a:cs typeface="Calibri" panose="020F0502020204030204" pitchFamily="34" charset="0"/>
              </a:rPr>
              <a:t>open step2-Mesh-pillbox.jou</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DDF1E37E-90F7-47DA-3C7C-DE3490BB623C}"/>
              </a:ext>
            </a:extLst>
          </p:cNvPr>
          <p:cNvSpPr>
            <a:spLocks noGrp="1" noChangeArrowheads="1"/>
          </p:cNvSpPr>
          <p:nvPr>
            <p:ph type="title"/>
          </p:nvPr>
        </p:nvSpPr>
        <p:spPr>
          <a:xfrm>
            <a:off x="457200" y="168275"/>
            <a:ext cx="8229600" cy="600075"/>
          </a:xfrm>
        </p:spPr>
        <p:txBody>
          <a:bodyPr/>
          <a:lstStyle/>
          <a:p>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Play and Edit the Mesh Journal File</a:t>
            </a:r>
          </a:p>
        </p:txBody>
      </p:sp>
      <p:sp>
        <p:nvSpPr>
          <p:cNvPr id="62466" name="Rectangle 13">
            <a:extLst>
              <a:ext uri="{FF2B5EF4-FFF2-40B4-BE49-F238E27FC236}">
                <a16:creationId xmlns:a16="http://schemas.microsoft.com/office/drawing/2014/main" id="{BD1BB3C9-2E43-8535-CB5F-639CF781A2C6}"/>
              </a:ext>
            </a:extLst>
          </p:cNvPr>
          <p:cNvSpPr>
            <a:spLocks noChangeArrowheads="1"/>
          </p:cNvSpPr>
          <p:nvPr/>
        </p:nvSpPr>
        <p:spPr bwMode="auto">
          <a:xfrm>
            <a:off x="846138" y="1212850"/>
            <a:ext cx="81629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2900">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spcBef>
                <a:spcPct val="0"/>
              </a:spcBef>
              <a:buClrTx/>
              <a:buFontTx/>
              <a:buNone/>
            </a:pPr>
            <a:r>
              <a:rPr lang="en-US" altLang="en-US" sz="2000">
                <a:solidFill>
                  <a:srgbClr val="0000FF"/>
                </a:solidFill>
                <a:latin typeface="Calibri" panose="020F0502020204030204" pitchFamily="34" charset="0"/>
                <a:cs typeface="Times New Roman" panose="02020603050405020304" pitchFamily="18" charset="0"/>
              </a:rPr>
              <a:t>Play the commands in step2-Mesh-pillbox.jou and edit as needed.</a:t>
            </a:r>
          </a:p>
        </p:txBody>
      </p:sp>
      <p:sp>
        <p:nvSpPr>
          <p:cNvPr id="62467" name="Rectangle 1">
            <a:extLst>
              <a:ext uri="{FF2B5EF4-FFF2-40B4-BE49-F238E27FC236}">
                <a16:creationId xmlns:a16="http://schemas.microsoft.com/office/drawing/2014/main" id="{32E3FFED-95EA-42D3-FAED-85AE05272F79}"/>
              </a:ext>
            </a:extLst>
          </p:cNvPr>
          <p:cNvSpPr>
            <a:spLocks noChangeArrowheads="1"/>
          </p:cNvSpPr>
          <p:nvPr/>
        </p:nvSpPr>
        <p:spPr bwMode="auto">
          <a:xfrm>
            <a:off x="80963" y="2932113"/>
            <a:ext cx="1884471" cy="15240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spcBef>
                <a:spcPct val="0"/>
              </a:spcBef>
              <a:buClrTx/>
              <a:buFontTx/>
              <a:buNone/>
            </a:pPr>
            <a:r>
              <a:rPr lang="en-US" altLang="en-US" sz="1600" dirty="0">
                <a:solidFill>
                  <a:srgbClr val="0000FF"/>
                </a:solidFill>
                <a:cs typeface="Times New Roman" panose="02020603050405020304" pitchFamily="18" charset="0"/>
              </a:rPr>
              <a:t>Highlight through each command, right click, select “Play Selected”</a:t>
            </a:r>
          </a:p>
        </p:txBody>
      </p:sp>
      <p:pic>
        <p:nvPicPr>
          <p:cNvPr id="62468" name="Picture 2" descr="Graphical user interface, text, application&#10;&#10;Description automatically generated">
            <a:extLst>
              <a:ext uri="{FF2B5EF4-FFF2-40B4-BE49-F238E27FC236}">
                <a16:creationId xmlns:a16="http://schemas.microsoft.com/office/drawing/2014/main" id="{E468E6E9-5316-1795-5DB3-738C465AF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1911350"/>
            <a:ext cx="5856288"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a:extLst>
              <a:ext uri="{FF2B5EF4-FFF2-40B4-BE49-F238E27FC236}">
                <a16:creationId xmlns:a16="http://schemas.microsoft.com/office/drawing/2014/main" id="{52989E26-EA93-39DB-5257-4055848AEE50}"/>
              </a:ext>
            </a:extLst>
          </p:cNvPr>
          <p:cNvSpPr txBox="1">
            <a:spLocks noChangeArrowheads="1"/>
          </p:cNvSpPr>
          <p:nvPr/>
        </p:nvSpPr>
        <p:spPr>
          <a:xfrm>
            <a:off x="381000" y="150813"/>
            <a:ext cx="8567738" cy="577850"/>
          </a:xfrm>
          <a:prstGeom prst="rect">
            <a:avLst/>
          </a:prstGeom>
        </p:spPr>
        <p:txBody>
          <a:bodyPr anchor="ctr"/>
          <a:lstStyle/>
          <a:p>
            <a:pPr algn="ctr" eaLnBrk="1" fontAlgn="auto" hangingPunct="1">
              <a:spcAft>
                <a:spcPts val="0"/>
              </a:spcAft>
              <a:defRPr/>
            </a:pPr>
            <a:r>
              <a:rPr lang="en-US" sz="3600" b="1" dirty="0">
                <a:solidFill>
                  <a:srgbClr val="FF0000"/>
                </a:solidFill>
                <a:latin typeface="Calibri" pitchFamily="34" charset="0"/>
                <a:ea typeface="+mj-ea"/>
                <a:cs typeface="Times New Roman" pitchFamily="18" charset="0"/>
              </a:rPr>
              <a:t>Uniform Meshes</a:t>
            </a:r>
          </a:p>
        </p:txBody>
      </p:sp>
      <p:sp>
        <p:nvSpPr>
          <p:cNvPr id="63490" name="TextBox 21">
            <a:extLst>
              <a:ext uri="{FF2B5EF4-FFF2-40B4-BE49-F238E27FC236}">
                <a16:creationId xmlns:a16="http://schemas.microsoft.com/office/drawing/2014/main" id="{DD645BD7-D127-E8F0-698B-A7625B82968F}"/>
              </a:ext>
            </a:extLst>
          </p:cNvPr>
          <p:cNvSpPr txBox="1">
            <a:spLocks noChangeArrowheads="1"/>
          </p:cNvSpPr>
          <p:nvPr/>
        </p:nvSpPr>
        <p:spPr bwMode="auto">
          <a:xfrm>
            <a:off x="768350" y="4587875"/>
            <a:ext cx="7969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800">
                <a:latin typeface="Calibri" panose="020F0502020204030204" pitchFamily="34" charset="0"/>
                <a:cs typeface="Calibri" panose="020F0502020204030204" pitchFamily="34" charset="0"/>
              </a:rPr>
              <a:t>Generate a few meshes with different mesh qualities and do mesh convergence study</a:t>
            </a:r>
          </a:p>
        </p:txBody>
      </p:sp>
      <p:pic>
        <p:nvPicPr>
          <p:cNvPr id="63491" name="Picture 2">
            <a:extLst>
              <a:ext uri="{FF2B5EF4-FFF2-40B4-BE49-F238E27FC236}">
                <a16:creationId xmlns:a16="http://schemas.microsoft.com/office/drawing/2014/main" id="{5CB52EE0-8557-E814-79BC-366D94ABD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825" y="1512888"/>
            <a:ext cx="4165600" cy="191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2" name="Rectangle 28">
            <a:extLst>
              <a:ext uri="{FF2B5EF4-FFF2-40B4-BE49-F238E27FC236}">
                <a16:creationId xmlns:a16="http://schemas.microsoft.com/office/drawing/2014/main" id="{CD259825-2CE9-5E33-C4BE-7BAD24C43337}"/>
              </a:ext>
            </a:extLst>
          </p:cNvPr>
          <p:cNvSpPr>
            <a:spLocks noChangeArrowheads="1"/>
          </p:cNvSpPr>
          <p:nvPr/>
        </p:nvSpPr>
        <p:spPr bwMode="auto">
          <a:xfrm>
            <a:off x="3627438" y="3614738"/>
            <a:ext cx="20764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b="1" dirty="0">
                <a:solidFill>
                  <a:srgbClr val="0000FF"/>
                </a:solidFill>
                <a:cs typeface="Calibri" panose="020F0502020204030204" pitchFamily="34" charset="0"/>
              </a:rPr>
              <a:t>vol 1 size 10</a:t>
            </a:r>
          </a:p>
          <a:p>
            <a:pPr eaLnBrk="1" hangingPunct="1">
              <a:spcBef>
                <a:spcPct val="0"/>
              </a:spcBef>
              <a:buClrTx/>
              <a:buFontTx/>
              <a:buNone/>
            </a:pPr>
            <a:r>
              <a:rPr lang="en-US" altLang="en-US" sz="1800" b="1" dirty="0">
                <a:solidFill>
                  <a:srgbClr val="0000FF"/>
                </a:solidFill>
                <a:cs typeface="Calibri" panose="020F0502020204030204" pitchFamily="34" charset="0"/>
              </a:rPr>
              <a:t>Mesh vol 1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a:extLst>
              <a:ext uri="{FF2B5EF4-FFF2-40B4-BE49-F238E27FC236}">
                <a16:creationId xmlns:a16="http://schemas.microsoft.com/office/drawing/2014/main" id="{33869A2D-30EC-71E7-7BD9-CD1AE141E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1314450"/>
            <a:ext cx="333375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a:extLst>
              <a:ext uri="{FF2B5EF4-FFF2-40B4-BE49-F238E27FC236}">
                <a16:creationId xmlns:a16="http://schemas.microsoft.com/office/drawing/2014/main" id="{40521F23-5A4C-F6B2-718C-44DF943AADE6}"/>
              </a:ext>
            </a:extLst>
          </p:cNvPr>
          <p:cNvSpPr txBox="1">
            <a:spLocks noChangeArrowheads="1"/>
          </p:cNvSpPr>
          <p:nvPr/>
        </p:nvSpPr>
        <p:spPr>
          <a:xfrm>
            <a:off x="381000" y="150813"/>
            <a:ext cx="8567738" cy="577850"/>
          </a:xfrm>
          <a:prstGeom prst="rect">
            <a:avLst/>
          </a:prstGeom>
        </p:spPr>
        <p:txBody>
          <a:bodyPr anchor="ctr"/>
          <a:lstStyle/>
          <a:p>
            <a:pPr algn="ctr" eaLnBrk="1" fontAlgn="auto" hangingPunct="1">
              <a:spcAft>
                <a:spcPts val="0"/>
              </a:spcAft>
              <a:defRPr/>
            </a:pPr>
            <a:r>
              <a:rPr lang="en-US" sz="3600" b="1" dirty="0">
                <a:solidFill>
                  <a:srgbClr val="FF0000"/>
                </a:solidFill>
                <a:latin typeface="Calibri" pitchFamily="34" charset="0"/>
                <a:ea typeface="+mj-ea"/>
                <a:cs typeface="Times New Roman" pitchFamily="18" charset="0"/>
              </a:rPr>
              <a:t>Delete Unsatisfied Mesh</a:t>
            </a:r>
          </a:p>
        </p:txBody>
      </p:sp>
      <p:sp>
        <p:nvSpPr>
          <p:cNvPr id="64515" name="Oval 14">
            <a:extLst>
              <a:ext uri="{FF2B5EF4-FFF2-40B4-BE49-F238E27FC236}">
                <a16:creationId xmlns:a16="http://schemas.microsoft.com/office/drawing/2014/main" id="{6E8E20A9-4B0E-2AE8-D3DC-F7848EEC30E9}"/>
              </a:ext>
            </a:extLst>
          </p:cNvPr>
          <p:cNvSpPr>
            <a:spLocks noChangeArrowheads="1"/>
          </p:cNvSpPr>
          <p:nvPr/>
        </p:nvSpPr>
        <p:spPr bwMode="auto">
          <a:xfrm>
            <a:off x="984250" y="1751013"/>
            <a:ext cx="434975" cy="4286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1</a:t>
            </a:r>
          </a:p>
        </p:txBody>
      </p:sp>
      <p:sp>
        <p:nvSpPr>
          <p:cNvPr id="64516" name="Oval 14">
            <a:extLst>
              <a:ext uri="{FF2B5EF4-FFF2-40B4-BE49-F238E27FC236}">
                <a16:creationId xmlns:a16="http://schemas.microsoft.com/office/drawing/2014/main" id="{0BA7E137-0D02-2FDA-93FA-DC8CE63653D9}"/>
              </a:ext>
            </a:extLst>
          </p:cNvPr>
          <p:cNvSpPr>
            <a:spLocks noChangeArrowheads="1"/>
          </p:cNvSpPr>
          <p:nvPr/>
        </p:nvSpPr>
        <p:spPr bwMode="auto">
          <a:xfrm>
            <a:off x="554038" y="2714625"/>
            <a:ext cx="431800" cy="4286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2</a:t>
            </a:r>
          </a:p>
        </p:txBody>
      </p:sp>
      <p:sp>
        <p:nvSpPr>
          <p:cNvPr id="64517" name="Oval 14">
            <a:extLst>
              <a:ext uri="{FF2B5EF4-FFF2-40B4-BE49-F238E27FC236}">
                <a16:creationId xmlns:a16="http://schemas.microsoft.com/office/drawing/2014/main" id="{2A09659D-BCF4-2973-EE8E-506F1BC0C138}"/>
              </a:ext>
            </a:extLst>
          </p:cNvPr>
          <p:cNvSpPr>
            <a:spLocks noChangeArrowheads="1"/>
          </p:cNvSpPr>
          <p:nvPr/>
        </p:nvSpPr>
        <p:spPr bwMode="auto">
          <a:xfrm>
            <a:off x="2644775" y="4124325"/>
            <a:ext cx="431800" cy="4270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3</a:t>
            </a:r>
          </a:p>
        </p:txBody>
      </p:sp>
      <p:sp>
        <p:nvSpPr>
          <p:cNvPr id="64518" name="Line 9">
            <a:extLst>
              <a:ext uri="{FF2B5EF4-FFF2-40B4-BE49-F238E27FC236}">
                <a16:creationId xmlns:a16="http://schemas.microsoft.com/office/drawing/2014/main" id="{067F9179-14BA-B3BB-E8F1-5425D3664597}"/>
              </a:ext>
            </a:extLst>
          </p:cNvPr>
          <p:cNvSpPr>
            <a:spLocks noChangeShapeType="1"/>
          </p:cNvSpPr>
          <p:nvPr/>
        </p:nvSpPr>
        <p:spPr bwMode="auto">
          <a:xfrm flipH="1">
            <a:off x="2781300" y="3975100"/>
            <a:ext cx="957263"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4519" name="Picture 4">
            <a:extLst>
              <a:ext uri="{FF2B5EF4-FFF2-40B4-BE49-F238E27FC236}">
                <a16:creationId xmlns:a16="http://schemas.microsoft.com/office/drawing/2014/main" id="{5DD2BDF9-94DD-A078-635A-3B622EADF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525" y="1144588"/>
            <a:ext cx="32861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13">
            <a:extLst>
              <a:ext uri="{FF2B5EF4-FFF2-40B4-BE49-F238E27FC236}">
                <a16:creationId xmlns:a16="http://schemas.microsoft.com/office/drawing/2014/main" id="{DFD0347C-9808-9CD6-97ED-176672597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4113" y="4627563"/>
            <a:ext cx="52546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a:extLst>
              <a:ext uri="{FF2B5EF4-FFF2-40B4-BE49-F238E27FC236}">
                <a16:creationId xmlns:a16="http://schemas.microsoft.com/office/drawing/2014/main" id="{47324C8B-E168-DE37-DEC1-F62F787E0398}"/>
              </a:ext>
            </a:extLst>
          </p:cNvPr>
          <p:cNvCxnSpPr/>
          <p:nvPr/>
        </p:nvCxnSpPr>
        <p:spPr>
          <a:xfrm>
            <a:off x="3867150" y="5751513"/>
            <a:ext cx="1595438"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64522" name="AutoShape 3">
            <a:extLst>
              <a:ext uri="{FF2B5EF4-FFF2-40B4-BE49-F238E27FC236}">
                <a16:creationId xmlns:a16="http://schemas.microsoft.com/office/drawing/2014/main" id="{6135A12E-48A4-9B45-6031-3DA57B7E761E}"/>
              </a:ext>
            </a:extLst>
          </p:cNvPr>
          <p:cNvSpPr>
            <a:spLocks noGrp="1" noChangeAspect="1" noChangeArrowheads="1"/>
          </p:cNvSpPr>
          <p:nvPr>
            <p:ph idx="1"/>
          </p:nvPr>
        </p:nvSpPr>
        <p:spPr>
          <a:xfrm>
            <a:off x="3738563" y="2643188"/>
            <a:ext cx="3990975" cy="1993900"/>
          </a:xfrm>
        </p:spPr>
        <p:txBody>
          <a:bodyPr/>
          <a:lstStyle/>
          <a:p>
            <a:pPr eaLnBrk="1" hangingPunct="1">
              <a:spcBef>
                <a:spcPct val="0"/>
              </a:spcBef>
              <a:buFontTx/>
              <a:buAutoNum type="arabicPeriod"/>
            </a:pPr>
            <a:r>
              <a:rPr lang="en-US" altLang="en-US" b="1">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t>Mode-Mesh</a:t>
            </a:r>
          </a:p>
          <a:p>
            <a:pPr eaLnBrk="1" hangingPunct="1">
              <a:spcBef>
                <a:spcPct val="0"/>
              </a:spcBef>
              <a:buFontTx/>
              <a:buAutoNum type="arabicPeriod"/>
            </a:pPr>
            <a:r>
              <a:rPr lang="en-US" altLang="en-US" b="1">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t>Entity-Volume</a:t>
            </a:r>
          </a:p>
          <a:p>
            <a:pPr eaLnBrk="1" hangingPunct="1">
              <a:spcBef>
                <a:spcPct val="0"/>
              </a:spcBef>
              <a:buFontTx/>
              <a:buAutoNum type="arabicPeriod"/>
            </a:pPr>
            <a:r>
              <a:rPr lang="en-US" altLang="en-US" b="1">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t>Action-Delete</a:t>
            </a:r>
          </a:p>
          <a:p>
            <a:pPr eaLnBrk="1" hangingPunct="1">
              <a:spcBef>
                <a:spcPct val="0"/>
              </a:spcBef>
              <a:buFontTx/>
              <a:buAutoNum type="arabicPeriod"/>
            </a:pPr>
            <a:r>
              <a:rPr lang="en-US" altLang="en-US" b="1">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t>Volume ID(s) </a:t>
            </a:r>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{1}</a:t>
            </a:r>
          </a:p>
          <a:p>
            <a:pPr eaLnBrk="1" hangingPunct="1">
              <a:spcBef>
                <a:spcPct val="0"/>
              </a:spcBef>
              <a:buFontTx/>
              <a:buAutoNum type="arabicPeriod"/>
            </a:pPr>
            <a:r>
              <a:rPr lang="en-US" altLang="en-US" b="1">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t>Apply</a:t>
            </a:r>
          </a:p>
        </p:txBody>
      </p:sp>
      <p:sp>
        <p:nvSpPr>
          <p:cNvPr id="64523" name="Oval 14">
            <a:extLst>
              <a:ext uri="{FF2B5EF4-FFF2-40B4-BE49-F238E27FC236}">
                <a16:creationId xmlns:a16="http://schemas.microsoft.com/office/drawing/2014/main" id="{5296DD5E-F3B8-82CC-DB43-8E17D05CA442}"/>
              </a:ext>
            </a:extLst>
          </p:cNvPr>
          <p:cNvSpPr>
            <a:spLocks noChangeArrowheads="1"/>
          </p:cNvSpPr>
          <p:nvPr/>
        </p:nvSpPr>
        <p:spPr bwMode="auto">
          <a:xfrm>
            <a:off x="1017588" y="5343525"/>
            <a:ext cx="433387" cy="4270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4</a:t>
            </a:r>
          </a:p>
        </p:txBody>
      </p:sp>
      <p:sp>
        <p:nvSpPr>
          <p:cNvPr id="64524" name="Oval 14">
            <a:extLst>
              <a:ext uri="{FF2B5EF4-FFF2-40B4-BE49-F238E27FC236}">
                <a16:creationId xmlns:a16="http://schemas.microsoft.com/office/drawing/2014/main" id="{E96E717D-2BF7-159D-EFDB-DABF4D87FBD6}"/>
              </a:ext>
            </a:extLst>
          </p:cNvPr>
          <p:cNvSpPr>
            <a:spLocks noChangeArrowheads="1"/>
          </p:cNvSpPr>
          <p:nvPr/>
        </p:nvSpPr>
        <p:spPr bwMode="auto">
          <a:xfrm>
            <a:off x="2752725" y="5900738"/>
            <a:ext cx="433388" cy="4270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5</a:t>
            </a:r>
          </a:p>
        </p:txBody>
      </p:sp>
      <p:sp>
        <p:nvSpPr>
          <p:cNvPr id="64525" name="Rectangle 5">
            <a:extLst>
              <a:ext uri="{FF2B5EF4-FFF2-40B4-BE49-F238E27FC236}">
                <a16:creationId xmlns:a16="http://schemas.microsoft.com/office/drawing/2014/main" id="{1766288A-AB25-CBC9-0F0E-F33AD00C037D}"/>
              </a:ext>
            </a:extLst>
          </p:cNvPr>
          <p:cNvSpPr>
            <a:spLocks noChangeArrowheads="1"/>
          </p:cNvSpPr>
          <p:nvPr/>
        </p:nvSpPr>
        <p:spPr bwMode="auto">
          <a:xfrm>
            <a:off x="3694113" y="6113463"/>
            <a:ext cx="544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a:solidFill>
                  <a:srgbClr val="0000FF"/>
                </a:solidFill>
                <a:latin typeface="Calibri" panose="020F0502020204030204" pitchFamily="34" charset="0"/>
                <a:cs typeface="Times New Roman" panose="02020603050405020304" pitchFamily="18" charset="0"/>
              </a:rPr>
              <a:t>Or type </a:t>
            </a:r>
            <a:r>
              <a:rPr lang="en-US" altLang="en-US" sz="2000" b="1">
                <a:solidFill>
                  <a:srgbClr val="0000FF"/>
                </a:solidFill>
                <a:latin typeface="Calibri" panose="020F0502020204030204" pitchFamily="34" charset="0"/>
                <a:cs typeface="Times New Roman" panose="02020603050405020304" pitchFamily="18" charset="0"/>
              </a:rPr>
              <a:t>“del mesh vol 1” </a:t>
            </a:r>
            <a:r>
              <a:rPr lang="en-US" altLang="en-US" sz="2000">
                <a:solidFill>
                  <a:srgbClr val="0000FF"/>
                </a:solidFill>
                <a:latin typeface="Calibri" panose="020F0502020204030204" pitchFamily="34" charset="0"/>
                <a:cs typeface="Times New Roman" panose="02020603050405020304" pitchFamily="18" charset="0"/>
              </a:rPr>
              <a:t>in the command window.</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F471390-17F3-49DF-9E95-B9BB74348EF9}"/>
              </a:ext>
            </a:extLst>
          </p:cNvPr>
          <p:cNvSpPr txBox="1">
            <a:spLocks noChangeArrowheads="1"/>
          </p:cNvSpPr>
          <p:nvPr/>
        </p:nvSpPr>
        <p:spPr>
          <a:xfrm>
            <a:off x="381000" y="150813"/>
            <a:ext cx="8567738" cy="577850"/>
          </a:xfrm>
          <a:prstGeom prst="rect">
            <a:avLst/>
          </a:prstGeom>
        </p:spPr>
        <p:txBody>
          <a:bodyPr anchor="ctr"/>
          <a:lstStyle/>
          <a:p>
            <a:pPr algn="ctr" eaLnBrk="1" fontAlgn="auto" hangingPunct="1">
              <a:spcAft>
                <a:spcPts val="0"/>
              </a:spcAft>
              <a:defRPr/>
            </a:pPr>
            <a:r>
              <a:rPr lang="en-US" sz="3600" b="1" dirty="0">
                <a:solidFill>
                  <a:srgbClr val="FF0000"/>
                </a:solidFill>
                <a:latin typeface="Calibri" pitchFamily="34" charset="0"/>
                <a:ea typeface="+mj-ea"/>
                <a:cs typeface="Times New Roman" pitchFamily="18" charset="0"/>
              </a:rPr>
              <a:t>Adaptive Meshes</a:t>
            </a:r>
          </a:p>
        </p:txBody>
      </p:sp>
      <p:sp>
        <p:nvSpPr>
          <p:cNvPr id="65538" name="Rectangle 1">
            <a:extLst>
              <a:ext uri="{FF2B5EF4-FFF2-40B4-BE49-F238E27FC236}">
                <a16:creationId xmlns:a16="http://schemas.microsoft.com/office/drawing/2014/main" id="{4CC2E5F3-CAC6-6344-20D7-24EE6A4C357B}"/>
              </a:ext>
            </a:extLst>
          </p:cNvPr>
          <p:cNvSpPr>
            <a:spLocks noChangeArrowheads="1"/>
          </p:cNvSpPr>
          <p:nvPr/>
        </p:nvSpPr>
        <p:spPr bwMode="auto">
          <a:xfrm>
            <a:off x="298450" y="1939925"/>
            <a:ext cx="871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200" b="1">
                <a:cs typeface="Calibri" panose="020F0502020204030204" pitchFamily="34" charset="0"/>
              </a:rPr>
              <a:t>Basic Arguments</a:t>
            </a:r>
          </a:p>
          <a:p>
            <a:pPr eaLnBrk="1" hangingPunct="1">
              <a:spcBef>
                <a:spcPct val="0"/>
              </a:spcBef>
              <a:buClrTx/>
              <a:buFontTx/>
              <a:buNone/>
            </a:pPr>
            <a:r>
              <a:rPr lang="en-US" altLang="en-US" sz="1200" b="1">
                <a:cs typeface="Calibri" panose="020F0502020204030204" pitchFamily="34" charset="0"/>
              </a:rPr>
              <a:t>max_size</a:t>
            </a:r>
            <a:r>
              <a:rPr lang="en-US" altLang="en-US" sz="1200">
                <a:cs typeface="Calibri" panose="020F0502020204030204" pitchFamily="34" charset="0"/>
              </a:rPr>
              <a:t> (default=auto): The value for max_size is calculated automatically by default. </a:t>
            </a:r>
          </a:p>
          <a:p>
            <a:pPr eaLnBrk="1" hangingPunct="1">
              <a:spcBef>
                <a:spcPct val="0"/>
              </a:spcBef>
              <a:buClrTx/>
              <a:buFontTx/>
              <a:buNone/>
            </a:pPr>
            <a:r>
              <a:rPr lang="en-US" altLang="en-US" sz="1200" b="1">
                <a:cs typeface="Calibri" panose="020F0502020204030204" pitchFamily="34" charset="0"/>
              </a:rPr>
              <a:t>min_size</a:t>
            </a:r>
            <a:r>
              <a:rPr lang="en-US" altLang="en-US" sz="1200">
                <a:cs typeface="Calibri" panose="020F0502020204030204" pitchFamily="34" charset="0"/>
              </a:rPr>
              <a:t>(default=auto): The value for min_size is calculated automatically by default. </a:t>
            </a:r>
          </a:p>
          <a:p>
            <a:pPr eaLnBrk="1" hangingPunct="1">
              <a:spcBef>
                <a:spcPct val="0"/>
              </a:spcBef>
              <a:buClrTx/>
              <a:buFontTx/>
              <a:buNone/>
            </a:pPr>
            <a:r>
              <a:rPr lang="en-US" altLang="en-US" sz="1200" b="1">
                <a:cs typeface="Calibri" panose="020F0502020204030204" pitchFamily="34" charset="0"/>
              </a:rPr>
              <a:t>max_gradient</a:t>
            </a:r>
            <a:r>
              <a:rPr lang="en-US" altLang="en-US" sz="1200">
                <a:cs typeface="Calibri" panose="020F0502020204030204" pitchFamily="34" charset="0"/>
              </a:rPr>
              <a:t> (1.0 to 3.0, default 1.5): The transition in element size is controlled using this parameter. Larger values of max_gradient result in fewer elements, but also lead to more abrupt transitions in size and possibly poorer quality elements.</a:t>
            </a:r>
          </a:p>
        </p:txBody>
      </p:sp>
      <p:sp>
        <p:nvSpPr>
          <p:cNvPr id="65539" name="Rectangle 2">
            <a:extLst>
              <a:ext uri="{FF2B5EF4-FFF2-40B4-BE49-F238E27FC236}">
                <a16:creationId xmlns:a16="http://schemas.microsoft.com/office/drawing/2014/main" id="{602DCA0A-BDF7-14B5-1361-C437FFE3B5FE}"/>
              </a:ext>
            </a:extLst>
          </p:cNvPr>
          <p:cNvSpPr>
            <a:spLocks noChangeArrowheads="1"/>
          </p:cNvSpPr>
          <p:nvPr/>
        </p:nvSpPr>
        <p:spPr bwMode="auto">
          <a:xfrm>
            <a:off x="298450" y="2955925"/>
            <a:ext cx="82581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400" b="1">
                <a:cs typeface="Calibri" panose="020F0502020204030204" pitchFamily="34" charset="0"/>
              </a:rPr>
              <a:t>Scaling and Accuracy Arguments:</a:t>
            </a:r>
          </a:p>
          <a:p>
            <a:pPr eaLnBrk="1" hangingPunct="1">
              <a:spcBef>
                <a:spcPct val="0"/>
              </a:spcBef>
              <a:buClrTx/>
              <a:buFontTx/>
              <a:buNone/>
            </a:pPr>
            <a:r>
              <a:rPr lang="en-US" altLang="en-US" sz="1400" b="1">
                <a:cs typeface="Calibri" panose="020F0502020204030204" pitchFamily="34" charset="0"/>
              </a:rPr>
              <a:t>scale</a:t>
            </a:r>
            <a:r>
              <a:rPr lang="en-US" altLang="en-US" sz="1400">
                <a:cs typeface="Calibri" panose="020F0502020204030204" pitchFamily="34" charset="0"/>
              </a:rPr>
              <a:t> (1 to 10, default 7): The overall size of the elements is controlled by this argument. A coarser mesh can be generated by increasing the value of scale up to 10.0. To get a finer mesh, decrease the value of the scale (minimum value = 1).</a:t>
            </a:r>
          </a:p>
          <a:p>
            <a:pPr eaLnBrk="1" hangingPunct="1">
              <a:spcBef>
                <a:spcPct val="0"/>
              </a:spcBef>
              <a:buClrTx/>
              <a:buFontTx/>
              <a:buNone/>
            </a:pPr>
            <a:r>
              <a:rPr lang="en-US" altLang="en-US" sz="1400" b="1">
                <a:cs typeface="Calibri" panose="020F0502020204030204" pitchFamily="34" charset="0"/>
              </a:rPr>
              <a:t>time_accuracy_level</a:t>
            </a:r>
            <a:r>
              <a:rPr lang="en-US" altLang="en-US" sz="1400">
                <a:cs typeface="Calibri" panose="020F0502020204030204" pitchFamily="34" charset="0"/>
              </a:rPr>
              <a:t> (1 to 3, default 2): This controls the computational time and accuracy level by adjusting various internal parameters of the skeleton sizing function. Users should try levels in increasing order. Level 1 takes the shortest time to compute the skeleton sizing function and Level 3 takes the longest time to compute the skeleton sizing function. </a:t>
            </a:r>
          </a:p>
        </p:txBody>
      </p:sp>
      <p:sp>
        <p:nvSpPr>
          <p:cNvPr id="65540" name="Rectangle 10">
            <a:extLst>
              <a:ext uri="{FF2B5EF4-FFF2-40B4-BE49-F238E27FC236}">
                <a16:creationId xmlns:a16="http://schemas.microsoft.com/office/drawing/2014/main" id="{4504800D-5EF8-6908-A867-54428E3D4C2F}"/>
              </a:ext>
            </a:extLst>
          </p:cNvPr>
          <p:cNvSpPr>
            <a:spLocks noChangeArrowheads="1"/>
          </p:cNvSpPr>
          <p:nvPr/>
        </p:nvSpPr>
        <p:spPr bwMode="auto">
          <a:xfrm>
            <a:off x="233363" y="1230313"/>
            <a:ext cx="8323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cs typeface="Calibri" panose="020F0502020204030204" pitchFamily="34" charset="0"/>
              </a:rPr>
              <a:t>file:///Applications/Cubit-16.04/Cubit.app/Contents/MacOS/help/cubithelp.htm</a:t>
            </a:r>
          </a:p>
        </p:txBody>
      </p:sp>
      <p:sp>
        <p:nvSpPr>
          <p:cNvPr id="65541" name="Rectangle 11">
            <a:extLst>
              <a:ext uri="{FF2B5EF4-FFF2-40B4-BE49-F238E27FC236}">
                <a16:creationId xmlns:a16="http://schemas.microsoft.com/office/drawing/2014/main" id="{424264E6-EB88-5CDD-3B0C-3B2D7F718593}"/>
              </a:ext>
            </a:extLst>
          </p:cNvPr>
          <p:cNvSpPr>
            <a:spLocks noChangeArrowheads="1"/>
          </p:cNvSpPr>
          <p:nvPr/>
        </p:nvSpPr>
        <p:spPr bwMode="auto">
          <a:xfrm>
            <a:off x="442913" y="4775200"/>
            <a:ext cx="811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400" b="1">
                <a:solidFill>
                  <a:srgbClr val="FF0000"/>
                </a:solidFill>
                <a:cs typeface="Calibri" panose="020F0502020204030204" pitchFamily="34" charset="0"/>
              </a:rPr>
              <a:t>volume 1 sizing function type skeleton min_size 6 max_size 10 max_gradient 1 scale 5</a:t>
            </a:r>
          </a:p>
        </p:txBody>
      </p:sp>
      <p:pic>
        <p:nvPicPr>
          <p:cNvPr id="65542" name="Picture 2">
            <a:extLst>
              <a:ext uri="{FF2B5EF4-FFF2-40B4-BE49-F238E27FC236}">
                <a16:creationId xmlns:a16="http://schemas.microsoft.com/office/drawing/2014/main" id="{5CEE6D6F-C6C2-D087-69CB-056314478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0" y="5097463"/>
            <a:ext cx="49815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3">
            <a:extLst>
              <a:ext uri="{FF2B5EF4-FFF2-40B4-BE49-F238E27FC236}">
                <a16:creationId xmlns:a16="http://schemas.microsoft.com/office/drawing/2014/main" id="{DE8A37B1-E1BF-D9FD-36B9-1E01E6298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563" y="1398588"/>
            <a:ext cx="5245100" cy="501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2" name="Rectangle 12">
            <a:extLst>
              <a:ext uri="{FF2B5EF4-FFF2-40B4-BE49-F238E27FC236}">
                <a16:creationId xmlns:a16="http://schemas.microsoft.com/office/drawing/2014/main" id="{1663F9BA-7A80-1371-2646-15607ED9FA23}"/>
              </a:ext>
            </a:extLst>
          </p:cNvPr>
          <p:cNvSpPr>
            <a:spLocks noChangeArrowheads="1"/>
          </p:cNvSpPr>
          <p:nvPr/>
        </p:nvSpPr>
        <p:spPr bwMode="auto">
          <a:xfrm>
            <a:off x="1116013" y="77788"/>
            <a:ext cx="6945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3600" b="1">
                <a:solidFill>
                  <a:srgbClr val="FF0000"/>
                </a:solidFill>
                <a:latin typeface="Calibri" panose="020F0502020204030204" pitchFamily="34" charset="0"/>
                <a:cs typeface="Times New Roman" panose="02020603050405020304" pitchFamily="18" charset="0"/>
              </a:rPr>
              <a:t>Select One or a Group of Surfaces</a:t>
            </a:r>
            <a:endParaRPr lang="en-US" altLang="en-US" sz="3600" b="1">
              <a:solidFill>
                <a:srgbClr val="FF0000"/>
              </a:solidFill>
              <a:cs typeface="Times New Roman" panose="02020603050405020304" pitchFamily="18" charset="0"/>
            </a:endParaRPr>
          </a:p>
        </p:txBody>
      </p:sp>
      <p:pic>
        <p:nvPicPr>
          <p:cNvPr id="66563" name="Picture 34">
            <a:extLst>
              <a:ext uri="{FF2B5EF4-FFF2-40B4-BE49-F238E27FC236}">
                <a16:creationId xmlns:a16="http://schemas.microsoft.com/office/drawing/2014/main" id="{CE1DA0D2-0962-2667-B98C-5E0B929AD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663" y="884238"/>
            <a:ext cx="53022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Connector 35">
            <a:extLst>
              <a:ext uri="{FF2B5EF4-FFF2-40B4-BE49-F238E27FC236}">
                <a16:creationId xmlns:a16="http://schemas.microsoft.com/office/drawing/2014/main" id="{2B31B8E0-68C6-4621-66A8-F4753CD91E2B}"/>
              </a:ext>
            </a:extLst>
          </p:cNvPr>
          <p:cNvCxnSpPr/>
          <p:nvPr/>
        </p:nvCxnSpPr>
        <p:spPr>
          <a:xfrm>
            <a:off x="1770063" y="5961063"/>
            <a:ext cx="885825"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1">
            <a:extLst>
              <a:ext uri="{FF2B5EF4-FFF2-40B4-BE49-F238E27FC236}">
                <a16:creationId xmlns:a16="http://schemas.microsoft.com/office/drawing/2014/main" id="{A7DCE373-6697-1E38-ECDB-E51C4F2CCDD3}"/>
              </a:ext>
            </a:extLst>
          </p:cNvPr>
          <p:cNvSpPr txBox="1">
            <a:spLocks noChangeArrowheads="1"/>
          </p:cNvSpPr>
          <p:nvPr/>
        </p:nvSpPr>
        <p:spPr bwMode="auto">
          <a:xfrm>
            <a:off x="88900" y="1114535"/>
            <a:ext cx="8966200" cy="550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150000"/>
              </a:lnSpc>
              <a:buClrTx/>
              <a:buFontTx/>
              <a:buChar char="•"/>
            </a:pPr>
            <a:r>
              <a:rPr lang="en-US" altLang="en-US" sz="2200" dirty="0">
                <a:solidFill>
                  <a:srgbClr val="000066"/>
                </a:solidFill>
                <a:latin typeface="Calibri" panose="020F0502020204030204" pitchFamily="34" charset="0"/>
                <a:cs typeface="Times New Roman" panose="02020603050405020304" pitchFamily="18" charset="0"/>
              </a:rPr>
              <a:t>Seven primitive types are available and accessed with the </a:t>
            </a:r>
            <a:r>
              <a:rPr lang="en-US" altLang="en-US" sz="2200" b="1" dirty="0">
                <a:solidFill>
                  <a:srgbClr val="000066"/>
                </a:solidFill>
                <a:latin typeface="Calibri" panose="020F0502020204030204" pitchFamily="34" charset="0"/>
                <a:cs typeface="Times New Roman" panose="02020603050405020304" pitchFamily="18" charset="0"/>
              </a:rPr>
              <a:t>Create </a:t>
            </a:r>
            <a:r>
              <a:rPr lang="en-US" altLang="en-US" sz="2200" dirty="0">
                <a:solidFill>
                  <a:srgbClr val="000066"/>
                </a:solidFill>
                <a:latin typeface="Calibri" panose="020F0502020204030204" pitchFamily="34" charset="0"/>
                <a:cs typeface="Times New Roman" panose="02020603050405020304" pitchFamily="18" charset="0"/>
              </a:rPr>
              <a:t>button in GUI or command syntax. </a:t>
            </a:r>
          </a:p>
          <a:p>
            <a:pPr>
              <a:lnSpc>
                <a:spcPct val="150000"/>
              </a:lnSpc>
              <a:buClrTx/>
              <a:buFontTx/>
              <a:buChar char="•"/>
            </a:pPr>
            <a:r>
              <a:rPr lang="en-US" altLang="en-US" sz="2200" b="1" dirty="0">
                <a:solidFill>
                  <a:srgbClr val="000066"/>
                </a:solidFill>
                <a:latin typeface="Calibri" panose="020F0502020204030204" pitchFamily="34" charset="0"/>
                <a:cs typeface="Times New Roman" panose="02020603050405020304" pitchFamily="18" charset="0"/>
              </a:rPr>
              <a:t>CUBIT </a:t>
            </a:r>
            <a:r>
              <a:rPr lang="en-US" altLang="en-US" sz="2200" dirty="0">
                <a:solidFill>
                  <a:srgbClr val="000066"/>
                </a:solidFill>
                <a:latin typeface="Calibri" panose="020F0502020204030204" pitchFamily="34" charset="0"/>
                <a:cs typeface="Times New Roman" panose="02020603050405020304" pitchFamily="18" charset="0"/>
              </a:rPr>
              <a:t>can create many analytic geometry types</a:t>
            </a:r>
          </a:p>
          <a:p>
            <a:pPr marL="0" indent="0">
              <a:lnSpc>
                <a:spcPct val="150000"/>
              </a:lnSpc>
              <a:buClrTx/>
              <a:buNone/>
            </a:pPr>
            <a:r>
              <a:rPr lang="en-US" altLang="en-US" sz="2200" dirty="0">
                <a:solidFill>
                  <a:srgbClr val="000066"/>
                </a:solidFill>
                <a:latin typeface="Calibri" panose="020F0502020204030204" pitchFamily="34" charset="0"/>
                <a:cs typeface="Times New Roman" panose="02020603050405020304" pitchFamily="18" charset="0"/>
              </a:rPr>
              <a:t>      from scratch and in decomposition.  </a:t>
            </a:r>
          </a:p>
          <a:p>
            <a:pPr>
              <a:lnSpc>
                <a:spcPct val="150000"/>
              </a:lnSpc>
              <a:buClrTx/>
              <a:buFontTx/>
              <a:buChar char="•"/>
            </a:pPr>
            <a:r>
              <a:rPr lang="en-US" altLang="en-US" sz="2200" b="1" dirty="0">
                <a:solidFill>
                  <a:srgbClr val="000066"/>
                </a:solidFill>
                <a:latin typeface="Calibri" panose="020F0502020204030204" pitchFamily="34" charset="0"/>
                <a:cs typeface="Times New Roman" panose="02020603050405020304" pitchFamily="18" charset="0"/>
              </a:rPr>
              <a:t>CUBIT</a:t>
            </a:r>
            <a:r>
              <a:rPr lang="en-US" altLang="en-US" sz="2200" dirty="0">
                <a:solidFill>
                  <a:srgbClr val="000066"/>
                </a:solidFill>
                <a:latin typeface="Calibri" panose="020F0502020204030204" pitchFamily="34" charset="0"/>
                <a:cs typeface="Times New Roman" panose="02020603050405020304" pitchFamily="18" charset="0"/>
              </a:rPr>
              <a:t> can create Bottom-Up geometries from a collection of lower order entities, such as creating vertices, then curves, then surfaces. Volumes can be created by sweeping or bonding surfaces .  </a:t>
            </a:r>
          </a:p>
          <a:p>
            <a:pPr marL="0" indent="0">
              <a:lnSpc>
                <a:spcPct val="150000"/>
              </a:lnSpc>
              <a:buClrTx/>
              <a:buNone/>
            </a:pPr>
            <a:endParaRPr lang="en-US" altLang="en-US" sz="2200" dirty="0">
              <a:solidFill>
                <a:srgbClr val="000066"/>
              </a:solidFill>
              <a:latin typeface="Calibri" panose="020F0502020204030204" pitchFamily="34" charset="0"/>
              <a:cs typeface="Times New Roman" panose="02020603050405020304" pitchFamily="18" charset="0"/>
            </a:endParaRPr>
          </a:p>
          <a:p>
            <a:pPr marL="0" indent="0">
              <a:lnSpc>
                <a:spcPct val="150000"/>
              </a:lnSpc>
              <a:buClrTx/>
              <a:buNone/>
            </a:pPr>
            <a:endParaRPr lang="en-US" altLang="en-US" sz="2200" dirty="0">
              <a:solidFill>
                <a:srgbClr val="000066"/>
              </a:solidFill>
              <a:latin typeface="Calibri" panose="020F0502020204030204" pitchFamily="34" charset="0"/>
              <a:cs typeface="Times New Roman" panose="02020603050405020304" pitchFamily="18" charset="0"/>
            </a:endParaRPr>
          </a:p>
        </p:txBody>
      </p:sp>
      <p:pic>
        <p:nvPicPr>
          <p:cNvPr id="24577" name="Picture 2">
            <a:extLst>
              <a:ext uri="{FF2B5EF4-FFF2-40B4-BE49-F238E27FC236}">
                <a16:creationId xmlns:a16="http://schemas.microsoft.com/office/drawing/2014/main" id="{6789282C-6CCC-3C94-B4A0-94E5B205A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673" y="1666141"/>
            <a:ext cx="1929743" cy="176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8" name="Title 1">
            <a:extLst>
              <a:ext uri="{FF2B5EF4-FFF2-40B4-BE49-F238E27FC236}">
                <a16:creationId xmlns:a16="http://schemas.microsoft.com/office/drawing/2014/main" id="{C9D30661-1259-17E6-F539-B1610E95BCDC}"/>
              </a:ext>
            </a:extLst>
          </p:cNvPr>
          <p:cNvSpPr>
            <a:spLocks noGrp="1" noChangeArrowheads="1"/>
          </p:cNvSpPr>
          <p:nvPr>
            <p:ph type="title"/>
          </p:nvPr>
        </p:nvSpPr>
        <p:spPr>
          <a:xfrm>
            <a:off x="228600" y="152400"/>
            <a:ext cx="8616950" cy="577850"/>
          </a:xfrm>
        </p:spPr>
        <p:txBody>
          <a:bodyPr/>
          <a:lstStyle/>
          <a:p>
            <a:r>
              <a:rPr lang="en-US" altLang="en-US" b="1" dirty="0">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Cubic</a:t>
            </a:r>
            <a:r>
              <a:rPr lang="en-US" altLang="en-US" b="1" dirty="0">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t> </a:t>
            </a:r>
            <a:r>
              <a:rPr lang="en-US" altLang="en-US" b="1" dirty="0">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 Model Generation</a:t>
            </a:r>
          </a:p>
        </p:txBody>
      </p:sp>
      <p:pic>
        <p:nvPicPr>
          <p:cNvPr id="24580" name="Picture 5">
            <a:extLst>
              <a:ext uri="{FF2B5EF4-FFF2-40B4-BE49-F238E27FC236}">
                <a16:creationId xmlns:a16="http://schemas.microsoft.com/office/drawing/2014/main" id="{CEC1D0F5-CDC0-C83C-35B4-8C4DD97E6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61" y="5035900"/>
            <a:ext cx="8667477" cy="1415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739B9794-D6AE-C721-FDC3-32C93585C9C7}"/>
              </a:ext>
            </a:extLst>
          </p:cNvPr>
          <p:cNvSpPr>
            <a:spLocks noGrp="1" noChangeArrowheads="1"/>
          </p:cNvSpPr>
          <p:nvPr>
            <p:ph type="title"/>
          </p:nvPr>
        </p:nvSpPr>
        <p:spPr>
          <a:xfrm>
            <a:off x="0" y="0"/>
            <a:ext cx="9144000" cy="673100"/>
          </a:xfrm>
        </p:spPr>
        <p:txBody>
          <a:bodyPr/>
          <a:lstStyle/>
          <a:p>
            <a:pPr eaLnBrk="1" hangingPunct="1"/>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Apply BCs at Interior &amp; Exterior Surfaces  </a:t>
            </a:r>
          </a:p>
        </p:txBody>
      </p:sp>
      <p:grpSp>
        <p:nvGrpSpPr>
          <p:cNvPr id="68610" name="Group 2">
            <a:extLst>
              <a:ext uri="{FF2B5EF4-FFF2-40B4-BE49-F238E27FC236}">
                <a16:creationId xmlns:a16="http://schemas.microsoft.com/office/drawing/2014/main" id="{8CDDEB9D-445B-478A-D2E9-6549A51FC4F9}"/>
              </a:ext>
            </a:extLst>
          </p:cNvPr>
          <p:cNvGrpSpPr>
            <a:grpSpLocks/>
          </p:cNvGrpSpPr>
          <p:nvPr/>
        </p:nvGrpSpPr>
        <p:grpSpPr bwMode="auto">
          <a:xfrm>
            <a:off x="933450" y="1558925"/>
            <a:ext cx="4076700" cy="4375150"/>
            <a:chOff x="2096652" y="955082"/>
            <a:chExt cx="4076700" cy="4375131"/>
          </a:xfrm>
        </p:grpSpPr>
        <p:sp>
          <p:nvSpPr>
            <p:cNvPr id="68612" name="TextBox 30">
              <a:extLst>
                <a:ext uri="{FF2B5EF4-FFF2-40B4-BE49-F238E27FC236}">
                  <a16:creationId xmlns:a16="http://schemas.microsoft.com/office/drawing/2014/main" id="{A9FF12D3-BD0B-74DE-FC6B-326575A92F65}"/>
                </a:ext>
              </a:extLst>
            </p:cNvPr>
            <p:cNvSpPr txBox="1">
              <a:spLocks noChangeArrowheads="1"/>
            </p:cNvSpPr>
            <p:nvPr/>
          </p:nvSpPr>
          <p:spPr bwMode="auto">
            <a:xfrm>
              <a:off x="2096652" y="955082"/>
              <a:ext cx="3670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solidFill>
                    <a:srgbClr val="0000FF"/>
                  </a:solidFill>
                  <a:latin typeface="Calibri" panose="020F0502020204030204" pitchFamily="34" charset="0"/>
                  <a:cs typeface="Calibri" panose="020F0502020204030204" pitchFamily="34" charset="0"/>
                </a:rPr>
                <a:t>Define the end of the right beampipe</a:t>
              </a:r>
            </a:p>
            <a:p>
              <a:pPr eaLnBrk="1" hangingPunct="1">
                <a:spcBef>
                  <a:spcPct val="0"/>
                </a:spcBef>
                <a:buClrTx/>
                <a:buFontTx/>
                <a:buNone/>
              </a:pPr>
              <a:r>
                <a:rPr lang="en-US" altLang="en-US" sz="1800" b="1">
                  <a:solidFill>
                    <a:srgbClr val="0000FF"/>
                  </a:solidFill>
                  <a:latin typeface="Calibri" panose="020F0502020204030204" pitchFamily="34" charset="0"/>
                  <a:cs typeface="Calibri" panose="020F0502020204030204" pitchFamily="34" charset="0"/>
                </a:rPr>
                <a:t>Sideset 1 surface 2</a:t>
              </a:r>
            </a:p>
          </p:txBody>
        </p:sp>
        <p:grpSp>
          <p:nvGrpSpPr>
            <p:cNvPr id="68613" name="Group 1">
              <a:extLst>
                <a:ext uri="{FF2B5EF4-FFF2-40B4-BE49-F238E27FC236}">
                  <a16:creationId xmlns:a16="http://schemas.microsoft.com/office/drawing/2014/main" id="{CA26FAF5-AA3F-80BA-5EBD-2263E55C69A0}"/>
                </a:ext>
              </a:extLst>
            </p:cNvPr>
            <p:cNvGrpSpPr>
              <a:grpSpLocks/>
            </p:cNvGrpSpPr>
            <p:nvPr/>
          </p:nvGrpSpPr>
          <p:grpSpPr bwMode="auto">
            <a:xfrm>
              <a:off x="2096652" y="1871069"/>
              <a:ext cx="4076700" cy="3459144"/>
              <a:chOff x="2096652" y="1871069"/>
              <a:chExt cx="4076700" cy="3459144"/>
            </a:xfrm>
          </p:grpSpPr>
          <p:sp>
            <p:nvSpPr>
              <p:cNvPr id="68614" name="TextBox 28">
                <a:extLst>
                  <a:ext uri="{FF2B5EF4-FFF2-40B4-BE49-F238E27FC236}">
                    <a16:creationId xmlns:a16="http://schemas.microsoft.com/office/drawing/2014/main" id="{B8BC97F9-B0A5-7036-E605-D8E899F43CF2}"/>
                  </a:ext>
                </a:extLst>
              </p:cNvPr>
              <p:cNvSpPr txBox="1">
                <a:spLocks noChangeArrowheads="1"/>
              </p:cNvSpPr>
              <p:nvPr/>
            </p:nvSpPr>
            <p:spPr bwMode="auto">
              <a:xfrm>
                <a:off x="2096652" y="2827322"/>
                <a:ext cx="29130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solidFill>
                      <a:srgbClr val="0000FF"/>
                    </a:solidFill>
                    <a:latin typeface="Calibri" panose="020F0502020204030204" pitchFamily="34" charset="0"/>
                    <a:cs typeface="Calibri" panose="020F0502020204030204" pitchFamily="34" charset="0"/>
                  </a:rPr>
                  <a:t>Define symmetry plane 1</a:t>
                </a:r>
              </a:p>
              <a:p>
                <a:pPr eaLnBrk="1" hangingPunct="1">
                  <a:spcBef>
                    <a:spcPct val="0"/>
                  </a:spcBef>
                  <a:buClrTx/>
                  <a:buFontTx/>
                  <a:buNone/>
                </a:pPr>
                <a:r>
                  <a:rPr lang="en-US" altLang="en-US" sz="1800" b="1">
                    <a:solidFill>
                      <a:srgbClr val="0000FF"/>
                    </a:solidFill>
                    <a:latin typeface="Calibri" panose="020F0502020204030204" pitchFamily="34" charset="0"/>
                    <a:cs typeface="Calibri" panose="020F0502020204030204" pitchFamily="34" charset="0"/>
                  </a:rPr>
                  <a:t>Sideset 3 surface 3</a:t>
                </a:r>
              </a:p>
            </p:txBody>
          </p:sp>
          <p:sp>
            <p:nvSpPr>
              <p:cNvPr id="68615" name="TextBox 30">
                <a:extLst>
                  <a:ext uri="{FF2B5EF4-FFF2-40B4-BE49-F238E27FC236}">
                    <a16:creationId xmlns:a16="http://schemas.microsoft.com/office/drawing/2014/main" id="{27A499B3-9E3A-EB80-04B1-509DE11D590F}"/>
                  </a:ext>
                </a:extLst>
              </p:cNvPr>
              <p:cNvSpPr txBox="1">
                <a:spLocks noChangeArrowheads="1"/>
              </p:cNvSpPr>
              <p:nvPr/>
            </p:nvSpPr>
            <p:spPr bwMode="auto">
              <a:xfrm>
                <a:off x="2096652" y="3748524"/>
                <a:ext cx="2803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solidFill>
                      <a:srgbClr val="0000FF"/>
                    </a:solidFill>
                    <a:latin typeface="Calibri" panose="020F0502020204030204" pitchFamily="34" charset="0"/>
                    <a:cs typeface="Calibri" panose="020F0502020204030204" pitchFamily="34" charset="0"/>
                  </a:rPr>
                  <a:t>Define symmetry plane 2</a:t>
                </a:r>
              </a:p>
              <a:p>
                <a:pPr eaLnBrk="1" hangingPunct="1">
                  <a:spcBef>
                    <a:spcPct val="0"/>
                  </a:spcBef>
                  <a:buClrTx/>
                  <a:buFontTx/>
                  <a:buNone/>
                </a:pPr>
                <a:r>
                  <a:rPr lang="en-US" altLang="en-US" sz="1800" b="1">
                    <a:solidFill>
                      <a:srgbClr val="0000FF"/>
                    </a:solidFill>
                    <a:latin typeface="Calibri" panose="020F0502020204030204" pitchFamily="34" charset="0"/>
                    <a:cs typeface="Calibri" panose="020F0502020204030204" pitchFamily="34" charset="0"/>
                  </a:rPr>
                  <a:t>Sideset 4 surface 1</a:t>
                </a:r>
              </a:p>
            </p:txBody>
          </p:sp>
          <p:sp>
            <p:nvSpPr>
              <p:cNvPr id="68616" name="TextBox 32">
                <a:extLst>
                  <a:ext uri="{FF2B5EF4-FFF2-40B4-BE49-F238E27FC236}">
                    <a16:creationId xmlns:a16="http://schemas.microsoft.com/office/drawing/2014/main" id="{B3278B0F-D121-86E6-C197-418FDE637E84}"/>
                  </a:ext>
                </a:extLst>
              </p:cNvPr>
              <p:cNvSpPr txBox="1">
                <a:spLocks noChangeArrowheads="1"/>
              </p:cNvSpPr>
              <p:nvPr/>
            </p:nvSpPr>
            <p:spPr bwMode="auto">
              <a:xfrm>
                <a:off x="2096652" y="4684100"/>
                <a:ext cx="4076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solidFill>
                      <a:srgbClr val="0000FF"/>
                    </a:solidFill>
                    <a:latin typeface="Calibri" panose="020F0502020204030204" pitchFamily="34" charset="0"/>
                    <a:cs typeface="Calibri" panose="020F0502020204030204" pitchFamily="34" charset="0"/>
                  </a:rPr>
                  <a:t>Define exterior surfaces</a:t>
                </a:r>
              </a:p>
              <a:p>
                <a:pPr eaLnBrk="1" hangingPunct="1">
                  <a:spcBef>
                    <a:spcPct val="0"/>
                  </a:spcBef>
                  <a:buClrTx/>
                  <a:buFontTx/>
                  <a:buNone/>
                </a:pPr>
                <a:r>
                  <a:rPr lang="en-US" altLang="en-US" sz="1800" b="1">
                    <a:solidFill>
                      <a:srgbClr val="0000FF"/>
                    </a:solidFill>
                    <a:latin typeface="Calibri" panose="020F0502020204030204" pitchFamily="34" charset="0"/>
                    <a:cs typeface="Calibri" panose="020F0502020204030204" pitchFamily="34" charset="0"/>
                  </a:rPr>
                  <a:t>Sideset 6 surface all except 2 4 3 1</a:t>
                </a:r>
              </a:p>
            </p:txBody>
          </p:sp>
          <p:sp>
            <p:nvSpPr>
              <p:cNvPr id="68617" name="TextBox 30">
                <a:extLst>
                  <a:ext uri="{FF2B5EF4-FFF2-40B4-BE49-F238E27FC236}">
                    <a16:creationId xmlns:a16="http://schemas.microsoft.com/office/drawing/2014/main" id="{BD77B463-4E54-0FBD-3FFA-104895434DC3}"/>
                  </a:ext>
                </a:extLst>
              </p:cNvPr>
              <p:cNvSpPr txBox="1">
                <a:spLocks noChangeArrowheads="1"/>
              </p:cNvSpPr>
              <p:nvPr/>
            </p:nvSpPr>
            <p:spPr bwMode="auto">
              <a:xfrm>
                <a:off x="2096652" y="1871069"/>
                <a:ext cx="4076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solidFill>
                      <a:srgbClr val="0000FF"/>
                    </a:solidFill>
                    <a:latin typeface="Calibri" panose="020F0502020204030204" pitchFamily="34" charset="0"/>
                    <a:cs typeface="Calibri" panose="020F0502020204030204" pitchFamily="34" charset="0"/>
                  </a:rPr>
                  <a:t>Define the end of the left beampipe</a:t>
                </a:r>
              </a:p>
              <a:p>
                <a:pPr eaLnBrk="1" hangingPunct="1">
                  <a:spcBef>
                    <a:spcPct val="0"/>
                  </a:spcBef>
                  <a:buClrTx/>
                  <a:buFontTx/>
                  <a:buNone/>
                </a:pPr>
                <a:r>
                  <a:rPr lang="en-US" altLang="en-US" sz="1800" b="1">
                    <a:solidFill>
                      <a:srgbClr val="0000FF"/>
                    </a:solidFill>
                    <a:latin typeface="Calibri" panose="020F0502020204030204" pitchFamily="34" charset="0"/>
                    <a:cs typeface="Calibri" panose="020F0502020204030204" pitchFamily="34" charset="0"/>
                  </a:rPr>
                  <a:t>Sideset 2 surface 4</a:t>
                </a:r>
              </a:p>
            </p:txBody>
          </p:sp>
        </p:grpSp>
      </p:grpSp>
      <p:pic>
        <p:nvPicPr>
          <p:cNvPr id="68611" name="Picture 9">
            <a:extLst>
              <a:ext uri="{FF2B5EF4-FFF2-40B4-BE49-F238E27FC236}">
                <a16:creationId xmlns:a16="http://schemas.microsoft.com/office/drawing/2014/main" id="{9E9E6F4C-7782-FDE4-2574-415066E79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1458913"/>
            <a:ext cx="3425825" cy="475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2">
            <a:extLst>
              <a:ext uri="{FF2B5EF4-FFF2-40B4-BE49-F238E27FC236}">
                <a16:creationId xmlns:a16="http://schemas.microsoft.com/office/drawing/2014/main" id="{AD26E831-B208-37CA-2DFF-2D32023C9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135063"/>
            <a:ext cx="3076575" cy="548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58" name="Title 1">
            <a:extLst>
              <a:ext uri="{FF2B5EF4-FFF2-40B4-BE49-F238E27FC236}">
                <a16:creationId xmlns:a16="http://schemas.microsoft.com/office/drawing/2014/main" id="{CB611B88-7794-13D4-DE07-77915B884984}"/>
              </a:ext>
            </a:extLst>
          </p:cNvPr>
          <p:cNvSpPr>
            <a:spLocks noGrp="1" noChangeArrowheads="1"/>
          </p:cNvSpPr>
          <p:nvPr>
            <p:ph type="title"/>
          </p:nvPr>
        </p:nvSpPr>
        <p:spPr>
          <a:xfrm>
            <a:off x="0" y="0"/>
            <a:ext cx="9144000" cy="852488"/>
          </a:xfrm>
        </p:spPr>
        <p:txBody>
          <a:bodyPr/>
          <a:lstStyle/>
          <a:p>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Set Block ID for Volume Material Attributes </a:t>
            </a:r>
          </a:p>
        </p:txBody>
      </p:sp>
      <p:sp>
        <p:nvSpPr>
          <p:cNvPr id="28" name="Rectangle 3">
            <a:extLst>
              <a:ext uri="{FF2B5EF4-FFF2-40B4-BE49-F238E27FC236}">
                <a16:creationId xmlns:a16="http://schemas.microsoft.com/office/drawing/2014/main" id="{D327D24A-E398-B551-4419-EB83DD4A172E}"/>
              </a:ext>
            </a:extLst>
          </p:cNvPr>
          <p:cNvSpPr txBox="1">
            <a:spLocks noChangeArrowheads="1"/>
          </p:cNvSpPr>
          <p:nvPr/>
        </p:nvSpPr>
        <p:spPr bwMode="auto">
          <a:xfrm>
            <a:off x="3233738" y="1196975"/>
            <a:ext cx="5684837" cy="3805238"/>
          </a:xfrm>
          <a:prstGeom prst="rect">
            <a:avLst/>
          </a:prstGeom>
          <a:noFill/>
          <a:ln w="9525">
            <a:noFill/>
            <a:miter lim="800000"/>
            <a:headEnd/>
            <a:tailEnd/>
          </a:ln>
        </p:spPr>
        <p:txBody>
          <a:bodyPr/>
          <a:lstStyle/>
          <a:p>
            <a:pPr marL="381000" indent="-381000" eaLnBrk="1" hangingPunct="1">
              <a:lnSpc>
                <a:spcPct val="150000"/>
              </a:lnSpc>
              <a:spcBef>
                <a:spcPct val="20000"/>
              </a:spcBef>
              <a:buFontTx/>
              <a:buAutoNum type="arabicPeriod"/>
              <a:defRPr/>
            </a:pPr>
            <a:r>
              <a:rPr lang="en-US" b="1" kern="0" dirty="0">
                <a:solidFill>
                  <a:srgbClr val="FF0000"/>
                </a:solidFill>
                <a:latin typeface="Calibri" pitchFamily="34" charset="0"/>
                <a:ea typeface="ＭＳ Ｐゴシック" charset="-128"/>
                <a:cs typeface="Times New Roman" pitchFamily="18" charset="0"/>
              </a:rPr>
              <a:t>Mode-Exodus -&gt;Manage Material and Exodus Entity ;</a:t>
            </a:r>
          </a:p>
          <a:p>
            <a:pPr marL="381000" indent="-381000" eaLnBrk="1" hangingPunct="1">
              <a:lnSpc>
                <a:spcPct val="150000"/>
              </a:lnSpc>
              <a:spcBef>
                <a:spcPct val="20000"/>
              </a:spcBef>
              <a:buFontTx/>
              <a:buAutoNum type="arabicPeriod"/>
              <a:defRPr/>
            </a:pPr>
            <a:r>
              <a:rPr lang="en-US" b="1" kern="0" dirty="0">
                <a:solidFill>
                  <a:srgbClr val="FF0000"/>
                </a:solidFill>
                <a:latin typeface="Calibri" pitchFamily="34" charset="0"/>
                <a:ea typeface="ＭＳ Ｐゴシック" charset="-128"/>
                <a:cs typeface="Times New Roman" pitchFamily="18" charset="0"/>
              </a:rPr>
              <a:t>Entity-Block -&gt; Manage Exodus Block;</a:t>
            </a:r>
          </a:p>
          <a:p>
            <a:pPr marL="381000" indent="-381000" eaLnBrk="1" hangingPunct="1">
              <a:lnSpc>
                <a:spcPct val="150000"/>
              </a:lnSpc>
              <a:spcBef>
                <a:spcPct val="20000"/>
              </a:spcBef>
              <a:buFontTx/>
              <a:buAutoNum type="arabicPeriod"/>
              <a:defRPr/>
            </a:pPr>
            <a:r>
              <a:rPr lang="en-US" b="1" kern="0" dirty="0">
                <a:solidFill>
                  <a:srgbClr val="FF0000"/>
                </a:solidFill>
                <a:latin typeface="Calibri" pitchFamily="34" charset="0"/>
                <a:ea typeface="ＭＳ Ｐゴシック" charset="-128"/>
                <a:cs typeface="Times New Roman" pitchFamily="18" charset="0"/>
              </a:rPr>
              <a:t>Action-Manage -&gt; Action Block;</a:t>
            </a:r>
          </a:p>
          <a:p>
            <a:pPr marL="381000" indent="-381000" eaLnBrk="1" hangingPunct="1">
              <a:lnSpc>
                <a:spcPct val="150000"/>
              </a:lnSpc>
              <a:spcBef>
                <a:spcPct val="20000"/>
              </a:spcBef>
              <a:buFontTx/>
              <a:buAutoNum type="arabicPeriod"/>
              <a:defRPr/>
            </a:pPr>
            <a:r>
              <a:rPr lang="en-US" b="1" kern="0" dirty="0">
                <a:solidFill>
                  <a:srgbClr val="FF0000"/>
                </a:solidFill>
                <a:latin typeface="Calibri" pitchFamily="34" charset="0"/>
                <a:ea typeface="ＭＳ Ｐゴシック" charset="-128"/>
                <a:cs typeface="Times New Roman" pitchFamily="18" charset="0"/>
              </a:rPr>
              <a:t>Add; </a:t>
            </a:r>
          </a:p>
          <a:p>
            <a:pPr marL="381000" indent="-381000" eaLnBrk="1" hangingPunct="1">
              <a:lnSpc>
                <a:spcPct val="150000"/>
              </a:lnSpc>
              <a:spcBef>
                <a:spcPct val="20000"/>
              </a:spcBef>
              <a:buFontTx/>
              <a:buAutoNum type="arabicPeriod"/>
              <a:defRPr/>
            </a:pPr>
            <a:r>
              <a:rPr lang="en-US" b="1" kern="0" dirty="0">
                <a:solidFill>
                  <a:srgbClr val="FF0000"/>
                </a:solidFill>
                <a:latin typeface="Calibri" pitchFamily="34" charset="0"/>
                <a:ea typeface="ＭＳ Ｐゴシック" charset="-128"/>
                <a:cs typeface="Times New Roman" pitchFamily="18" charset="0"/>
              </a:rPr>
              <a:t>Block ID </a:t>
            </a:r>
            <a:r>
              <a:rPr lang="en-US" kern="0" dirty="0">
                <a:solidFill>
                  <a:srgbClr val="FF0000"/>
                </a:solidFill>
                <a:latin typeface="Calibri" pitchFamily="34" charset="0"/>
                <a:ea typeface="ＭＳ Ｐゴシック" charset="-128"/>
                <a:cs typeface="Times New Roman" pitchFamily="18" charset="0"/>
              </a:rPr>
              <a:t>{</a:t>
            </a:r>
            <a:r>
              <a:rPr lang="en-US" b="1" kern="0" dirty="0">
                <a:solidFill>
                  <a:srgbClr val="FF0000"/>
                </a:solidFill>
                <a:latin typeface="Calibri" pitchFamily="34" charset="0"/>
                <a:ea typeface="ＭＳ Ｐゴシック" charset="-128"/>
                <a:cs typeface="Times New Roman" pitchFamily="18" charset="0"/>
              </a:rPr>
              <a:t>1</a:t>
            </a:r>
            <a:r>
              <a:rPr lang="en-US" kern="0" dirty="0">
                <a:solidFill>
                  <a:srgbClr val="FF0000"/>
                </a:solidFill>
                <a:latin typeface="Calibri" pitchFamily="34" charset="0"/>
                <a:ea typeface="ＭＳ Ｐゴシック" charset="-128"/>
                <a:cs typeface="Times New Roman" pitchFamily="18" charset="0"/>
              </a:rPr>
              <a:t>};</a:t>
            </a:r>
          </a:p>
          <a:p>
            <a:pPr marL="381000" indent="-381000" eaLnBrk="1" hangingPunct="1">
              <a:lnSpc>
                <a:spcPct val="150000"/>
              </a:lnSpc>
              <a:spcBef>
                <a:spcPct val="20000"/>
              </a:spcBef>
              <a:buFontTx/>
              <a:buAutoNum type="arabicPeriod"/>
              <a:defRPr/>
            </a:pPr>
            <a:r>
              <a:rPr lang="en-US" b="1" kern="0" dirty="0">
                <a:solidFill>
                  <a:srgbClr val="FF0000"/>
                </a:solidFill>
                <a:latin typeface="Calibri" pitchFamily="34" charset="0"/>
                <a:ea typeface="ＭＳ Ｐゴシック" charset="-128"/>
                <a:cs typeface="Times New Roman" pitchFamily="18" charset="0"/>
              </a:rPr>
              <a:t>Volume; </a:t>
            </a:r>
          </a:p>
          <a:p>
            <a:pPr marL="381000" indent="-381000" eaLnBrk="1" hangingPunct="1">
              <a:lnSpc>
                <a:spcPct val="150000"/>
              </a:lnSpc>
              <a:spcBef>
                <a:spcPct val="20000"/>
              </a:spcBef>
              <a:buFontTx/>
              <a:buAutoNum type="arabicPeriod"/>
              <a:defRPr/>
            </a:pPr>
            <a:r>
              <a:rPr lang="en-US" kern="0" dirty="0">
                <a:solidFill>
                  <a:srgbClr val="FF0000"/>
                </a:solidFill>
                <a:latin typeface="Calibri" pitchFamily="34" charset="0"/>
                <a:ea typeface="ＭＳ Ｐゴシック" charset="-128"/>
                <a:cs typeface="Times New Roman" pitchFamily="18" charset="0"/>
              </a:rPr>
              <a:t>IDs {all}; or {1}</a:t>
            </a:r>
          </a:p>
          <a:p>
            <a:pPr marL="381000" indent="-381000" eaLnBrk="1" hangingPunct="1">
              <a:lnSpc>
                <a:spcPct val="150000"/>
              </a:lnSpc>
              <a:spcBef>
                <a:spcPct val="20000"/>
              </a:spcBef>
              <a:buFontTx/>
              <a:buAutoNum type="arabicPeriod"/>
              <a:defRPr/>
            </a:pPr>
            <a:r>
              <a:rPr lang="en-US" b="1" kern="0" dirty="0">
                <a:solidFill>
                  <a:srgbClr val="FF0000"/>
                </a:solidFill>
                <a:latin typeface="Calibri" pitchFamily="34" charset="0"/>
                <a:ea typeface="ＭＳ Ｐゴシック" charset="-128"/>
                <a:cs typeface="Times New Roman" pitchFamily="18" charset="0"/>
              </a:rPr>
              <a:t>Apply</a:t>
            </a:r>
          </a:p>
        </p:txBody>
      </p:sp>
      <p:grpSp>
        <p:nvGrpSpPr>
          <p:cNvPr id="70660" name="Group 17">
            <a:extLst>
              <a:ext uri="{FF2B5EF4-FFF2-40B4-BE49-F238E27FC236}">
                <a16:creationId xmlns:a16="http://schemas.microsoft.com/office/drawing/2014/main" id="{AB142988-1740-02F2-7D12-4AAFBA69DD98}"/>
              </a:ext>
            </a:extLst>
          </p:cNvPr>
          <p:cNvGrpSpPr>
            <a:grpSpLocks/>
          </p:cNvGrpSpPr>
          <p:nvPr/>
        </p:nvGrpSpPr>
        <p:grpSpPr bwMode="auto">
          <a:xfrm>
            <a:off x="465138" y="1530350"/>
            <a:ext cx="2271712" cy="3128963"/>
            <a:chOff x="420087" y="1824409"/>
            <a:chExt cx="2272381" cy="3292344"/>
          </a:xfrm>
        </p:grpSpPr>
        <p:sp>
          <p:nvSpPr>
            <p:cNvPr id="70667" name="Oval 14">
              <a:extLst>
                <a:ext uri="{FF2B5EF4-FFF2-40B4-BE49-F238E27FC236}">
                  <a16:creationId xmlns:a16="http://schemas.microsoft.com/office/drawing/2014/main" id="{4B175896-78AE-43C4-D77F-D7FC0EA44243}"/>
                </a:ext>
              </a:extLst>
            </p:cNvPr>
            <p:cNvSpPr>
              <a:spLocks noChangeArrowheads="1"/>
            </p:cNvSpPr>
            <p:nvPr/>
          </p:nvSpPr>
          <p:spPr bwMode="auto">
            <a:xfrm>
              <a:off x="2259081" y="1824409"/>
              <a:ext cx="433387"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1</a:t>
              </a:r>
            </a:p>
          </p:txBody>
        </p:sp>
        <p:sp>
          <p:nvSpPr>
            <p:cNvPr id="70668" name="Oval 14">
              <a:extLst>
                <a:ext uri="{FF2B5EF4-FFF2-40B4-BE49-F238E27FC236}">
                  <a16:creationId xmlns:a16="http://schemas.microsoft.com/office/drawing/2014/main" id="{7D5AE58E-E9E1-6A8F-9E27-DCC4A1649132}"/>
                </a:ext>
              </a:extLst>
            </p:cNvPr>
            <p:cNvSpPr>
              <a:spLocks noChangeArrowheads="1"/>
            </p:cNvSpPr>
            <p:nvPr/>
          </p:nvSpPr>
          <p:spPr bwMode="auto">
            <a:xfrm>
              <a:off x="2053041" y="2804709"/>
              <a:ext cx="431800" cy="427038"/>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2</a:t>
              </a:r>
            </a:p>
          </p:txBody>
        </p:sp>
        <p:sp>
          <p:nvSpPr>
            <p:cNvPr id="70669" name="Oval 14">
              <a:extLst>
                <a:ext uri="{FF2B5EF4-FFF2-40B4-BE49-F238E27FC236}">
                  <a16:creationId xmlns:a16="http://schemas.microsoft.com/office/drawing/2014/main" id="{0A13E51D-3935-94BE-3E1D-411452C482BB}"/>
                </a:ext>
              </a:extLst>
            </p:cNvPr>
            <p:cNvSpPr>
              <a:spLocks noChangeArrowheads="1"/>
            </p:cNvSpPr>
            <p:nvPr/>
          </p:nvSpPr>
          <p:spPr bwMode="auto">
            <a:xfrm>
              <a:off x="1478666" y="3430397"/>
              <a:ext cx="433387"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3</a:t>
              </a:r>
            </a:p>
          </p:txBody>
        </p:sp>
        <p:sp>
          <p:nvSpPr>
            <p:cNvPr id="70670" name="Oval 14">
              <a:extLst>
                <a:ext uri="{FF2B5EF4-FFF2-40B4-BE49-F238E27FC236}">
                  <a16:creationId xmlns:a16="http://schemas.microsoft.com/office/drawing/2014/main" id="{FF465351-2E3B-E42E-21A4-8C018F965D32}"/>
                </a:ext>
              </a:extLst>
            </p:cNvPr>
            <p:cNvSpPr>
              <a:spLocks noChangeArrowheads="1"/>
            </p:cNvSpPr>
            <p:nvPr/>
          </p:nvSpPr>
          <p:spPr bwMode="auto">
            <a:xfrm>
              <a:off x="1350978" y="3807359"/>
              <a:ext cx="433388" cy="427037"/>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4</a:t>
              </a:r>
            </a:p>
          </p:txBody>
        </p:sp>
        <p:sp>
          <p:nvSpPr>
            <p:cNvPr id="70671" name="Oval 14">
              <a:extLst>
                <a:ext uri="{FF2B5EF4-FFF2-40B4-BE49-F238E27FC236}">
                  <a16:creationId xmlns:a16="http://schemas.microsoft.com/office/drawing/2014/main" id="{51C81169-ED2E-3AD7-96D9-B2A93C583F12}"/>
                </a:ext>
              </a:extLst>
            </p:cNvPr>
            <p:cNvSpPr>
              <a:spLocks noChangeArrowheads="1"/>
            </p:cNvSpPr>
            <p:nvPr/>
          </p:nvSpPr>
          <p:spPr bwMode="auto">
            <a:xfrm>
              <a:off x="1350977" y="4217767"/>
              <a:ext cx="433388" cy="427038"/>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5</a:t>
              </a:r>
            </a:p>
          </p:txBody>
        </p:sp>
        <p:sp>
          <p:nvSpPr>
            <p:cNvPr id="70672" name="Oval 14">
              <a:extLst>
                <a:ext uri="{FF2B5EF4-FFF2-40B4-BE49-F238E27FC236}">
                  <a16:creationId xmlns:a16="http://schemas.microsoft.com/office/drawing/2014/main" id="{0338E7ED-09AA-ACCC-D269-D0D7B0728CF6}"/>
                </a:ext>
              </a:extLst>
            </p:cNvPr>
            <p:cNvSpPr>
              <a:spLocks noChangeArrowheads="1"/>
            </p:cNvSpPr>
            <p:nvPr/>
          </p:nvSpPr>
          <p:spPr bwMode="auto">
            <a:xfrm>
              <a:off x="1202769" y="4688128"/>
              <a:ext cx="433388" cy="428625"/>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6</a:t>
              </a:r>
            </a:p>
          </p:txBody>
        </p:sp>
        <p:sp>
          <p:nvSpPr>
            <p:cNvPr id="70673" name="Line 9">
              <a:extLst>
                <a:ext uri="{FF2B5EF4-FFF2-40B4-BE49-F238E27FC236}">
                  <a16:creationId xmlns:a16="http://schemas.microsoft.com/office/drawing/2014/main" id="{D1D3ABBB-F69B-4369-B3A4-46DD05754877}"/>
                </a:ext>
              </a:extLst>
            </p:cNvPr>
            <p:cNvSpPr>
              <a:spLocks noChangeShapeType="1"/>
            </p:cNvSpPr>
            <p:nvPr/>
          </p:nvSpPr>
          <p:spPr bwMode="auto">
            <a:xfrm flipH="1">
              <a:off x="1609774" y="2030703"/>
              <a:ext cx="349183" cy="691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74" name="Line 9">
              <a:extLst>
                <a:ext uri="{FF2B5EF4-FFF2-40B4-BE49-F238E27FC236}">
                  <a16:creationId xmlns:a16="http://schemas.microsoft.com/office/drawing/2014/main" id="{CCB8B868-7D2B-2CE2-1A38-D44D38054727}"/>
                </a:ext>
              </a:extLst>
            </p:cNvPr>
            <p:cNvSpPr>
              <a:spLocks noChangeShapeType="1"/>
            </p:cNvSpPr>
            <p:nvPr/>
          </p:nvSpPr>
          <p:spPr bwMode="auto">
            <a:xfrm flipH="1">
              <a:off x="1651877" y="2977874"/>
              <a:ext cx="349183" cy="691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75" name="Line 9">
              <a:extLst>
                <a:ext uri="{FF2B5EF4-FFF2-40B4-BE49-F238E27FC236}">
                  <a16:creationId xmlns:a16="http://schemas.microsoft.com/office/drawing/2014/main" id="{99CAF454-9D59-D1E7-E314-C9D78AE4BF2B}"/>
                </a:ext>
              </a:extLst>
            </p:cNvPr>
            <p:cNvSpPr>
              <a:spLocks noChangeShapeType="1"/>
            </p:cNvSpPr>
            <p:nvPr/>
          </p:nvSpPr>
          <p:spPr bwMode="auto">
            <a:xfrm flipH="1" flipV="1">
              <a:off x="851412" y="3644709"/>
              <a:ext cx="586484" cy="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76" name="Line 9">
              <a:extLst>
                <a:ext uri="{FF2B5EF4-FFF2-40B4-BE49-F238E27FC236}">
                  <a16:creationId xmlns:a16="http://schemas.microsoft.com/office/drawing/2014/main" id="{357ECE62-3DEB-D050-5C91-E7BC8D3348F9}"/>
                </a:ext>
              </a:extLst>
            </p:cNvPr>
            <p:cNvSpPr>
              <a:spLocks noChangeShapeType="1"/>
            </p:cNvSpPr>
            <p:nvPr/>
          </p:nvSpPr>
          <p:spPr bwMode="auto">
            <a:xfrm flipH="1">
              <a:off x="420087" y="4040933"/>
              <a:ext cx="349183" cy="691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77" name="Line 9">
              <a:extLst>
                <a:ext uri="{FF2B5EF4-FFF2-40B4-BE49-F238E27FC236}">
                  <a16:creationId xmlns:a16="http://schemas.microsoft.com/office/drawing/2014/main" id="{6C406AC4-84A9-E051-AB50-ADE9F677C5B9}"/>
                </a:ext>
              </a:extLst>
            </p:cNvPr>
            <p:cNvSpPr>
              <a:spLocks noChangeShapeType="1"/>
            </p:cNvSpPr>
            <p:nvPr/>
          </p:nvSpPr>
          <p:spPr bwMode="auto">
            <a:xfrm flipH="1">
              <a:off x="851412" y="4307391"/>
              <a:ext cx="349183" cy="691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0661" name="Line 9">
            <a:extLst>
              <a:ext uri="{FF2B5EF4-FFF2-40B4-BE49-F238E27FC236}">
                <a16:creationId xmlns:a16="http://schemas.microsoft.com/office/drawing/2014/main" id="{074C30B5-5860-AB06-A60A-F0C252CCC25B}"/>
              </a:ext>
            </a:extLst>
          </p:cNvPr>
          <p:cNvSpPr>
            <a:spLocks noChangeShapeType="1"/>
          </p:cNvSpPr>
          <p:nvPr/>
        </p:nvSpPr>
        <p:spPr bwMode="auto">
          <a:xfrm flipH="1">
            <a:off x="857250" y="4506913"/>
            <a:ext cx="3444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2" name="Line 9">
            <a:extLst>
              <a:ext uri="{FF2B5EF4-FFF2-40B4-BE49-F238E27FC236}">
                <a16:creationId xmlns:a16="http://schemas.microsoft.com/office/drawing/2014/main" id="{354AD9C3-1593-FBE5-D792-A1986000CC12}"/>
              </a:ext>
            </a:extLst>
          </p:cNvPr>
          <p:cNvSpPr>
            <a:spLocks noChangeShapeType="1"/>
          </p:cNvSpPr>
          <p:nvPr/>
        </p:nvSpPr>
        <p:spPr bwMode="auto">
          <a:xfrm flipH="1">
            <a:off x="788988" y="5516563"/>
            <a:ext cx="344487"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3" name="Oval 14">
            <a:extLst>
              <a:ext uri="{FF2B5EF4-FFF2-40B4-BE49-F238E27FC236}">
                <a16:creationId xmlns:a16="http://schemas.microsoft.com/office/drawing/2014/main" id="{327D64B0-A134-D648-260E-39170022F7AC}"/>
              </a:ext>
            </a:extLst>
          </p:cNvPr>
          <p:cNvSpPr>
            <a:spLocks noChangeArrowheads="1"/>
          </p:cNvSpPr>
          <p:nvPr/>
        </p:nvSpPr>
        <p:spPr bwMode="auto">
          <a:xfrm>
            <a:off x="1244600" y="5349875"/>
            <a:ext cx="433388" cy="406400"/>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7</a:t>
            </a:r>
          </a:p>
        </p:txBody>
      </p:sp>
      <p:sp>
        <p:nvSpPr>
          <p:cNvPr id="70664" name="Oval 14">
            <a:extLst>
              <a:ext uri="{FF2B5EF4-FFF2-40B4-BE49-F238E27FC236}">
                <a16:creationId xmlns:a16="http://schemas.microsoft.com/office/drawing/2014/main" id="{B24DB5BD-18B3-394F-C1F7-FAA2CCC7C4A3}"/>
              </a:ext>
            </a:extLst>
          </p:cNvPr>
          <p:cNvSpPr>
            <a:spLocks noChangeArrowheads="1"/>
          </p:cNvSpPr>
          <p:nvPr/>
        </p:nvSpPr>
        <p:spPr bwMode="auto">
          <a:xfrm>
            <a:off x="2713038" y="5959475"/>
            <a:ext cx="433387" cy="407988"/>
          </a:xfrm>
          <a:prstGeom prst="ellipse">
            <a:avLst/>
          </a:prstGeom>
          <a:solidFill>
            <a:schemeClr val="accent1"/>
          </a:solidFill>
          <a:ln w="9525">
            <a:solidFill>
              <a:srgbClr val="FF0000"/>
            </a:solidFill>
            <a:round/>
            <a:headEnd/>
            <a:tailEnd/>
          </a:ln>
        </p:spPr>
        <p:txBody>
          <a:bodyPr wrap="none"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a:solidFill>
                  <a:srgbClr val="FF0000"/>
                </a:solidFill>
                <a:latin typeface="Calibri" panose="020F0502020204030204" pitchFamily="34" charset="0"/>
                <a:cs typeface="Calibri" panose="020F0502020204030204" pitchFamily="34" charset="0"/>
              </a:rPr>
              <a:t>8</a:t>
            </a:r>
          </a:p>
        </p:txBody>
      </p:sp>
      <p:pic>
        <p:nvPicPr>
          <p:cNvPr id="70665" name="Picture 33">
            <a:extLst>
              <a:ext uri="{FF2B5EF4-FFF2-40B4-BE49-F238E27FC236}">
                <a16:creationId xmlns:a16="http://schemas.microsoft.com/office/drawing/2014/main" id="{B8D83C51-6830-AC00-555E-3FD3EAD22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4868863"/>
            <a:ext cx="4210050" cy="133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666" name="Rectangle 5">
            <a:extLst>
              <a:ext uri="{FF2B5EF4-FFF2-40B4-BE49-F238E27FC236}">
                <a16:creationId xmlns:a16="http://schemas.microsoft.com/office/drawing/2014/main" id="{E9F31272-DED7-29CC-AFD0-6DE04046DFB8}"/>
              </a:ext>
            </a:extLst>
          </p:cNvPr>
          <p:cNvSpPr>
            <a:spLocks noChangeArrowheads="1"/>
          </p:cNvSpPr>
          <p:nvPr/>
        </p:nvSpPr>
        <p:spPr bwMode="auto">
          <a:xfrm>
            <a:off x="3482975" y="6272213"/>
            <a:ext cx="543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a:solidFill>
                  <a:srgbClr val="0000FF"/>
                </a:solidFill>
                <a:latin typeface="Calibri" panose="020F0502020204030204" pitchFamily="34" charset="0"/>
                <a:cs typeface="Times New Roman" panose="02020603050405020304" pitchFamily="18" charset="0"/>
              </a:rPr>
              <a:t>Or type “block 1 vol 1” in the command window.</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6739BC53-F75F-1F93-CF79-DBEEBA182DB8}"/>
              </a:ext>
            </a:extLst>
          </p:cNvPr>
          <p:cNvSpPr>
            <a:spLocks noGrp="1" noChangeArrowheads="1"/>
          </p:cNvSpPr>
          <p:nvPr>
            <p:ph type="title"/>
          </p:nvPr>
        </p:nvSpPr>
        <p:spPr>
          <a:xfrm>
            <a:off x="457200" y="168275"/>
            <a:ext cx="8229600" cy="600075"/>
          </a:xfrm>
        </p:spPr>
        <p:txBody>
          <a:bodyPr/>
          <a:lstStyle/>
          <a:p>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Check BCs and Mesh Quality</a:t>
            </a:r>
          </a:p>
        </p:txBody>
      </p:sp>
      <p:pic>
        <p:nvPicPr>
          <p:cNvPr id="71682" name="Picture 2">
            <a:extLst>
              <a:ext uri="{FF2B5EF4-FFF2-40B4-BE49-F238E27FC236}">
                <a16:creationId xmlns:a16="http://schemas.microsoft.com/office/drawing/2014/main" id="{34BB38C9-67FF-00E9-10EF-D9DA22782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158875"/>
            <a:ext cx="8632825" cy="527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83" name="Picture 3">
            <a:extLst>
              <a:ext uri="{FF2B5EF4-FFF2-40B4-BE49-F238E27FC236}">
                <a16:creationId xmlns:a16="http://schemas.microsoft.com/office/drawing/2014/main" id="{808B24CD-164F-D8A3-5240-98D39338B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213" y="1755775"/>
            <a:ext cx="5302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4" name="Picture 12">
            <a:extLst>
              <a:ext uri="{FF2B5EF4-FFF2-40B4-BE49-F238E27FC236}">
                <a16:creationId xmlns:a16="http://schemas.microsoft.com/office/drawing/2014/main" id="{A8C4203D-0E17-1D3A-DFB9-78F24285D5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6788" y="2290763"/>
            <a:ext cx="53022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5" name="Picture 12">
            <a:extLst>
              <a:ext uri="{FF2B5EF4-FFF2-40B4-BE49-F238E27FC236}">
                <a16:creationId xmlns:a16="http://schemas.microsoft.com/office/drawing/2014/main" id="{61430513-8FD3-1C27-3B63-8F35B5CF7F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7788" y="3598863"/>
            <a:ext cx="53022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6" name="Picture 12">
            <a:extLst>
              <a:ext uri="{FF2B5EF4-FFF2-40B4-BE49-F238E27FC236}">
                <a16:creationId xmlns:a16="http://schemas.microsoft.com/office/drawing/2014/main" id="{B0D583BB-EEB5-F28F-C45D-E92686F81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675" y="3049588"/>
            <a:ext cx="53022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7" name="Picture 12">
            <a:extLst>
              <a:ext uri="{FF2B5EF4-FFF2-40B4-BE49-F238E27FC236}">
                <a16:creationId xmlns:a16="http://schemas.microsoft.com/office/drawing/2014/main" id="{68D3F143-C656-D695-33AA-CB5CB4A84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8988" y="3400425"/>
            <a:ext cx="5302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8" name="Picture 12">
            <a:extLst>
              <a:ext uri="{FF2B5EF4-FFF2-40B4-BE49-F238E27FC236}">
                <a16:creationId xmlns:a16="http://schemas.microsoft.com/office/drawing/2014/main" id="{F0BFD0C1-077E-985B-1A10-0BDEFF012E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4063" y="5075238"/>
            <a:ext cx="53022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9" name="Picture 12">
            <a:extLst>
              <a:ext uri="{FF2B5EF4-FFF2-40B4-BE49-F238E27FC236}">
                <a16:creationId xmlns:a16="http://schemas.microsoft.com/office/drawing/2014/main" id="{93D30C0D-23B4-BFFA-A03D-5534BED79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63" y="2466975"/>
            <a:ext cx="5302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a:extLst>
              <a:ext uri="{FF2B5EF4-FFF2-40B4-BE49-F238E27FC236}">
                <a16:creationId xmlns:a16="http://schemas.microsoft.com/office/drawing/2014/main" id="{89D92E1A-91B4-E587-9F8E-5AF85F6FCFBF}"/>
              </a:ext>
            </a:extLst>
          </p:cNvPr>
          <p:cNvCxnSpPr/>
          <p:nvPr/>
        </p:nvCxnSpPr>
        <p:spPr>
          <a:xfrm>
            <a:off x="2714625" y="6229350"/>
            <a:ext cx="25908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5ED3CDA0-EA86-6454-33CD-8F9BD4B58109}"/>
              </a:ext>
            </a:extLst>
          </p:cNvPr>
          <p:cNvSpPr>
            <a:spLocks noGrp="1" noChangeArrowheads="1"/>
          </p:cNvSpPr>
          <p:nvPr>
            <p:ph type="title"/>
          </p:nvPr>
        </p:nvSpPr>
        <p:spPr>
          <a:xfrm>
            <a:off x="471488" y="293688"/>
            <a:ext cx="8229600" cy="600075"/>
          </a:xfrm>
        </p:spPr>
        <p:txBody>
          <a:bodyPr/>
          <a:lstStyle/>
          <a:p>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Tips for Meshing</a:t>
            </a:r>
          </a:p>
        </p:txBody>
      </p:sp>
      <p:sp>
        <p:nvSpPr>
          <p:cNvPr id="72706" name="Rectangle 6">
            <a:extLst>
              <a:ext uri="{FF2B5EF4-FFF2-40B4-BE49-F238E27FC236}">
                <a16:creationId xmlns:a16="http://schemas.microsoft.com/office/drawing/2014/main" id="{5B8BF085-8E94-E5CA-1D0F-FF6EACB992AD}"/>
              </a:ext>
            </a:extLst>
          </p:cNvPr>
          <p:cNvSpPr>
            <a:spLocks noChangeArrowheads="1"/>
          </p:cNvSpPr>
          <p:nvPr/>
        </p:nvSpPr>
        <p:spPr bwMode="auto">
          <a:xfrm>
            <a:off x="28575" y="1225550"/>
            <a:ext cx="9115425"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342900" indent="-34290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spcBef>
                <a:spcPct val="0"/>
              </a:spcBef>
              <a:buClrTx/>
              <a:buFont typeface="Wingdings" pitchFamily="2" charset="2"/>
              <a:buChar char="Ø"/>
            </a:pPr>
            <a:r>
              <a:rPr lang="en-US" altLang="en-US">
                <a:solidFill>
                  <a:srgbClr val="0000FF"/>
                </a:solidFill>
                <a:latin typeface="Calibri" panose="020F0502020204030204" pitchFamily="34" charset="0"/>
                <a:cs typeface="Times New Roman" panose="02020603050405020304" pitchFamily="18" charset="0"/>
              </a:rPr>
              <a:t>  Check and clean models first using </a:t>
            </a:r>
            <a:r>
              <a:rPr lang="en-US" altLang="en-US" b="1">
                <a:solidFill>
                  <a:srgbClr val="C00000"/>
                </a:solidFill>
                <a:latin typeface="Calibri" panose="020F0502020204030204" pitchFamily="34" charset="0"/>
                <a:cs typeface="Times New Roman" panose="02020603050405020304" pitchFamily="18" charset="0"/>
              </a:rPr>
              <a:t>power tools</a:t>
            </a:r>
          </a:p>
          <a:p>
            <a:pPr>
              <a:lnSpc>
                <a:spcPct val="130000"/>
              </a:lnSpc>
              <a:buClrTx/>
              <a:buFont typeface="Wingdings" pitchFamily="2" charset="2"/>
              <a:buChar char="Ø"/>
            </a:pPr>
            <a:r>
              <a:rPr lang="en-US" altLang="en-US">
                <a:solidFill>
                  <a:srgbClr val="0000FF"/>
                </a:solidFill>
                <a:latin typeface="Calibri" panose="020F0502020204030204" pitchFamily="34" charset="0"/>
                <a:cs typeface="Times New Roman" panose="02020603050405020304" pitchFamily="18" charset="0"/>
              </a:rPr>
              <a:t>  Imprint and merge body all before meshing for a multivolume model</a:t>
            </a:r>
          </a:p>
          <a:p>
            <a:pPr>
              <a:lnSpc>
                <a:spcPct val="130000"/>
              </a:lnSpc>
              <a:buClrTx/>
              <a:buFont typeface="Wingdings" pitchFamily="2" charset="2"/>
              <a:buChar char="Ø"/>
            </a:pPr>
            <a:r>
              <a:rPr lang="en-US" altLang="en-US">
                <a:solidFill>
                  <a:srgbClr val="0000FF"/>
                </a:solidFill>
                <a:latin typeface="Calibri" panose="020F0502020204030204" pitchFamily="34" charset="0"/>
                <a:cs typeface="Times New Roman" panose="02020603050405020304" pitchFamily="18" charset="0"/>
              </a:rPr>
              <a:t> Group merged surfaces using command </a:t>
            </a:r>
            <a:r>
              <a:rPr lang="en-US" altLang="en-US" b="1">
                <a:solidFill>
                  <a:srgbClr val="C00000"/>
                </a:solidFill>
                <a:latin typeface="Calibri" panose="020F0502020204030204" pitchFamily="34" charset="0"/>
                <a:cs typeface="Times New Roman" panose="02020603050405020304" pitchFamily="18" charset="0"/>
              </a:rPr>
              <a:t>group “name” add surface with is_merged  </a:t>
            </a:r>
          </a:p>
          <a:p>
            <a:pPr>
              <a:lnSpc>
                <a:spcPct val="130000"/>
              </a:lnSpc>
              <a:buClrTx/>
              <a:buFont typeface="Wingdings" pitchFamily="2" charset="2"/>
              <a:buChar char="Ø"/>
            </a:pPr>
            <a:r>
              <a:rPr lang="en-US" altLang="en-US">
                <a:solidFill>
                  <a:srgbClr val="0000FF"/>
                </a:solidFill>
                <a:latin typeface="Calibri" panose="020F0502020204030204" pitchFamily="34" charset="0"/>
                <a:cs typeface="Times New Roman" panose="02020603050405020304" pitchFamily="18" charset="0"/>
              </a:rPr>
              <a:t>  Mesh smaller surfaces first, which have good mesh representation</a:t>
            </a:r>
          </a:p>
          <a:p>
            <a:pPr>
              <a:lnSpc>
                <a:spcPct val="130000"/>
              </a:lnSpc>
              <a:buClrTx/>
              <a:buFont typeface="Wingdings" pitchFamily="2" charset="2"/>
              <a:buChar char="Ø"/>
            </a:pPr>
            <a:r>
              <a:rPr lang="en-US" altLang="en-US">
                <a:solidFill>
                  <a:srgbClr val="0000FF"/>
                </a:solidFill>
                <a:latin typeface="Calibri" panose="020F0502020204030204" pitchFamily="34" charset="0"/>
                <a:cs typeface="Times New Roman" panose="02020603050405020304" pitchFamily="18" charset="0"/>
              </a:rPr>
              <a:t>  Sometimes it is good to separate one volume into multi-volumes and mesh them with different mesh element sizes and sizing functions</a:t>
            </a:r>
            <a:r>
              <a:rPr lang="en-US" altLang="en-US">
                <a:solidFill>
                  <a:srgbClr val="0000FF"/>
                </a:solidFill>
                <a:latin typeface="Calibri" panose="020F0502020204030204" pitchFamily="34" charset="0"/>
                <a:cs typeface="Calibri" panose="020F0502020204030204" pitchFamily="34" charset="0"/>
              </a:rPr>
              <a:t> </a:t>
            </a:r>
          </a:p>
          <a:p>
            <a:pPr>
              <a:lnSpc>
                <a:spcPct val="130000"/>
              </a:lnSpc>
              <a:buClrTx/>
              <a:buFont typeface="Wingdings" pitchFamily="2" charset="2"/>
              <a:buChar char="Ø"/>
            </a:pPr>
            <a:r>
              <a:rPr lang="en-US" altLang="en-US">
                <a:solidFill>
                  <a:srgbClr val="0000FF"/>
                </a:solidFill>
                <a:latin typeface="Calibri" panose="020F0502020204030204" pitchFamily="34" charset="0"/>
                <a:cs typeface="Times New Roman" panose="02020603050405020304" pitchFamily="18" charset="0"/>
              </a:rPr>
              <a:t>  Smooth transition from coarse to dense regions</a:t>
            </a:r>
          </a:p>
          <a:p>
            <a:pPr>
              <a:lnSpc>
                <a:spcPct val="130000"/>
              </a:lnSpc>
              <a:buClrTx/>
              <a:buFont typeface="Wingdings" pitchFamily="2" charset="2"/>
              <a:buChar char="Ø"/>
            </a:pPr>
            <a:r>
              <a:rPr lang="en-US" altLang="en-US">
                <a:solidFill>
                  <a:srgbClr val="0000FF"/>
                </a:solidFill>
                <a:latin typeface="Calibri" panose="020F0502020204030204" pitchFamily="34" charset="0"/>
                <a:cs typeface="Times New Roman" panose="02020603050405020304" pitchFamily="18" charset="0"/>
              </a:rPr>
              <a:t>  Start with a coarse mesh and refine the mesh to check accuracy</a:t>
            </a:r>
          </a:p>
          <a:p>
            <a:pPr lvl="1">
              <a:lnSpc>
                <a:spcPct val="130000"/>
              </a:lnSpc>
              <a:buFont typeface="Wingdings" pitchFamily="2" charset="2"/>
              <a:buChar char="Ø"/>
            </a:pPr>
            <a:r>
              <a:rPr lang="en-US" altLang="en-US" sz="2400">
                <a:solidFill>
                  <a:srgbClr val="0000FF"/>
                </a:solidFill>
                <a:latin typeface="Calibri" panose="020F0502020204030204" pitchFamily="34" charset="0"/>
                <a:cs typeface="Times New Roman" panose="02020603050405020304" pitchFamily="18" charset="0"/>
              </a:rPr>
              <a:t>Check mesh quality using “</a:t>
            </a:r>
            <a:r>
              <a:rPr lang="en-US" altLang="en-US" sz="2400" b="1">
                <a:solidFill>
                  <a:srgbClr val="C00000"/>
                </a:solidFill>
                <a:latin typeface="Calibri" panose="020F0502020204030204" pitchFamily="34" charset="0"/>
                <a:cs typeface="Times New Roman" panose="02020603050405020304" pitchFamily="18" charset="0"/>
              </a:rPr>
              <a:t>quality vol all distortion</a:t>
            </a:r>
            <a:r>
              <a:rPr lang="en-US" altLang="en-US" sz="2400">
                <a:solidFill>
                  <a:srgbClr val="0000FF"/>
                </a:solidFill>
                <a:latin typeface="Calibri" panose="020F0502020204030204" pitchFamily="34" charset="0"/>
                <a:cs typeface="Times New Roman" panose="02020603050405020304" pitchFamily="18" charset="0"/>
              </a:rPr>
              <a:t>”</a:t>
            </a:r>
            <a:r>
              <a:rPr lang="en-US" altLang="en-US" sz="2400">
                <a:solidFill>
                  <a:srgbClr val="0000FF"/>
                </a:solidFill>
                <a:latin typeface="Calibri" panose="020F0502020204030204" pitchFamily="34" charset="0"/>
                <a:cs typeface="Calibri" panose="020F0502020204030204" pitchFamily="34" charset="0"/>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09E1E109-22BE-28AD-70F5-7EBDEDA3E67A}"/>
              </a:ext>
            </a:extLst>
          </p:cNvPr>
          <p:cNvSpPr txBox="1">
            <a:spLocks/>
          </p:cNvSpPr>
          <p:nvPr/>
        </p:nvSpPr>
        <p:spPr bwMode="auto">
          <a:xfrm>
            <a:off x="523875" y="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600" b="1">
                <a:solidFill>
                  <a:srgbClr val="FF0000"/>
                </a:solidFill>
                <a:latin typeface="Calibri" panose="020F0502020204030204" pitchFamily="34" charset="0"/>
                <a:cs typeface="Times New Roman" panose="02020603050405020304" pitchFamily="18" charset="0"/>
              </a:rPr>
              <a:t>Working Flow Before Running ACE3P</a:t>
            </a:r>
          </a:p>
        </p:txBody>
      </p:sp>
      <p:sp>
        <p:nvSpPr>
          <p:cNvPr id="73730" name="TextBox 5">
            <a:extLst>
              <a:ext uri="{FF2B5EF4-FFF2-40B4-BE49-F238E27FC236}">
                <a16:creationId xmlns:a16="http://schemas.microsoft.com/office/drawing/2014/main" id="{7CB957ED-AF92-77DE-D6A3-E3C7FF151431}"/>
              </a:ext>
            </a:extLst>
          </p:cNvPr>
          <p:cNvSpPr txBox="1">
            <a:spLocks noChangeArrowheads="1"/>
          </p:cNvSpPr>
          <p:nvPr/>
        </p:nvSpPr>
        <p:spPr bwMode="auto">
          <a:xfrm>
            <a:off x="50800" y="1347788"/>
            <a:ext cx="909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a:cs typeface="Calibri" panose="020F0502020204030204" pitchFamily="34" charset="0"/>
              </a:rPr>
              <a:t>Step1-Model-pillbox.jou -&gt; pillbox.sat </a:t>
            </a:r>
            <a:r>
              <a:rPr lang="en-US" altLang="en-US" sz="2000">
                <a:cs typeface="Calibri" panose="020F0502020204030204" pitchFamily="34" charset="0"/>
                <a:sym typeface="Wingdings" pitchFamily="2" charset="2"/>
              </a:rPr>
              <a:t> step2-Mesh-pillbox.jou -&gt; pillbox.gen</a:t>
            </a:r>
            <a:r>
              <a:rPr lang="en-US" altLang="en-US" sz="2000">
                <a:cs typeface="Calibri" panose="020F0502020204030204" pitchFamily="34" charset="0"/>
              </a:rPr>
              <a:t>      </a:t>
            </a:r>
          </a:p>
        </p:txBody>
      </p:sp>
      <p:pic>
        <p:nvPicPr>
          <p:cNvPr id="73731" name="Picture 3">
            <a:extLst>
              <a:ext uri="{FF2B5EF4-FFF2-40B4-BE49-F238E27FC236}">
                <a16:creationId xmlns:a16="http://schemas.microsoft.com/office/drawing/2014/main" id="{E305535E-B906-085C-1262-A728F0605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1797050"/>
            <a:ext cx="37719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Box 20">
            <a:extLst>
              <a:ext uri="{FF2B5EF4-FFF2-40B4-BE49-F238E27FC236}">
                <a16:creationId xmlns:a16="http://schemas.microsoft.com/office/drawing/2014/main" id="{2C21FADC-C521-0EE9-1C6D-7B8B6DE42713}"/>
              </a:ext>
            </a:extLst>
          </p:cNvPr>
          <p:cNvSpPr txBox="1">
            <a:spLocks noChangeArrowheads="1"/>
          </p:cNvSpPr>
          <p:nvPr/>
        </p:nvSpPr>
        <p:spPr bwMode="auto">
          <a:xfrm>
            <a:off x="6227763" y="4419600"/>
            <a:ext cx="1770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a:cs typeface="Calibri" panose="020F0502020204030204" pitchFamily="34" charset="0"/>
              </a:rPr>
              <a:t>pillbox.ncdf</a:t>
            </a:r>
          </a:p>
        </p:txBody>
      </p:sp>
      <p:sp>
        <p:nvSpPr>
          <p:cNvPr id="73733" name="TextBox 24">
            <a:extLst>
              <a:ext uri="{FF2B5EF4-FFF2-40B4-BE49-F238E27FC236}">
                <a16:creationId xmlns:a16="http://schemas.microsoft.com/office/drawing/2014/main" id="{6D9FBF0D-2352-82F9-C017-1AE1EFEEABB5}"/>
              </a:ext>
            </a:extLst>
          </p:cNvPr>
          <p:cNvSpPr txBox="1">
            <a:spLocks noChangeArrowheads="1"/>
          </p:cNvSpPr>
          <p:nvPr/>
        </p:nvSpPr>
        <p:spPr bwMode="auto">
          <a:xfrm>
            <a:off x="3351213" y="4308475"/>
            <a:ext cx="152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3200">
                <a:solidFill>
                  <a:srgbClr val="C00000"/>
                </a:solidFill>
                <a:latin typeface="Times New Roman" panose="02020603050405020304" pitchFamily="18" charset="0"/>
                <a:cs typeface="Times New Roman" panose="02020603050405020304" pitchFamily="18" charset="0"/>
              </a:rPr>
              <a:t>ACE3P</a:t>
            </a:r>
          </a:p>
        </p:txBody>
      </p:sp>
      <p:cxnSp>
        <p:nvCxnSpPr>
          <p:cNvPr id="30" name="Straight Arrow Connector 29">
            <a:extLst>
              <a:ext uri="{FF2B5EF4-FFF2-40B4-BE49-F238E27FC236}">
                <a16:creationId xmlns:a16="http://schemas.microsoft.com/office/drawing/2014/main" id="{DAC53E5E-F20E-F88D-A0EF-2447AF058A3A}"/>
              </a:ext>
            </a:extLst>
          </p:cNvPr>
          <p:cNvCxnSpPr/>
          <p:nvPr/>
        </p:nvCxnSpPr>
        <p:spPr>
          <a:xfrm>
            <a:off x="6786563" y="3440113"/>
            <a:ext cx="0" cy="871537"/>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3E162DD-C3F7-4251-98DD-273B6B2E137E}"/>
              </a:ext>
            </a:extLst>
          </p:cNvPr>
          <p:cNvCxnSpPr/>
          <p:nvPr/>
        </p:nvCxnSpPr>
        <p:spPr>
          <a:xfrm flipH="1">
            <a:off x="4916488" y="4600575"/>
            <a:ext cx="1303337" cy="4763"/>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73736" name="Picture 18">
            <a:extLst>
              <a:ext uri="{FF2B5EF4-FFF2-40B4-BE49-F238E27FC236}">
                <a16:creationId xmlns:a16="http://schemas.microsoft.com/office/drawing/2014/main" id="{1F49FFCF-0764-54A9-3EA3-CE3AFF52E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1797050"/>
            <a:ext cx="3059113"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7" name="TextBox 2">
            <a:extLst>
              <a:ext uri="{FF2B5EF4-FFF2-40B4-BE49-F238E27FC236}">
                <a16:creationId xmlns:a16="http://schemas.microsoft.com/office/drawing/2014/main" id="{96FF20C8-BA63-FD99-2034-DFF7C6E61834}"/>
              </a:ext>
            </a:extLst>
          </p:cNvPr>
          <p:cNvSpPr txBox="1">
            <a:spLocks noChangeArrowheads="1"/>
          </p:cNvSpPr>
          <p:nvPr/>
        </p:nvSpPr>
        <p:spPr bwMode="auto">
          <a:xfrm>
            <a:off x="7051675" y="3957638"/>
            <a:ext cx="209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3200" b="1">
                <a:solidFill>
                  <a:srgbClr val="FF0000"/>
                </a:solidFill>
                <a:cs typeface="Calibri" panose="020F0502020204030204" pitchFamily="34" charset="0"/>
              </a:rPr>
              <a:t>acdtool</a:t>
            </a:r>
          </a:p>
        </p:txBody>
      </p:sp>
      <p:sp>
        <p:nvSpPr>
          <p:cNvPr id="4" name="Rectangle 3">
            <a:extLst>
              <a:ext uri="{FF2B5EF4-FFF2-40B4-BE49-F238E27FC236}">
                <a16:creationId xmlns:a16="http://schemas.microsoft.com/office/drawing/2014/main" id="{42AB0F1E-FDFF-CABB-D5E6-F1C92945DD68}"/>
              </a:ext>
            </a:extLst>
          </p:cNvPr>
          <p:cNvSpPr/>
          <p:nvPr/>
        </p:nvSpPr>
        <p:spPr>
          <a:xfrm>
            <a:off x="50800" y="1204913"/>
            <a:ext cx="8988425" cy="5429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3739" name="TextBox 4">
            <a:extLst>
              <a:ext uri="{FF2B5EF4-FFF2-40B4-BE49-F238E27FC236}">
                <a16:creationId xmlns:a16="http://schemas.microsoft.com/office/drawing/2014/main" id="{62FD0CB2-CD91-ABA2-461A-30D2AB9DF447}"/>
              </a:ext>
            </a:extLst>
          </p:cNvPr>
          <p:cNvSpPr txBox="1">
            <a:spLocks noChangeArrowheads="1"/>
          </p:cNvSpPr>
          <p:nvPr/>
        </p:nvSpPr>
        <p:spPr bwMode="auto">
          <a:xfrm>
            <a:off x="238125" y="5246688"/>
            <a:ext cx="2506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b="1">
                <a:solidFill>
                  <a:srgbClr val="000066"/>
                </a:solidFill>
                <a:cs typeface="Calibri" panose="020F0502020204030204" pitchFamily="34" charset="0"/>
              </a:rPr>
              <a:t>Paraview on local machine</a:t>
            </a:r>
          </a:p>
        </p:txBody>
      </p:sp>
      <p:sp>
        <p:nvSpPr>
          <p:cNvPr id="73740" name="TextBox 21">
            <a:extLst>
              <a:ext uri="{FF2B5EF4-FFF2-40B4-BE49-F238E27FC236}">
                <a16:creationId xmlns:a16="http://schemas.microsoft.com/office/drawing/2014/main" id="{843FBA47-5A8C-4A8C-37C2-A900F4DA8FEB}"/>
              </a:ext>
            </a:extLst>
          </p:cNvPr>
          <p:cNvSpPr txBox="1">
            <a:spLocks noChangeArrowheads="1"/>
          </p:cNvSpPr>
          <p:nvPr/>
        </p:nvSpPr>
        <p:spPr bwMode="auto">
          <a:xfrm>
            <a:off x="165100" y="4189413"/>
            <a:ext cx="3128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b="1">
                <a:solidFill>
                  <a:srgbClr val="000066"/>
                </a:solidFill>
                <a:cs typeface="Calibri" panose="020F0502020204030204" pitchFamily="34" charset="0"/>
              </a:rPr>
              <a:t>Acdtool and ACE3P on NERSC</a:t>
            </a:r>
          </a:p>
        </p:txBody>
      </p:sp>
      <p:cxnSp>
        <p:nvCxnSpPr>
          <p:cNvPr id="7" name="Straight Connector 6">
            <a:extLst>
              <a:ext uri="{FF2B5EF4-FFF2-40B4-BE49-F238E27FC236}">
                <a16:creationId xmlns:a16="http://schemas.microsoft.com/office/drawing/2014/main" id="{F9E99831-401A-2143-0592-9B79E38A404F}"/>
              </a:ext>
            </a:extLst>
          </p:cNvPr>
          <p:cNvCxnSpPr/>
          <p:nvPr/>
        </p:nvCxnSpPr>
        <p:spPr>
          <a:xfrm>
            <a:off x="287338" y="3933825"/>
            <a:ext cx="8515350" cy="0"/>
          </a:xfrm>
          <a:prstGeom prst="line">
            <a:avLst/>
          </a:prstGeom>
          <a:ln w="22225">
            <a:solidFill>
              <a:srgbClr val="CC0099"/>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406FC1-A032-3604-2380-2FAEB56E4805}"/>
              </a:ext>
            </a:extLst>
          </p:cNvPr>
          <p:cNvCxnSpPr/>
          <p:nvPr/>
        </p:nvCxnSpPr>
        <p:spPr>
          <a:xfrm>
            <a:off x="238125" y="5053013"/>
            <a:ext cx="8515350" cy="0"/>
          </a:xfrm>
          <a:prstGeom prst="line">
            <a:avLst/>
          </a:prstGeom>
          <a:ln w="22225">
            <a:solidFill>
              <a:srgbClr val="CC0099"/>
            </a:solidFill>
            <a:prstDash val="dash"/>
          </a:ln>
        </p:spPr>
        <p:style>
          <a:lnRef idx="1">
            <a:schemeClr val="accent1"/>
          </a:lnRef>
          <a:fillRef idx="0">
            <a:schemeClr val="accent1"/>
          </a:fillRef>
          <a:effectRef idx="0">
            <a:schemeClr val="accent1"/>
          </a:effectRef>
          <a:fontRef idx="minor">
            <a:schemeClr val="tx1"/>
          </a:fontRef>
        </p:style>
      </p:cxnSp>
      <p:sp>
        <p:nvSpPr>
          <p:cNvPr id="73743" name="TextBox 30">
            <a:extLst>
              <a:ext uri="{FF2B5EF4-FFF2-40B4-BE49-F238E27FC236}">
                <a16:creationId xmlns:a16="http://schemas.microsoft.com/office/drawing/2014/main" id="{051259D3-B5E3-1237-664E-B8D4821C8EC2}"/>
              </a:ext>
            </a:extLst>
          </p:cNvPr>
          <p:cNvSpPr txBox="1">
            <a:spLocks noChangeArrowheads="1"/>
          </p:cNvSpPr>
          <p:nvPr/>
        </p:nvSpPr>
        <p:spPr bwMode="auto">
          <a:xfrm>
            <a:off x="165100" y="2035175"/>
            <a:ext cx="2505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b="1">
                <a:solidFill>
                  <a:srgbClr val="000066"/>
                </a:solidFill>
                <a:cs typeface="Calibri" panose="020F0502020204030204" pitchFamily="34" charset="0"/>
              </a:rPr>
              <a:t>Cubit on local machine</a:t>
            </a:r>
          </a:p>
        </p:txBody>
      </p:sp>
      <p:cxnSp>
        <p:nvCxnSpPr>
          <p:cNvPr id="33" name="Straight Arrow Connector 32">
            <a:extLst>
              <a:ext uri="{FF2B5EF4-FFF2-40B4-BE49-F238E27FC236}">
                <a16:creationId xmlns:a16="http://schemas.microsoft.com/office/drawing/2014/main" id="{32601703-B186-52F2-F045-A6302924185E}"/>
              </a:ext>
            </a:extLst>
          </p:cNvPr>
          <p:cNvCxnSpPr>
            <a:stCxn id="73733" idx="2"/>
          </p:cNvCxnSpPr>
          <p:nvPr/>
        </p:nvCxnSpPr>
        <p:spPr>
          <a:xfrm>
            <a:off x="4113213" y="4892675"/>
            <a:ext cx="0" cy="97313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73745" name="Picture 19">
            <a:extLst>
              <a:ext uri="{FF2B5EF4-FFF2-40B4-BE49-F238E27FC236}">
                <a16:creationId xmlns:a16="http://schemas.microsoft.com/office/drawing/2014/main" id="{3C3132A3-4A2E-4158-1643-09C0B2F95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425" y="5222875"/>
            <a:ext cx="23050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A3685482-DC36-11AE-E598-E36BB5D11116}"/>
              </a:ext>
            </a:extLst>
          </p:cNvPr>
          <p:cNvSpPr>
            <a:spLocks noGrp="1" noChangeArrowheads="1"/>
          </p:cNvSpPr>
          <p:nvPr>
            <p:ph type="title"/>
          </p:nvPr>
        </p:nvSpPr>
        <p:spPr>
          <a:xfrm>
            <a:off x="385763" y="1384300"/>
            <a:ext cx="8618537" cy="1323975"/>
          </a:xfrm>
        </p:spPr>
        <p:txBody>
          <a:bodyPr/>
          <a:lstStyle/>
          <a:p>
            <a:pPr algn="l"/>
            <a:r>
              <a:rPr lang="en-US" altLang="en-US">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t>acdtool is a collection of tools to do prep/post processing.</a:t>
            </a:r>
            <a:br>
              <a:rPr lang="en-US" altLang="en-US">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br>
            <a:br>
              <a:rPr lang="en-US" altLang="en-US">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br>
            <a:r>
              <a:rPr lang="en-US" altLang="en-US">
                <a:solidFill>
                  <a:srgbClr val="0000FF"/>
                </a:solidFill>
                <a:latin typeface="Calibri" panose="020F0502020204030204" pitchFamily="34" charset="0"/>
                <a:ea typeface="ＭＳ Ｐゴシック" panose="020B0600070205080204" pitchFamily="34" charset="-128"/>
                <a:cs typeface="Times New Roman" panose="02020603050405020304" pitchFamily="18" charset="0"/>
              </a:rPr>
              <a:t>Acdtool for prep-processing: acdtool meshconvert *.gen </a:t>
            </a:r>
            <a:endParaRPr lang="en-US" altLang="en-US">
              <a:solidFill>
                <a:srgbClr val="0000FF"/>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74754" name="Title 1">
            <a:extLst>
              <a:ext uri="{FF2B5EF4-FFF2-40B4-BE49-F238E27FC236}">
                <a16:creationId xmlns:a16="http://schemas.microsoft.com/office/drawing/2014/main" id="{86961D55-1455-0E00-6DE9-99CB77D1747A}"/>
              </a:ext>
            </a:extLst>
          </p:cNvPr>
          <p:cNvSpPr txBox="1">
            <a:spLocks/>
          </p:cNvSpPr>
          <p:nvPr/>
        </p:nvSpPr>
        <p:spPr bwMode="auto">
          <a:xfrm>
            <a:off x="581025" y="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600" b="1">
                <a:solidFill>
                  <a:srgbClr val="FF0000"/>
                </a:solidFill>
                <a:latin typeface="Calibri" panose="020F0502020204030204" pitchFamily="34" charset="0"/>
                <a:cs typeface="Times New Roman" panose="02020603050405020304" pitchFamily="18" charset="0"/>
              </a:rPr>
              <a:t>Acdtool - Converting Mesh Format   </a:t>
            </a:r>
          </a:p>
        </p:txBody>
      </p:sp>
      <p:sp>
        <p:nvSpPr>
          <p:cNvPr id="74755" name="TextBox 5">
            <a:extLst>
              <a:ext uri="{FF2B5EF4-FFF2-40B4-BE49-F238E27FC236}">
                <a16:creationId xmlns:a16="http://schemas.microsoft.com/office/drawing/2014/main" id="{074A0148-1D89-97D8-1B2D-3A9E29688390}"/>
              </a:ext>
            </a:extLst>
          </p:cNvPr>
          <p:cNvSpPr txBox="1">
            <a:spLocks noChangeArrowheads="1"/>
          </p:cNvSpPr>
          <p:nvPr/>
        </p:nvSpPr>
        <p:spPr bwMode="auto">
          <a:xfrm>
            <a:off x="231775" y="2921000"/>
            <a:ext cx="88106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spcBef>
                <a:spcPct val="0"/>
              </a:spcBef>
              <a:buClrTx/>
              <a:buFont typeface="Wingdings" pitchFamily="2" charset="2"/>
              <a:buChar char="ü"/>
            </a:pPr>
            <a:r>
              <a:rPr lang="en-US" altLang="en-US">
                <a:cs typeface="Calibri" panose="020F0502020204030204" pitchFamily="34" charset="0"/>
              </a:rPr>
              <a:t> </a:t>
            </a:r>
            <a:r>
              <a:rPr lang="en-US" altLang="en-US">
                <a:latin typeface="Times New Roman" panose="02020603050405020304" pitchFamily="18" charset="0"/>
                <a:cs typeface="Times New Roman" panose="02020603050405020304" pitchFamily="18" charset="0"/>
              </a:rPr>
              <a:t>convert cubit mesh in GENESIS format to SLAC ncdf format mesh</a:t>
            </a:r>
          </a:p>
          <a:p>
            <a:pPr eaLnBrk="1" hangingPunct="1">
              <a:lnSpc>
                <a:spcPct val="150000"/>
              </a:lnSpc>
              <a:spcBef>
                <a:spcPct val="0"/>
              </a:spcBef>
              <a:buClrTx/>
              <a:buFont typeface="Wingdings" pitchFamily="2" charset="2"/>
              <a:buChar char="ü"/>
            </a:pPr>
            <a:r>
              <a:rPr lang="en-US" altLang="en-US">
                <a:latin typeface="Times New Roman" panose="02020603050405020304" pitchFamily="18" charset="0"/>
                <a:cs typeface="Times New Roman" panose="02020603050405020304" pitchFamily="18" charset="0"/>
              </a:rPr>
              <a:t> exam mesh statistics, quality, and correctness</a:t>
            </a:r>
          </a:p>
          <a:p>
            <a:pPr eaLnBrk="1" hangingPunct="1">
              <a:lnSpc>
                <a:spcPct val="150000"/>
              </a:lnSpc>
              <a:spcBef>
                <a:spcPct val="0"/>
              </a:spcBef>
              <a:buClrTx/>
              <a:buFont typeface="Wingdings" pitchFamily="2" charset="2"/>
              <a:buChar char="ü"/>
            </a:pPr>
            <a:r>
              <a:rPr lang="en-US" altLang="en-US">
                <a:latin typeface="Times New Roman" panose="02020603050405020304" pitchFamily="18" charset="0"/>
                <a:cs typeface="Times New Roman" panose="02020603050405020304" pitchFamily="18" charset="0"/>
              </a:rPr>
              <a:t> check and remove invalid second order tetrahedral elements</a:t>
            </a:r>
          </a:p>
        </p:txBody>
      </p:sp>
      <p:pic>
        <p:nvPicPr>
          <p:cNvPr id="74756" name="Picture 5">
            <a:extLst>
              <a:ext uri="{FF2B5EF4-FFF2-40B4-BE49-F238E27FC236}">
                <a16:creationId xmlns:a16="http://schemas.microsoft.com/office/drawing/2014/main" id="{DF3B8495-D10F-D390-3991-A49E9E273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513" y="4940300"/>
            <a:ext cx="1822450"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a:extLst>
              <a:ext uri="{FF2B5EF4-FFF2-40B4-BE49-F238E27FC236}">
                <a16:creationId xmlns:a16="http://schemas.microsoft.com/office/drawing/2014/main" id="{2DF1AFAA-C814-7D58-E7ED-60F4B4777605}"/>
              </a:ext>
            </a:extLst>
          </p:cNvPr>
          <p:cNvCxnSpPr/>
          <p:nvPr/>
        </p:nvCxnSpPr>
        <p:spPr>
          <a:xfrm>
            <a:off x="3211513" y="4940300"/>
            <a:ext cx="506412" cy="1101725"/>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C68580-0B16-7CC6-9E7C-34D63F069001}"/>
              </a:ext>
            </a:extLst>
          </p:cNvPr>
          <p:cNvCxnSpPr/>
          <p:nvPr/>
        </p:nvCxnSpPr>
        <p:spPr>
          <a:xfrm flipH="1" flipV="1">
            <a:off x="3708400" y="6042025"/>
            <a:ext cx="1325563" cy="573088"/>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4759" name="TextBox 6">
            <a:extLst>
              <a:ext uri="{FF2B5EF4-FFF2-40B4-BE49-F238E27FC236}">
                <a16:creationId xmlns:a16="http://schemas.microsoft.com/office/drawing/2014/main" id="{B55D71EE-C910-2152-F2B7-2F69253A18E1}"/>
              </a:ext>
            </a:extLst>
          </p:cNvPr>
          <p:cNvSpPr txBox="1">
            <a:spLocks noChangeArrowheads="1"/>
          </p:cNvSpPr>
          <p:nvPr/>
        </p:nvSpPr>
        <p:spPr bwMode="auto">
          <a:xfrm>
            <a:off x="4813300" y="5592763"/>
            <a:ext cx="1909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cs typeface="Calibri" panose="020F0502020204030204" pitchFamily="34" charset="0"/>
              </a:rPr>
              <a:t>Invalid element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835539BD-DDB2-992E-DA47-881094C70498}"/>
              </a:ext>
            </a:extLst>
          </p:cNvPr>
          <p:cNvSpPr txBox="1">
            <a:spLocks/>
          </p:cNvSpPr>
          <p:nvPr/>
        </p:nvSpPr>
        <p:spPr bwMode="auto">
          <a:xfrm>
            <a:off x="581025" y="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200" b="1">
                <a:solidFill>
                  <a:srgbClr val="FF0000"/>
                </a:solidFill>
                <a:latin typeface="Calibri" panose="020F0502020204030204" pitchFamily="34" charset="0"/>
                <a:cs typeface="Times New Roman" panose="02020603050405020304" pitchFamily="18" charset="0"/>
              </a:rPr>
              <a:t>Your Working Directory on NERSC-Perlmutter</a:t>
            </a:r>
          </a:p>
        </p:txBody>
      </p:sp>
      <p:sp>
        <p:nvSpPr>
          <p:cNvPr id="7" name="Text Box 2">
            <a:extLst>
              <a:ext uri="{FF2B5EF4-FFF2-40B4-BE49-F238E27FC236}">
                <a16:creationId xmlns:a16="http://schemas.microsoft.com/office/drawing/2014/main" id="{743BB244-33AB-0EC7-73B7-F6545C1714BE}"/>
              </a:ext>
            </a:extLst>
          </p:cNvPr>
          <p:cNvSpPr txBox="1">
            <a:spLocks noChangeArrowheads="1"/>
          </p:cNvSpPr>
          <p:nvPr/>
        </p:nvSpPr>
        <p:spPr bwMode="auto">
          <a:xfrm>
            <a:off x="236538" y="1174750"/>
            <a:ext cx="8229600" cy="5346700"/>
          </a:xfrm>
          <a:prstGeom prst="rect">
            <a:avLst/>
          </a:prstGeom>
          <a:noFill/>
          <a:ln>
            <a:noFill/>
          </a:ln>
          <a:effec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charset="0"/>
                <a:ea typeface="ＭＳ Ｐゴシック" charset="0"/>
                <a:cs typeface="MS PGothic"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charset="0"/>
                <a:ea typeface="ＭＳ Ｐゴシック" charset="0"/>
                <a:cs typeface="MS PGothic"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charset="0"/>
                <a:ea typeface="ＭＳ Ｐゴシック" charset="0"/>
                <a:cs typeface="MS PGothic"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charset="0"/>
                <a:ea typeface="ＭＳ Ｐゴシック" charset="0"/>
                <a:cs typeface="MS PGothic"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charset="0"/>
                <a:ea typeface="ＭＳ Ｐゴシック" charset="0"/>
                <a:cs typeface="MS PGothic"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charset="0"/>
                <a:ea typeface="ＭＳ Ｐゴシック" charset="0"/>
                <a:cs typeface="MS PGothic"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charset="0"/>
                <a:ea typeface="ＭＳ Ｐゴシック" charset="0"/>
                <a:cs typeface="MS PGothic"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charset="0"/>
                <a:ea typeface="ＭＳ Ｐゴシック" charset="0"/>
                <a:cs typeface="MS PGothic"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charset="0"/>
                <a:ea typeface="ＭＳ Ｐゴシック" charset="0"/>
                <a:cs typeface="MS PGothic" charset="0"/>
              </a:defRPr>
            </a:lvl9pPr>
          </a:lstStyle>
          <a:p>
            <a:pPr>
              <a:spcBef>
                <a:spcPts val="500"/>
              </a:spcBef>
              <a:buClr>
                <a:srgbClr val="CC0000"/>
              </a:buClr>
              <a:buFont typeface="Arial" charset="0"/>
              <a:buChar char="•"/>
              <a:defRPr/>
            </a:pPr>
            <a:r>
              <a:rPr lang="en-US" sz="2400" dirty="0">
                <a:latin typeface="+mn-lt"/>
              </a:rPr>
              <a:t>Logging to Perlmutter</a:t>
            </a:r>
          </a:p>
          <a:p>
            <a:pPr lvl="1">
              <a:spcBef>
                <a:spcPts val="500"/>
              </a:spcBef>
              <a:buClr>
                <a:srgbClr val="CC0000"/>
              </a:buClr>
              <a:buFont typeface="Arial" charset="0"/>
              <a:buChar char="•"/>
              <a:defRPr/>
            </a:pPr>
            <a:r>
              <a:rPr lang="en-US" sz="2400" dirty="0">
                <a:latin typeface="+mn-lt"/>
              </a:rPr>
              <a:t> from the terminal run the command </a:t>
            </a:r>
          </a:p>
          <a:p>
            <a:pPr marL="971550" lvl="3">
              <a:spcBef>
                <a:spcPts val="400"/>
              </a:spcBef>
              <a:buClr>
                <a:srgbClr val="CC0000"/>
              </a:buClr>
              <a:defRPr/>
            </a:pPr>
            <a:r>
              <a:rPr lang="en-US" altLang="zh-CN" sz="2400" dirty="0">
                <a:solidFill>
                  <a:schemeClr val="tx1">
                    <a:tint val="75000"/>
                  </a:schemeClr>
                </a:solidFill>
                <a:latin typeface="Calibri"/>
                <a:ea typeface="宋体" charset="-122"/>
                <a:cs typeface="Calibri"/>
              </a:rPr>
              <a:t>Local $ </a:t>
            </a:r>
            <a:r>
              <a:rPr lang="en-US" sz="2400" i="1" dirty="0" err="1">
                <a:solidFill>
                  <a:srgbClr val="CC0000"/>
                </a:solidFill>
                <a:latin typeface="+mn-lt"/>
              </a:rPr>
              <a:t>ssh</a:t>
            </a:r>
            <a:r>
              <a:rPr lang="en-US" sz="2400" i="1" dirty="0">
                <a:solidFill>
                  <a:srgbClr val="CC0000"/>
                </a:solidFill>
                <a:latin typeface="+mn-lt"/>
              </a:rPr>
              <a:t> &lt;username&gt;@perlmutter-p1.nersc.gov</a:t>
            </a:r>
          </a:p>
          <a:p>
            <a:pPr marL="971550" lvl="3">
              <a:spcBef>
                <a:spcPts val="400"/>
              </a:spcBef>
              <a:buClr>
                <a:srgbClr val="CC0000"/>
              </a:buClr>
              <a:defRPr/>
            </a:pPr>
            <a:r>
              <a:rPr lang="en-US" sz="2400" dirty="0">
                <a:latin typeface="+mn-lt"/>
              </a:rPr>
              <a:t>&lt;username&gt; is you NERSC user ID</a:t>
            </a:r>
            <a:endParaRPr lang="en-US" altLang="en-US" sz="2400" dirty="0">
              <a:solidFill>
                <a:schemeClr val="tx1"/>
              </a:solidFill>
              <a:latin typeface="Arial" panose="020B0604020202020204" pitchFamily="34" charset="0"/>
            </a:endParaRPr>
          </a:p>
          <a:p>
            <a:pPr>
              <a:spcBef>
                <a:spcPts val="500"/>
              </a:spcBef>
              <a:buClr>
                <a:srgbClr val="CC0000"/>
              </a:buClr>
              <a:buFont typeface="Arial" charset="0"/>
              <a:buChar char="•"/>
              <a:defRPr/>
            </a:pPr>
            <a:r>
              <a:rPr lang="en-US" sz="2400" dirty="0">
                <a:solidFill>
                  <a:schemeClr val="tx1"/>
                </a:solidFill>
                <a:latin typeface="Arial" panose="020B0604020202020204" pitchFamily="34" charset="0"/>
              </a:rPr>
              <a:t>Go to your </a:t>
            </a:r>
            <a:r>
              <a:rPr lang="en-US" sz="2400" dirty="0"/>
              <a:t>cw23/example/cubit/pillbox</a:t>
            </a:r>
            <a:r>
              <a:rPr lang="en-US" sz="2400" dirty="0">
                <a:solidFill>
                  <a:schemeClr val="tx1"/>
                </a:solidFill>
                <a:latin typeface="Arial" panose="020B0604020202020204" pitchFamily="34" charset="0"/>
              </a:rPr>
              <a:t> cubit directory</a:t>
            </a:r>
          </a:p>
          <a:p>
            <a:pPr lvl="1">
              <a:spcBef>
                <a:spcPts val="500"/>
              </a:spcBef>
              <a:buClr>
                <a:srgbClr val="CC0000"/>
              </a:buClr>
              <a:buFont typeface="Arial" charset="0"/>
              <a:buChar char="•"/>
              <a:defRPr/>
            </a:pPr>
            <a:r>
              <a:rPr lang="en-US" sz="2400" dirty="0">
                <a:latin typeface="+mn-lt"/>
              </a:rPr>
              <a:t>cd </a:t>
            </a:r>
            <a:r>
              <a:rPr lang="en-US" sz="2400" dirty="0">
                <a:solidFill>
                  <a:srgbClr val="7030A0"/>
                </a:solidFill>
                <a:latin typeface="+mn-lt"/>
              </a:rPr>
              <a:t>cw23/exercise/cubit/pillbox</a:t>
            </a:r>
          </a:p>
          <a:p>
            <a:pPr>
              <a:spcBef>
                <a:spcPts val="500"/>
              </a:spcBef>
              <a:buClr>
                <a:srgbClr val="CC0000"/>
              </a:buClr>
              <a:buFont typeface="Arial" charset="0"/>
              <a:buChar char="•"/>
              <a:defRPr/>
            </a:pPr>
            <a:r>
              <a:rPr lang="en-US" sz="2400" dirty="0">
                <a:latin typeface="+mn-lt"/>
              </a:rPr>
              <a:t>Transfer files to NERSC Computer</a:t>
            </a:r>
          </a:p>
          <a:p>
            <a:pPr lvl="1">
              <a:spcBef>
                <a:spcPts val="500"/>
              </a:spcBef>
              <a:buClr>
                <a:srgbClr val="CC0000"/>
              </a:buClr>
              <a:buFont typeface="Arial" charset="0"/>
              <a:buChar char="•"/>
              <a:defRPr/>
            </a:pPr>
            <a:r>
              <a:rPr lang="en-US" sz="2200" i="1" dirty="0" err="1">
                <a:solidFill>
                  <a:srgbClr val="C00000"/>
                </a:solidFill>
                <a:latin typeface="Calibri"/>
                <a:cs typeface="Calibri"/>
              </a:rPr>
              <a:t>scp</a:t>
            </a:r>
            <a:r>
              <a:rPr lang="en-US" sz="2200" i="1" dirty="0">
                <a:solidFill>
                  <a:srgbClr val="C00000"/>
                </a:solidFill>
                <a:latin typeface="Calibri"/>
                <a:cs typeface="Calibri"/>
              </a:rPr>
              <a:t> &lt;</a:t>
            </a:r>
            <a:r>
              <a:rPr lang="en-US" sz="2200" i="1" dirty="0" err="1">
                <a:solidFill>
                  <a:srgbClr val="C00000"/>
                </a:solidFill>
                <a:latin typeface="Calibri"/>
                <a:cs typeface="Calibri"/>
              </a:rPr>
              <a:t>srcfile</a:t>
            </a:r>
            <a:r>
              <a:rPr lang="en-US" sz="2200" i="1" dirty="0">
                <a:solidFill>
                  <a:srgbClr val="C00000"/>
                </a:solidFill>
                <a:latin typeface="Calibri"/>
                <a:cs typeface="Calibri"/>
              </a:rPr>
              <a:t>&gt; &lt;username&gt;@Perlmutter-p1.nersc.gov:&lt;</a:t>
            </a:r>
            <a:r>
              <a:rPr lang="en-US" sz="2200" i="1" dirty="0" err="1">
                <a:solidFill>
                  <a:srgbClr val="C00000"/>
                </a:solidFill>
                <a:latin typeface="Calibri"/>
                <a:cs typeface="Calibri"/>
              </a:rPr>
              <a:t>dstpath</a:t>
            </a:r>
            <a:r>
              <a:rPr lang="en-US" sz="2200" i="1" dirty="0">
                <a:solidFill>
                  <a:srgbClr val="C00000"/>
                </a:solidFill>
                <a:latin typeface="Calibri"/>
                <a:cs typeface="Calibri"/>
              </a:rPr>
              <a:t>&gt;</a:t>
            </a:r>
          </a:p>
          <a:p>
            <a:pPr lvl="1">
              <a:spcBef>
                <a:spcPts val="500"/>
              </a:spcBef>
              <a:buClr>
                <a:srgbClr val="CC0000"/>
              </a:buClr>
              <a:buFont typeface="Arial" charset="0"/>
              <a:buChar char="•"/>
              <a:defRPr/>
            </a:pPr>
            <a:r>
              <a:rPr lang="en-US" sz="2200" i="1" dirty="0" err="1">
                <a:solidFill>
                  <a:srgbClr val="C00000"/>
                </a:solidFill>
                <a:latin typeface="Calibri"/>
                <a:cs typeface="Calibri"/>
              </a:rPr>
              <a:t>scp</a:t>
            </a:r>
            <a:r>
              <a:rPr lang="en-US" sz="2200" i="1" dirty="0">
                <a:solidFill>
                  <a:srgbClr val="C00000"/>
                </a:solidFill>
                <a:latin typeface="Calibri"/>
                <a:cs typeface="Calibri"/>
              </a:rPr>
              <a:t> </a:t>
            </a:r>
            <a:r>
              <a:rPr lang="en-US" sz="2200" i="1" dirty="0" err="1">
                <a:solidFill>
                  <a:srgbClr val="7030A0"/>
                </a:solidFill>
                <a:latin typeface="Calibri"/>
                <a:cs typeface="Calibri"/>
              </a:rPr>
              <a:t>pillbox.gen</a:t>
            </a:r>
            <a:r>
              <a:rPr lang="en-US" sz="2200" i="1" dirty="0">
                <a:solidFill>
                  <a:srgbClr val="7030A0"/>
                </a:solidFill>
                <a:latin typeface="Calibri"/>
                <a:cs typeface="Calibri"/>
              </a:rPr>
              <a:t>  </a:t>
            </a:r>
            <a:r>
              <a:rPr lang="en-US" sz="2200" i="1" dirty="0">
                <a:solidFill>
                  <a:srgbClr val="C00000"/>
                </a:solidFill>
                <a:latin typeface="Calibri"/>
                <a:cs typeface="Calibri"/>
              </a:rPr>
              <a:t>&lt;username&gt;@ Perlmutter-p1.nersc.gov:</a:t>
            </a:r>
            <a:r>
              <a:rPr lang="en-US" sz="2200" dirty="0"/>
              <a:t> </a:t>
            </a:r>
            <a:r>
              <a:rPr lang="en-US" sz="2200" i="1" dirty="0">
                <a:solidFill>
                  <a:srgbClr val="7030A0"/>
                </a:solidFill>
                <a:latin typeface="Calibri"/>
                <a:cs typeface="Calibri"/>
              </a:rPr>
              <a:t>/</a:t>
            </a:r>
            <a:r>
              <a:rPr lang="en-US" sz="2200" i="1" dirty="0" err="1">
                <a:solidFill>
                  <a:srgbClr val="7030A0"/>
                </a:solidFill>
                <a:latin typeface="Calibri"/>
                <a:cs typeface="Calibri"/>
              </a:rPr>
              <a:t>pscratch</a:t>
            </a:r>
            <a:r>
              <a:rPr lang="en-US" sz="2200" i="1" dirty="0">
                <a:solidFill>
                  <a:srgbClr val="7030A0"/>
                </a:solidFill>
                <a:latin typeface="Calibri"/>
                <a:cs typeface="Calibri"/>
              </a:rPr>
              <a:t>/</a:t>
            </a:r>
            <a:r>
              <a:rPr lang="en-US" sz="2200" i="1" dirty="0" err="1">
                <a:solidFill>
                  <a:srgbClr val="7030A0"/>
                </a:solidFill>
                <a:latin typeface="Calibri"/>
                <a:cs typeface="Calibri"/>
              </a:rPr>
              <a:t>sd</a:t>
            </a:r>
            <a:r>
              <a:rPr lang="en-US" sz="2200" i="1" dirty="0">
                <a:solidFill>
                  <a:srgbClr val="7030A0"/>
                </a:solidFill>
                <a:latin typeface="Calibri"/>
                <a:cs typeface="Calibri"/>
              </a:rPr>
              <a:t>/l/</a:t>
            </a:r>
            <a:r>
              <a:rPr lang="en-US" sz="2200" i="1" dirty="0" err="1">
                <a:solidFill>
                  <a:srgbClr val="7030A0"/>
                </a:solidFill>
                <a:latin typeface="Calibri"/>
                <a:cs typeface="Calibri"/>
              </a:rPr>
              <a:t>lge</a:t>
            </a:r>
            <a:r>
              <a:rPr lang="en-US" sz="2200" i="1" dirty="0">
                <a:solidFill>
                  <a:srgbClr val="7030A0"/>
                </a:solidFill>
                <a:latin typeface="Calibri"/>
                <a:cs typeface="Calibri"/>
              </a:rPr>
              <a:t>/cw23/exercise/cubit/pillbox</a:t>
            </a:r>
          </a:p>
          <a:p>
            <a:pPr lvl="1">
              <a:spcBef>
                <a:spcPts val="500"/>
              </a:spcBef>
              <a:buClr>
                <a:srgbClr val="CC0000"/>
              </a:buClr>
              <a:buFont typeface="Arial" charset="0"/>
              <a:buChar char="•"/>
              <a:defRPr/>
            </a:pPr>
            <a:r>
              <a:rPr lang="en-US" sz="2200" i="1" dirty="0" err="1">
                <a:solidFill>
                  <a:srgbClr val="C00000"/>
                </a:solidFill>
                <a:latin typeface="Calibri"/>
                <a:cs typeface="Calibri"/>
              </a:rPr>
              <a:t>scp</a:t>
            </a:r>
            <a:r>
              <a:rPr lang="en-US" sz="2200" i="1" dirty="0">
                <a:solidFill>
                  <a:srgbClr val="C00000"/>
                </a:solidFill>
                <a:latin typeface="Calibri"/>
                <a:cs typeface="Calibri"/>
              </a:rPr>
              <a:t> </a:t>
            </a:r>
            <a:r>
              <a:rPr lang="en-US" sz="2200" i="1" dirty="0">
                <a:solidFill>
                  <a:srgbClr val="7030A0"/>
                </a:solidFill>
                <a:latin typeface="Calibri"/>
                <a:cs typeface="Calibri"/>
              </a:rPr>
              <a:t>run-</a:t>
            </a:r>
            <a:r>
              <a:rPr lang="en-US" sz="2200" i="1" dirty="0" err="1">
                <a:solidFill>
                  <a:srgbClr val="7030A0"/>
                </a:solidFill>
                <a:latin typeface="Calibri"/>
                <a:cs typeface="Calibri"/>
              </a:rPr>
              <a:t>meshconvert.batch</a:t>
            </a:r>
            <a:r>
              <a:rPr lang="en-US" sz="2200" i="1" dirty="0">
                <a:solidFill>
                  <a:srgbClr val="7030A0"/>
                </a:solidFill>
                <a:latin typeface="Calibri"/>
                <a:cs typeface="Calibri"/>
              </a:rPr>
              <a:t>  </a:t>
            </a:r>
            <a:r>
              <a:rPr lang="en-US" sz="2200" i="1" dirty="0">
                <a:solidFill>
                  <a:srgbClr val="C00000"/>
                </a:solidFill>
                <a:latin typeface="Calibri"/>
                <a:cs typeface="Calibri"/>
              </a:rPr>
              <a:t>&lt;username&gt;@ Perlmutter-p1.nersc.gov:</a:t>
            </a:r>
            <a:r>
              <a:rPr lang="en-US" sz="2200" dirty="0"/>
              <a:t> </a:t>
            </a:r>
            <a:r>
              <a:rPr lang="en-US" sz="2200" i="1" dirty="0">
                <a:solidFill>
                  <a:srgbClr val="7030A0"/>
                </a:solidFill>
                <a:latin typeface="Calibri"/>
                <a:cs typeface="Calibri"/>
              </a:rPr>
              <a:t>/</a:t>
            </a:r>
            <a:r>
              <a:rPr lang="en-US" sz="2200" i="1" dirty="0" err="1">
                <a:solidFill>
                  <a:srgbClr val="7030A0"/>
                </a:solidFill>
                <a:latin typeface="Calibri"/>
                <a:cs typeface="Calibri"/>
              </a:rPr>
              <a:t>pscratch</a:t>
            </a:r>
            <a:r>
              <a:rPr lang="en-US" sz="2200" i="1" dirty="0">
                <a:solidFill>
                  <a:srgbClr val="7030A0"/>
                </a:solidFill>
                <a:latin typeface="Calibri"/>
                <a:cs typeface="Calibri"/>
              </a:rPr>
              <a:t>/</a:t>
            </a:r>
            <a:r>
              <a:rPr lang="en-US" sz="2200" i="1" dirty="0" err="1">
                <a:solidFill>
                  <a:srgbClr val="7030A0"/>
                </a:solidFill>
                <a:latin typeface="Calibri"/>
                <a:cs typeface="Calibri"/>
              </a:rPr>
              <a:t>sd</a:t>
            </a:r>
            <a:r>
              <a:rPr lang="en-US" sz="2200" i="1" dirty="0">
                <a:solidFill>
                  <a:srgbClr val="7030A0"/>
                </a:solidFill>
                <a:latin typeface="Calibri"/>
                <a:cs typeface="Calibri"/>
              </a:rPr>
              <a:t>/l /</a:t>
            </a:r>
            <a:r>
              <a:rPr lang="en-US" sz="2200" i="1" dirty="0" err="1">
                <a:solidFill>
                  <a:srgbClr val="7030A0"/>
                </a:solidFill>
                <a:latin typeface="Calibri"/>
                <a:cs typeface="Calibri"/>
              </a:rPr>
              <a:t>lge</a:t>
            </a:r>
            <a:r>
              <a:rPr lang="en-US" sz="2200" i="1" dirty="0">
                <a:solidFill>
                  <a:srgbClr val="7030A0"/>
                </a:solidFill>
                <a:latin typeface="Calibri"/>
                <a:cs typeface="Calibri"/>
              </a:rPr>
              <a:t>/cw23/exercise/cubit/pillbox</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6D663AB7-19B8-27B9-D32D-3C46D1515E9F}"/>
              </a:ext>
            </a:extLst>
          </p:cNvPr>
          <p:cNvSpPr txBox="1">
            <a:spLocks/>
          </p:cNvSpPr>
          <p:nvPr/>
        </p:nvSpPr>
        <p:spPr bwMode="auto">
          <a:xfrm>
            <a:off x="581025" y="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600" b="1">
                <a:solidFill>
                  <a:srgbClr val="FF0000"/>
                </a:solidFill>
                <a:latin typeface="Calibri" panose="020F0502020204030204" pitchFamily="34" charset="0"/>
                <a:cs typeface="Times New Roman" panose="02020603050405020304" pitchFamily="18" charset="0"/>
              </a:rPr>
              <a:t>Run acdtool on NERSC-Edison</a:t>
            </a:r>
          </a:p>
        </p:txBody>
      </p:sp>
      <p:sp>
        <p:nvSpPr>
          <p:cNvPr id="76802" name="TextBox 1">
            <a:extLst>
              <a:ext uri="{FF2B5EF4-FFF2-40B4-BE49-F238E27FC236}">
                <a16:creationId xmlns:a16="http://schemas.microsoft.com/office/drawing/2014/main" id="{D5A54C77-DDEA-1BCA-6223-9758412AD9E0}"/>
              </a:ext>
            </a:extLst>
          </p:cNvPr>
          <p:cNvSpPr txBox="1">
            <a:spLocks noChangeArrowheads="1"/>
          </p:cNvSpPr>
          <p:nvPr/>
        </p:nvSpPr>
        <p:spPr bwMode="auto">
          <a:xfrm>
            <a:off x="58738" y="1308100"/>
            <a:ext cx="9040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dirty="0">
                <a:solidFill>
                  <a:srgbClr val="0000FF"/>
                </a:solidFill>
                <a:cs typeface="Calibri" panose="020F0502020204030204" pitchFamily="34" charset="0"/>
              </a:rPr>
              <a:t>Submit job: </a:t>
            </a:r>
            <a:r>
              <a:rPr lang="en-US" altLang="en-US" dirty="0" err="1">
                <a:solidFill>
                  <a:srgbClr val="0000FF"/>
                </a:solidFill>
                <a:cs typeface="Calibri" panose="020F0502020204030204" pitchFamily="34" charset="0"/>
              </a:rPr>
              <a:t>sbatch</a:t>
            </a:r>
            <a:r>
              <a:rPr lang="en-US" altLang="en-US" dirty="0">
                <a:solidFill>
                  <a:srgbClr val="0000FF"/>
                </a:solidFill>
                <a:cs typeface="Calibri" panose="020F0502020204030204" pitchFamily="34" charset="0"/>
              </a:rPr>
              <a:t> run-</a:t>
            </a:r>
            <a:r>
              <a:rPr lang="en-US" altLang="en-US" dirty="0" err="1">
                <a:solidFill>
                  <a:srgbClr val="0000FF"/>
                </a:solidFill>
                <a:cs typeface="Calibri" panose="020F0502020204030204" pitchFamily="34" charset="0"/>
              </a:rPr>
              <a:t>meshconvert.batch</a:t>
            </a:r>
            <a:endParaRPr lang="en-US" altLang="en-US" dirty="0">
              <a:solidFill>
                <a:srgbClr val="0000FF"/>
              </a:solidFill>
              <a:cs typeface="Calibri" panose="020F0502020204030204" pitchFamily="34" charset="0"/>
            </a:endParaRPr>
          </a:p>
        </p:txBody>
      </p:sp>
      <p:sp>
        <p:nvSpPr>
          <p:cNvPr id="76803" name="TextBox 1">
            <a:extLst>
              <a:ext uri="{FF2B5EF4-FFF2-40B4-BE49-F238E27FC236}">
                <a16:creationId xmlns:a16="http://schemas.microsoft.com/office/drawing/2014/main" id="{BF3344D6-46B0-0AF4-03C9-8DFC20709E8E}"/>
              </a:ext>
            </a:extLst>
          </p:cNvPr>
          <p:cNvSpPr txBox="1">
            <a:spLocks noChangeArrowheads="1"/>
          </p:cNvSpPr>
          <p:nvPr/>
        </p:nvSpPr>
        <p:spPr bwMode="auto">
          <a:xfrm>
            <a:off x="407988" y="5718175"/>
            <a:ext cx="8359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800">
                <a:solidFill>
                  <a:srgbClr val="0000FF"/>
                </a:solidFill>
                <a:cs typeface="Calibri" panose="020F0502020204030204" pitchFamily="34" charset="0"/>
              </a:rPr>
              <a:t>Once your job done, pillbox.ncdf will be generated.</a:t>
            </a:r>
          </a:p>
          <a:p>
            <a:pPr eaLnBrk="1" hangingPunct="1">
              <a:spcBef>
                <a:spcPct val="0"/>
              </a:spcBef>
              <a:buClrTx/>
              <a:buFontTx/>
              <a:buNone/>
            </a:pPr>
            <a:r>
              <a:rPr lang="en-US" altLang="en-US" sz="2800">
                <a:solidFill>
                  <a:srgbClr val="0000FF"/>
                </a:solidFill>
                <a:cs typeface="Calibri" panose="020F0502020204030204" pitchFamily="34" charset="0"/>
              </a:rPr>
              <a:t>Check acdtool.log for mesh quality </a:t>
            </a:r>
          </a:p>
        </p:txBody>
      </p:sp>
      <p:sp>
        <p:nvSpPr>
          <p:cNvPr id="76804" name="Rectangle 1">
            <a:extLst>
              <a:ext uri="{FF2B5EF4-FFF2-40B4-BE49-F238E27FC236}">
                <a16:creationId xmlns:a16="http://schemas.microsoft.com/office/drawing/2014/main" id="{7E10AB4E-98F2-C4C5-CEFF-632138D4DA47}"/>
              </a:ext>
            </a:extLst>
          </p:cNvPr>
          <p:cNvSpPr>
            <a:spLocks noChangeArrowheads="1"/>
          </p:cNvSpPr>
          <p:nvPr/>
        </p:nvSpPr>
        <p:spPr bwMode="auto">
          <a:xfrm>
            <a:off x="395288" y="1882775"/>
            <a:ext cx="8353425" cy="353943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600" dirty="0">
                <a:cs typeface="Calibri" panose="020F0502020204030204" pitchFamily="34" charset="0"/>
              </a:rPr>
              <a:t>#!/bin/bash -l</a:t>
            </a:r>
          </a:p>
          <a:p>
            <a:pPr eaLnBrk="1" hangingPunct="1">
              <a:spcBef>
                <a:spcPct val="0"/>
              </a:spcBef>
              <a:buClrTx/>
              <a:buFontTx/>
              <a:buNone/>
            </a:pPr>
            <a:r>
              <a:rPr lang="en-US" altLang="en-US" sz="1600" dirty="0">
                <a:cs typeface="Calibri" panose="020F0502020204030204" pitchFamily="34" charset="0"/>
              </a:rPr>
              <a:t>#SBATCH -C </a:t>
            </a:r>
            <a:r>
              <a:rPr lang="en-US" altLang="en-US" sz="1600" dirty="0" err="1">
                <a:cs typeface="Calibri" panose="020F0502020204030204" pitchFamily="34" charset="0"/>
              </a:rPr>
              <a:t>cpu</a:t>
            </a:r>
            <a:endParaRPr lang="en-US" altLang="en-US" sz="1600" dirty="0">
              <a:cs typeface="Calibri" panose="020F0502020204030204" pitchFamily="34" charset="0"/>
            </a:endParaRPr>
          </a:p>
          <a:p>
            <a:pPr eaLnBrk="1" hangingPunct="1">
              <a:spcBef>
                <a:spcPct val="0"/>
              </a:spcBef>
              <a:buClrTx/>
              <a:buFontTx/>
              <a:buNone/>
            </a:pPr>
            <a:r>
              <a:rPr lang="en-US" altLang="en-US" sz="1600" dirty="0">
                <a:cs typeface="Calibri" panose="020F0502020204030204" pitchFamily="34" charset="0"/>
              </a:rPr>
              <a:t>#SBATCH -q shared</a:t>
            </a:r>
          </a:p>
          <a:p>
            <a:pPr eaLnBrk="1" hangingPunct="1">
              <a:spcBef>
                <a:spcPct val="0"/>
              </a:spcBef>
              <a:buClrTx/>
              <a:buFontTx/>
              <a:buNone/>
            </a:pPr>
            <a:r>
              <a:rPr lang="en-US" altLang="en-US" sz="1600" dirty="0">
                <a:cs typeface="Calibri" panose="020F0502020204030204" pitchFamily="34" charset="0"/>
              </a:rPr>
              <a:t>#SBATCH -A m349</a:t>
            </a:r>
          </a:p>
          <a:p>
            <a:pPr eaLnBrk="1" hangingPunct="1">
              <a:spcBef>
                <a:spcPct val="0"/>
              </a:spcBef>
              <a:buClrTx/>
              <a:buFontTx/>
              <a:buNone/>
            </a:pPr>
            <a:r>
              <a:rPr lang="en-US" altLang="en-US" sz="1600" dirty="0">
                <a:cs typeface="Calibri" panose="020F0502020204030204" pitchFamily="34" charset="0"/>
              </a:rPr>
              <a:t>#SBATCH -t 00:10:00</a:t>
            </a:r>
          </a:p>
          <a:p>
            <a:pPr eaLnBrk="1" hangingPunct="1">
              <a:spcBef>
                <a:spcPct val="0"/>
              </a:spcBef>
              <a:buClrTx/>
              <a:buFontTx/>
              <a:buNone/>
            </a:pPr>
            <a:r>
              <a:rPr lang="en-US" altLang="en-US" sz="1600" dirty="0">
                <a:cs typeface="Calibri" panose="020F0502020204030204" pitchFamily="34" charset="0"/>
              </a:rPr>
              <a:t>#SBATCH -J </a:t>
            </a:r>
            <a:r>
              <a:rPr lang="en-US" altLang="en-US" sz="1600" dirty="0" err="1">
                <a:cs typeface="Calibri" panose="020F0502020204030204" pitchFamily="34" charset="0"/>
              </a:rPr>
              <a:t>myjob</a:t>
            </a:r>
            <a:endParaRPr lang="en-US" altLang="en-US" sz="1600" dirty="0">
              <a:cs typeface="Calibri" panose="020F0502020204030204" pitchFamily="34" charset="0"/>
            </a:endParaRPr>
          </a:p>
          <a:p>
            <a:pPr eaLnBrk="1" hangingPunct="1">
              <a:spcBef>
                <a:spcPct val="0"/>
              </a:spcBef>
              <a:buClrTx/>
              <a:buFontTx/>
              <a:buNone/>
            </a:pPr>
            <a:r>
              <a:rPr lang="en-US" altLang="en-US" sz="1600" dirty="0">
                <a:cs typeface="Calibri" panose="020F0502020204030204" pitchFamily="34" charset="0"/>
              </a:rPr>
              <a:t>#SBATCH -e ace3p.e%j</a:t>
            </a:r>
          </a:p>
          <a:p>
            <a:pPr eaLnBrk="1" hangingPunct="1">
              <a:spcBef>
                <a:spcPct val="0"/>
              </a:spcBef>
              <a:buClrTx/>
              <a:buFontTx/>
              <a:buNone/>
            </a:pPr>
            <a:r>
              <a:rPr lang="en-US" altLang="en-US" sz="1600" dirty="0">
                <a:cs typeface="Calibri" panose="020F0502020204030204" pitchFamily="34" charset="0"/>
              </a:rPr>
              <a:t>#SBATCH -o ace3p.o%j</a:t>
            </a:r>
            <a:br>
              <a:rPr lang="en-US" altLang="en-US" sz="1600" dirty="0">
                <a:cs typeface="Calibri" panose="020F0502020204030204" pitchFamily="34" charset="0"/>
              </a:rPr>
            </a:br>
            <a:endParaRPr lang="en-US" altLang="en-US" sz="1600" dirty="0">
              <a:cs typeface="Calibri" panose="020F0502020204030204" pitchFamily="34" charset="0"/>
            </a:endParaRPr>
          </a:p>
          <a:p>
            <a:pPr eaLnBrk="1" hangingPunct="1">
              <a:spcBef>
                <a:spcPct val="0"/>
              </a:spcBef>
              <a:buClrTx/>
              <a:buFontTx/>
              <a:buNone/>
            </a:pPr>
            <a:r>
              <a:rPr lang="en-US" altLang="en-US" sz="1600" dirty="0">
                <a:cs typeface="Calibri" panose="020F0502020204030204" pitchFamily="34" charset="0"/>
              </a:rPr>
              <a:t>export DIR=$PWD</a:t>
            </a:r>
            <a:br>
              <a:rPr lang="en-US" altLang="en-US" sz="1600" dirty="0">
                <a:cs typeface="Calibri" panose="020F0502020204030204" pitchFamily="34" charset="0"/>
              </a:rPr>
            </a:br>
            <a:endParaRPr lang="en-US" altLang="en-US" sz="1600" dirty="0">
              <a:cs typeface="Calibri" panose="020F0502020204030204" pitchFamily="34" charset="0"/>
            </a:endParaRPr>
          </a:p>
          <a:p>
            <a:pPr eaLnBrk="1" hangingPunct="1">
              <a:spcBef>
                <a:spcPct val="0"/>
              </a:spcBef>
              <a:buClrTx/>
              <a:buFontTx/>
              <a:buNone/>
            </a:pPr>
            <a:r>
              <a:rPr lang="en-US" altLang="en-US" sz="1600" dirty="0">
                <a:cs typeface="Calibri" panose="020F0502020204030204" pitchFamily="34" charset="0"/>
              </a:rPr>
              <a:t>cd $DIR</a:t>
            </a:r>
          </a:p>
          <a:p>
            <a:pPr eaLnBrk="1" hangingPunct="1">
              <a:spcBef>
                <a:spcPct val="0"/>
              </a:spcBef>
              <a:buClrTx/>
              <a:buFontTx/>
              <a:buNone/>
            </a:pPr>
            <a:r>
              <a:rPr lang="en-US" altLang="en-US" sz="1600" dirty="0" err="1">
                <a:cs typeface="Calibri" panose="020F0502020204030204" pitchFamily="34" charset="0"/>
              </a:rPr>
              <a:t>srun</a:t>
            </a:r>
            <a:r>
              <a:rPr lang="en-US" altLang="en-US" sz="1600" dirty="0">
                <a:cs typeface="Calibri" panose="020F0502020204030204" pitchFamily="34" charset="0"/>
              </a:rPr>
              <a:t> -n 1 --</a:t>
            </a:r>
            <a:r>
              <a:rPr lang="en-US" altLang="en-US" sz="1600" dirty="0" err="1">
                <a:cs typeface="Calibri" panose="020F0502020204030204" pitchFamily="34" charset="0"/>
              </a:rPr>
              <a:t>cpu</a:t>
            </a:r>
            <a:r>
              <a:rPr lang="en-US" altLang="en-US" sz="1600" dirty="0">
                <a:cs typeface="Calibri" panose="020F0502020204030204" pitchFamily="34" charset="0"/>
              </a:rPr>
              <a:t>-bind=cores /global/</a:t>
            </a:r>
            <a:r>
              <a:rPr lang="en-US" altLang="en-US" sz="1600" dirty="0" err="1">
                <a:cs typeface="Calibri" panose="020F0502020204030204" pitchFamily="34" charset="0"/>
              </a:rPr>
              <a:t>cfs</a:t>
            </a:r>
            <a:r>
              <a:rPr lang="en-US" altLang="en-US" sz="1600" dirty="0">
                <a:cs typeface="Calibri" panose="020F0502020204030204" pitchFamily="34" charset="0"/>
              </a:rPr>
              <a:t>/</a:t>
            </a:r>
            <a:r>
              <a:rPr lang="en-US" altLang="en-US" sz="1600" dirty="0" err="1">
                <a:cs typeface="Calibri" panose="020F0502020204030204" pitchFamily="34" charset="0"/>
              </a:rPr>
              <a:t>cdirs</a:t>
            </a:r>
            <a:r>
              <a:rPr lang="en-US" altLang="en-US" sz="1600" dirty="0">
                <a:cs typeface="Calibri" panose="020F0502020204030204" pitchFamily="34" charset="0"/>
              </a:rPr>
              <a:t>/ace3p/</a:t>
            </a:r>
            <a:r>
              <a:rPr lang="en-US" altLang="en-US" sz="1600" dirty="0" err="1">
                <a:cs typeface="Calibri" panose="020F0502020204030204" pitchFamily="34" charset="0"/>
              </a:rPr>
              <a:t>perlmutter</a:t>
            </a:r>
            <a:r>
              <a:rPr lang="en-US" altLang="en-US" sz="1600" dirty="0">
                <a:cs typeface="Calibri" panose="020F0502020204030204" pitchFamily="34" charset="0"/>
              </a:rPr>
              <a:t>/CPU/</a:t>
            </a:r>
            <a:r>
              <a:rPr lang="en-US" altLang="en-US" sz="1600" dirty="0" err="1">
                <a:cs typeface="Calibri" panose="020F0502020204030204" pitchFamily="34" charset="0"/>
              </a:rPr>
              <a:t>acdtool</a:t>
            </a:r>
            <a:r>
              <a:rPr lang="en-US" altLang="en-US" sz="1600" dirty="0">
                <a:cs typeface="Calibri" panose="020F0502020204030204" pitchFamily="34" charset="0"/>
              </a:rPr>
              <a:t> </a:t>
            </a:r>
            <a:r>
              <a:rPr lang="en-US" altLang="en-US" sz="1600" dirty="0" err="1">
                <a:cs typeface="Calibri" panose="020F0502020204030204" pitchFamily="34" charset="0"/>
              </a:rPr>
              <a:t>meshconvert</a:t>
            </a:r>
            <a:r>
              <a:rPr lang="en-US" altLang="en-US" sz="1600" dirty="0">
                <a:cs typeface="Calibri" panose="020F0502020204030204" pitchFamily="34" charset="0"/>
              </a:rPr>
              <a:t> </a:t>
            </a:r>
            <a:r>
              <a:rPr lang="en-US" altLang="en-US" sz="1600" dirty="0" err="1">
                <a:cs typeface="Calibri" panose="020F0502020204030204" pitchFamily="34" charset="0"/>
              </a:rPr>
              <a:t>pillbox.gen</a:t>
            </a:r>
            <a:endParaRPr lang="en-US" altLang="en-US" sz="1600" dirty="0">
              <a:cs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4" descr="A black and white document&#10;&#10;Description automatically generated with medium confidence">
            <a:extLst>
              <a:ext uri="{FF2B5EF4-FFF2-40B4-BE49-F238E27FC236}">
                <a16:creationId xmlns:a16="http://schemas.microsoft.com/office/drawing/2014/main" id="{5579DF76-38D4-CCDE-39E1-75664D3F8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3" y="1092200"/>
            <a:ext cx="3252787"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itle 1">
            <a:extLst>
              <a:ext uri="{FF2B5EF4-FFF2-40B4-BE49-F238E27FC236}">
                <a16:creationId xmlns:a16="http://schemas.microsoft.com/office/drawing/2014/main" id="{A99A2891-D278-3A74-F3D7-0AE5BF0A9CD0}"/>
              </a:ext>
            </a:extLst>
          </p:cNvPr>
          <p:cNvSpPr txBox="1">
            <a:spLocks/>
          </p:cNvSpPr>
          <p:nvPr/>
        </p:nvSpPr>
        <p:spPr bwMode="auto">
          <a:xfrm>
            <a:off x="609600" y="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600" b="1">
                <a:solidFill>
                  <a:srgbClr val="FF0000"/>
                </a:solidFill>
                <a:latin typeface="Calibri" panose="020F0502020204030204" pitchFamily="34" charset="0"/>
                <a:cs typeface="Times New Roman" panose="02020603050405020304" pitchFamily="18" charset="0"/>
              </a:rPr>
              <a:t>Acdtool.log</a:t>
            </a:r>
          </a:p>
        </p:txBody>
      </p:sp>
      <p:sp>
        <p:nvSpPr>
          <p:cNvPr id="14" name="Rectangle 13">
            <a:extLst>
              <a:ext uri="{FF2B5EF4-FFF2-40B4-BE49-F238E27FC236}">
                <a16:creationId xmlns:a16="http://schemas.microsoft.com/office/drawing/2014/main" id="{3881F3B4-82B2-E565-7875-C1029B181E2F}"/>
              </a:ext>
            </a:extLst>
          </p:cNvPr>
          <p:cNvSpPr/>
          <p:nvPr/>
        </p:nvSpPr>
        <p:spPr>
          <a:xfrm>
            <a:off x="354013" y="2255838"/>
            <a:ext cx="2247900" cy="635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buChar char="–"/>
              <a:defRPr sz="28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buChar char="•"/>
              <a:defRPr sz="24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9pPr>
          </a:lstStyle>
          <a:p>
            <a:pPr algn="ctr" eaLnBrk="1" hangingPunct="1">
              <a:spcBef>
                <a:spcPct val="0"/>
              </a:spcBef>
              <a:buFontTx/>
              <a:buNone/>
              <a:defRPr/>
            </a:pPr>
            <a:endParaRPr lang="en-US" altLang="en-US" sz="1800">
              <a:solidFill>
                <a:srgbClr val="FFFFFF"/>
              </a:solidFill>
              <a:latin typeface="Arial" pitchFamily="34" charset="0"/>
            </a:endParaRPr>
          </a:p>
        </p:txBody>
      </p:sp>
      <p:sp>
        <p:nvSpPr>
          <p:cNvPr id="15" name="Rectangle 14">
            <a:extLst>
              <a:ext uri="{FF2B5EF4-FFF2-40B4-BE49-F238E27FC236}">
                <a16:creationId xmlns:a16="http://schemas.microsoft.com/office/drawing/2014/main" id="{B116F007-0CFD-9C97-B986-B244A0A01746}"/>
              </a:ext>
            </a:extLst>
          </p:cNvPr>
          <p:cNvSpPr/>
          <p:nvPr/>
        </p:nvSpPr>
        <p:spPr>
          <a:xfrm>
            <a:off x="354013" y="3074988"/>
            <a:ext cx="2247900" cy="2317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buChar char="–"/>
              <a:defRPr sz="28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buChar char="•"/>
              <a:defRPr sz="24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9pPr>
          </a:lstStyle>
          <a:p>
            <a:pPr algn="ctr" eaLnBrk="1" hangingPunct="1">
              <a:spcBef>
                <a:spcPct val="0"/>
              </a:spcBef>
              <a:buFontTx/>
              <a:buNone/>
              <a:defRPr/>
            </a:pPr>
            <a:endParaRPr lang="en-US" altLang="en-US" sz="1800">
              <a:solidFill>
                <a:srgbClr val="FFFFFF"/>
              </a:solidFill>
              <a:latin typeface="Arial" pitchFamily="34" charset="0"/>
            </a:endParaRPr>
          </a:p>
        </p:txBody>
      </p:sp>
      <p:sp>
        <p:nvSpPr>
          <p:cNvPr id="77829" name="Rectangle 16">
            <a:extLst>
              <a:ext uri="{FF2B5EF4-FFF2-40B4-BE49-F238E27FC236}">
                <a16:creationId xmlns:a16="http://schemas.microsoft.com/office/drawing/2014/main" id="{465437D1-31E3-AFD0-8897-F3D3DBD74FC6}"/>
              </a:ext>
            </a:extLst>
          </p:cNvPr>
          <p:cNvSpPr>
            <a:spLocks noChangeArrowheads="1"/>
          </p:cNvSpPr>
          <p:nvPr/>
        </p:nvSpPr>
        <p:spPr bwMode="auto">
          <a:xfrm>
            <a:off x="2536825" y="2005013"/>
            <a:ext cx="5907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i="1">
                <a:solidFill>
                  <a:srgbClr val="0000FF"/>
                </a:solidFill>
                <a:latin typeface="Calibri" panose="020F0502020204030204" pitchFamily="34" charset="0"/>
                <a:cs typeface="Times New Roman" panose="02020603050405020304" pitchFamily="18" charset="0"/>
              </a:rPr>
              <a:t>If Euler Char is not OK, do not use it for ACE3P simulation. The mesh has some problems. For example, sidesets are incomplete or overlap each other. </a:t>
            </a:r>
          </a:p>
        </p:txBody>
      </p:sp>
      <p:sp>
        <p:nvSpPr>
          <p:cNvPr id="77830" name="Rectangle 22">
            <a:extLst>
              <a:ext uri="{FF2B5EF4-FFF2-40B4-BE49-F238E27FC236}">
                <a16:creationId xmlns:a16="http://schemas.microsoft.com/office/drawing/2014/main" id="{08C6103B-9863-78EB-603B-FF57E6F987D2}"/>
              </a:ext>
            </a:extLst>
          </p:cNvPr>
          <p:cNvSpPr>
            <a:spLocks noChangeArrowheads="1"/>
          </p:cNvSpPr>
          <p:nvPr/>
        </p:nvSpPr>
        <p:spPr bwMode="auto">
          <a:xfrm>
            <a:off x="2800350" y="3130550"/>
            <a:ext cx="534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i="1">
                <a:solidFill>
                  <a:srgbClr val="0000FF"/>
                </a:solidFill>
                <a:latin typeface="Calibri" panose="020F0502020204030204" pitchFamily="34" charset="0"/>
                <a:cs typeface="Times New Roman" panose="02020603050405020304" pitchFamily="18" charset="0"/>
              </a:rPr>
              <a:t>If aspect ratio &gt; 20, shape measure &lt;0.01, it might take longer time to get the results from ACE3P.</a:t>
            </a:r>
          </a:p>
        </p:txBody>
      </p:sp>
      <p:sp>
        <p:nvSpPr>
          <p:cNvPr id="17" name="Rectangle 16">
            <a:extLst>
              <a:ext uri="{FF2B5EF4-FFF2-40B4-BE49-F238E27FC236}">
                <a16:creationId xmlns:a16="http://schemas.microsoft.com/office/drawing/2014/main" id="{39388CF2-4C83-E061-9A33-BF34E0B4A8FD}"/>
              </a:ext>
            </a:extLst>
          </p:cNvPr>
          <p:cNvSpPr/>
          <p:nvPr/>
        </p:nvSpPr>
        <p:spPr>
          <a:xfrm>
            <a:off x="354013" y="3722688"/>
            <a:ext cx="2247900" cy="2317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rgbClr val="0000C3"/>
                </a:solidFill>
                <a:latin typeface="Calibri" pitchFamily="34" charset="0"/>
                <a:ea typeface="ＭＳ Ｐゴシック" pitchFamily="34" charset="-128"/>
                <a:cs typeface="Calibri" pitchFamily="34" charset="0"/>
              </a:defRPr>
            </a:lvl1pPr>
            <a:lvl2pPr marL="742950" indent="-285750" eaLnBrk="0" hangingPunct="0">
              <a:spcBef>
                <a:spcPct val="20000"/>
              </a:spcBef>
              <a:buChar char="–"/>
              <a:defRPr sz="2800">
                <a:solidFill>
                  <a:srgbClr val="800000"/>
                </a:solidFill>
                <a:latin typeface="Calibri" pitchFamily="34" charset="0"/>
                <a:ea typeface="ＭＳ Ｐゴシック" pitchFamily="34" charset="-128"/>
                <a:cs typeface="Calibri" pitchFamily="34" charset="0"/>
              </a:defRPr>
            </a:lvl2pPr>
            <a:lvl3pPr marL="1143000" indent="-228600" eaLnBrk="0" hangingPunct="0">
              <a:spcBef>
                <a:spcPct val="20000"/>
              </a:spcBef>
              <a:buChar char="•"/>
              <a:defRPr sz="2400">
                <a:solidFill>
                  <a:srgbClr val="317530"/>
                </a:solidFill>
                <a:latin typeface="Calibri" pitchFamily="34" charset="0"/>
                <a:ea typeface="ＭＳ Ｐゴシック" pitchFamily="34" charset="-128"/>
                <a:cs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cs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cs typeface="Calibri" pitchFamily="34" charset="0"/>
              </a:defRPr>
            </a:lvl9pPr>
          </a:lstStyle>
          <a:p>
            <a:pPr algn="ctr" eaLnBrk="1" hangingPunct="1">
              <a:spcBef>
                <a:spcPct val="0"/>
              </a:spcBef>
              <a:buFontTx/>
              <a:buNone/>
              <a:defRPr/>
            </a:pPr>
            <a:endParaRPr lang="en-US" altLang="en-US" sz="1800">
              <a:solidFill>
                <a:srgbClr val="FFFFFF"/>
              </a:solidFill>
              <a:latin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FFCFE88E-CEE8-A24F-C717-697E2365DEE3}"/>
              </a:ext>
            </a:extLst>
          </p:cNvPr>
          <p:cNvSpPr txBox="1">
            <a:spLocks/>
          </p:cNvSpPr>
          <p:nvPr/>
        </p:nvSpPr>
        <p:spPr bwMode="auto">
          <a:xfrm>
            <a:off x="609600" y="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600" b="1">
                <a:solidFill>
                  <a:srgbClr val="FF0000"/>
                </a:solidFill>
                <a:latin typeface="Calibri" panose="020F0502020204030204" pitchFamily="34" charset="0"/>
                <a:cs typeface="Times New Roman" panose="02020603050405020304" pitchFamily="18" charset="0"/>
              </a:rPr>
              <a:t>Visualize Meshes in Paraview  </a:t>
            </a:r>
          </a:p>
        </p:txBody>
      </p:sp>
      <p:sp>
        <p:nvSpPr>
          <p:cNvPr id="78850" name="TextBox 4">
            <a:extLst>
              <a:ext uri="{FF2B5EF4-FFF2-40B4-BE49-F238E27FC236}">
                <a16:creationId xmlns:a16="http://schemas.microsoft.com/office/drawing/2014/main" id="{015BFD62-646C-307D-4E17-BEA6BFB3FEBF}"/>
              </a:ext>
            </a:extLst>
          </p:cNvPr>
          <p:cNvSpPr txBox="1">
            <a:spLocks noChangeArrowheads="1"/>
          </p:cNvSpPr>
          <p:nvPr/>
        </p:nvSpPr>
        <p:spPr bwMode="auto">
          <a:xfrm>
            <a:off x="387350" y="1103313"/>
            <a:ext cx="855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cs typeface="Calibri" panose="020F0502020204030204" pitchFamily="34" charset="0"/>
              </a:rPr>
              <a:t>Transfer back your mesh file (pillbox.ncdf) to your local machine</a:t>
            </a:r>
          </a:p>
        </p:txBody>
      </p:sp>
      <p:sp>
        <p:nvSpPr>
          <p:cNvPr id="78851" name="TextBox 2">
            <a:extLst>
              <a:ext uri="{FF2B5EF4-FFF2-40B4-BE49-F238E27FC236}">
                <a16:creationId xmlns:a16="http://schemas.microsoft.com/office/drawing/2014/main" id="{8411BC20-C84F-B91D-8CD1-6B5A17F875B2}"/>
              </a:ext>
            </a:extLst>
          </p:cNvPr>
          <p:cNvSpPr txBox="1">
            <a:spLocks noChangeArrowheads="1"/>
          </p:cNvSpPr>
          <p:nvPr/>
        </p:nvSpPr>
        <p:spPr bwMode="auto">
          <a:xfrm>
            <a:off x="387350" y="1473200"/>
            <a:ext cx="717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cs typeface="Calibri" panose="020F0502020204030204" pitchFamily="34" charset="0"/>
              </a:rPr>
              <a:t>Launch paraview</a:t>
            </a:r>
          </a:p>
          <a:p>
            <a:pPr eaLnBrk="1" hangingPunct="1">
              <a:spcBef>
                <a:spcPct val="0"/>
              </a:spcBef>
              <a:buClrTx/>
              <a:buFontTx/>
              <a:buNone/>
            </a:pPr>
            <a:r>
              <a:rPr lang="en-US" altLang="en-US" sz="1800">
                <a:cs typeface="Calibri" panose="020F0502020204030204" pitchFamily="34" charset="0"/>
              </a:rPr>
              <a:t>Load SLAC tool box from tool menu -&gt; manage plugin -&gt; SLACTools</a:t>
            </a:r>
          </a:p>
        </p:txBody>
      </p:sp>
      <p:pic>
        <p:nvPicPr>
          <p:cNvPr id="78852" name="Picture 2" descr="Graphical user interface, application&#10;&#10;Description automatically generated">
            <a:extLst>
              <a:ext uri="{FF2B5EF4-FFF2-40B4-BE49-F238E27FC236}">
                <a16:creationId xmlns:a16="http://schemas.microsoft.com/office/drawing/2014/main" id="{8D679C5B-B259-B7CE-FD65-99764422D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2119313"/>
            <a:ext cx="6316663"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Graphical user interface, text&#10;&#10;Description automatically generated">
            <a:extLst>
              <a:ext uri="{FF2B5EF4-FFF2-40B4-BE49-F238E27FC236}">
                <a16:creationId xmlns:a16="http://schemas.microsoft.com/office/drawing/2014/main" id="{2CAC21F2-152B-2AAB-8136-14079BAB2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619250"/>
            <a:ext cx="8151812"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Box 9">
            <a:extLst>
              <a:ext uri="{FF2B5EF4-FFF2-40B4-BE49-F238E27FC236}">
                <a16:creationId xmlns:a16="http://schemas.microsoft.com/office/drawing/2014/main" id="{3CDA6BDF-7AF3-6C4A-4B97-176DB592AFD8}"/>
              </a:ext>
            </a:extLst>
          </p:cNvPr>
          <p:cNvSpPr txBox="1">
            <a:spLocks noChangeArrowheads="1"/>
          </p:cNvSpPr>
          <p:nvPr/>
        </p:nvSpPr>
        <p:spPr bwMode="auto">
          <a:xfrm>
            <a:off x="6354763" y="2908300"/>
            <a:ext cx="1851025"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lang="en-US" altLang="en-US" sz="1800" b="1">
                <a:solidFill>
                  <a:srgbClr val="002060"/>
                </a:solidFill>
                <a:latin typeface="Calibri" panose="020F0502020204030204" pitchFamily="34" charset="0"/>
                <a:cs typeface="Calibri" panose="020F0502020204030204" pitchFamily="34" charset="0"/>
              </a:rPr>
              <a:t>Command Panels</a:t>
            </a:r>
          </a:p>
        </p:txBody>
      </p:sp>
      <p:sp>
        <p:nvSpPr>
          <p:cNvPr id="26627" name="Text Box 7">
            <a:extLst>
              <a:ext uri="{FF2B5EF4-FFF2-40B4-BE49-F238E27FC236}">
                <a16:creationId xmlns:a16="http://schemas.microsoft.com/office/drawing/2014/main" id="{A544BB21-565A-883B-8ACA-4D0A927AD70F}"/>
              </a:ext>
            </a:extLst>
          </p:cNvPr>
          <p:cNvSpPr txBox="1">
            <a:spLocks noChangeArrowheads="1"/>
          </p:cNvSpPr>
          <p:nvPr/>
        </p:nvSpPr>
        <p:spPr bwMode="auto">
          <a:xfrm>
            <a:off x="2973388" y="2311400"/>
            <a:ext cx="1427162"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lang="en-US" altLang="en-US" sz="1800" b="1">
                <a:solidFill>
                  <a:srgbClr val="002060"/>
                </a:solidFill>
                <a:latin typeface="Calibri" panose="020F0502020204030204" pitchFamily="34" charset="0"/>
                <a:cs typeface="Calibri" panose="020F0502020204030204" pitchFamily="34" charset="0"/>
              </a:rPr>
              <a:t>Toolbars </a:t>
            </a:r>
          </a:p>
        </p:txBody>
      </p:sp>
      <p:cxnSp>
        <p:nvCxnSpPr>
          <p:cNvPr id="18" name="Straight Arrow Connector 17">
            <a:extLst>
              <a:ext uri="{FF2B5EF4-FFF2-40B4-BE49-F238E27FC236}">
                <a16:creationId xmlns:a16="http://schemas.microsoft.com/office/drawing/2014/main" id="{8373AEF7-71E7-C151-09A1-A92FC998A8D0}"/>
              </a:ext>
            </a:extLst>
          </p:cNvPr>
          <p:cNvCxnSpPr>
            <a:cxnSpLocks/>
          </p:cNvCxnSpPr>
          <p:nvPr/>
        </p:nvCxnSpPr>
        <p:spPr bwMode="auto">
          <a:xfrm flipV="1">
            <a:off x="3732213" y="1887538"/>
            <a:ext cx="0" cy="331787"/>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629" name="Title 1">
            <a:extLst>
              <a:ext uri="{FF2B5EF4-FFF2-40B4-BE49-F238E27FC236}">
                <a16:creationId xmlns:a16="http://schemas.microsoft.com/office/drawing/2014/main" id="{60E10C3A-433E-371A-A304-B380AF38E696}"/>
              </a:ext>
            </a:extLst>
          </p:cNvPr>
          <p:cNvSpPr>
            <a:spLocks noGrp="1" noChangeArrowheads="1"/>
          </p:cNvSpPr>
          <p:nvPr>
            <p:ph type="title"/>
          </p:nvPr>
        </p:nvSpPr>
        <p:spPr>
          <a:xfrm>
            <a:off x="152400" y="152400"/>
            <a:ext cx="8616950" cy="547688"/>
          </a:xfrm>
        </p:spPr>
        <p:txBody>
          <a:bodyPr/>
          <a:lstStyle/>
          <a:p>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Cubit</a:t>
            </a:r>
            <a:r>
              <a:rPr lang="en-US" altLang="en-US">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 </a:t>
            </a:r>
            <a:r>
              <a:rPr lang="en-US" altLang="en-US" b="1">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a:t>
            </a:r>
            <a:r>
              <a:rPr lang="en-US" altLang="en-US" b="1">
                <a:solidFill>
                  <a:srgbClr val="C00000"/>
                </a:solidFill>
                <a:latin typeface="Calibri" panose="020F0502020204030204" pitchFamily="34" charset="0"/>
                <a:ea typeface="ＭＳ Ｐゴシック" panose="020B0600070205080204" pitchFamily="34" charset="-128"/>
                <a:cs typeface="Times New Roman" panose="02020603050405020304" pitchFamily="18" charset="0"/>
              </a:rPr>
              <a:t> </a:t>
            </a:r>
            <a:r>
              <a:rPr lang="en-US" altLang="en-US" b="1">
                <a:solidFill>
                  <a:srgbClr val="000066"/>
                </a:solidFill>
                <a:latin typeface="Calibri" panose="020F0502020204030204" pitchFamily="34" charset="0"/>
                <a:ea typeface="ＭＳ Ｐゴシック" panose="020B0600070205080204" pitchFamily="34" charset="-128"/>
                <a:cs typeface="Times New Roman" panose="02020603050405020304" pitchFamily="18" charset="0"/>
              </a:rPr>
              <a:t>User Interfaces (GUI) </a:t>
            </a:r>
          </a:p>
        </p:txBody>
      </p:sp>
      <p:sp>
        <p:nvSpPr>
          <p:cNvPr id="26630" name="Text Box 8">
            <a:extLst>
              <a:ext uri="{FF2B5EF4-FFF2-40B4-BE49-F238E27FC236}">
                <a16:creationId xmlns:a16="http://schemas.microsoft.com/office/drawing/2014/main" id="{9410A59A-8A0A-BF43-7BC6-5F27589BE83F}"/>
              </a:ext>
            </a:extLst>
          </p:cNvPr>
          <p:cNvSpPr txBox="1">
            <a:spLocks noChangeArrowheads="1"/>
          </p:cNvSpPr>
          <p:nvPr/>
        </p:nvSpPr>
        <p:spPr bwMode="auto">
          <a:xfrm>
            <a:off x="2935288" y="4410075"/>
            <a:ext cx="1876425"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lang="en-US" altLang="en-US" sz="1800" b="1">
                <a:solidFill>
                  <a:srgbClr val="002060"/>
                </a:solidFill>
                <a:latin typeface="Calibri" panose="020F0502020204030204" pitchFamily="34" charset="0"/>
                <a:cs typeface="Calibri" panose="020F0502020204030204" pitchFamily="34" charset="0"/>
              </a:rPr>
              <a:t>Graphics Window</a:t>
            </a:r>
          </a:p>
        </p:txBody>
      </p:sp>
      <p:sp>
        <p:nvSpPr>
          <p:cNvPr id="26631" name="Text Box 10">
            <a:extLst>
              <a:ext uri="{FF2B5EF4-FFF2-40B4-BE49-F238E27FC236}">
                <a16:creationId xmlns:a16="http://schemas.microsoft.com/office/drawing/2014/main" id="{8DD17428-E99F-2546-1E07-2ED59435AC71}"/>
              </a:ext>
            </a:extLst>
          </p:cNvPr>
          <p:cNvSpPr txBox="1">
            <a:spLocks noChangeArrowheads="1"/>
          </p:cNvSpPr>
          <p:nvPr/>
        </p:nvSpPr>
        <p:spPr bwMode="auto">
          <a:xfrm>
            <a:off x="3148013" y="5329238"/>
            <a:ext cx="1663700"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lang="en-US" altLang="en-US" sz="1800" b="1">
                <a:solidFill>
                  <a:srgbClr val="002060"/>
                </a:solidFill>
                <a:latin typeface="Calibri" panose="020F0502020204030204" pitchFamily="34" charset="0"/>
                <a:cs typeface="Calibri" panose="020F0502020204030204" pitchFamily="34" charset="0"/>
              </a:rPr>
              <a:t>Command Line</a:t>
            </a:r>
          </a:p>
        </p:txBody>
      </p:sp>
      <p:sp>
        <p:nvSpPr>
          <p:cNvPr id="26632" name="TextBox 18">
            <a:extLst>
              <a:ext uri="{FF2B5EF4-FFF2-40B4-BE49-F238E27FC236}">
                <a16:creationId xmlns:a16="http://schemas.microsoft.com/office/drawing/2014/main" id="{3265CFC1-9AE6-895F-D925-471485B513B8}"/>
              </a:ext>
            </a:extLst>
          </p:cNvPr>
          <p:cNvSpPr txBox="1">
            <a:spLocks noChangeArrowheads="1"/>
          </p:cNvSpPr>
          <p:nvPr/>
        </p:nvSpPr>
        <p:spPr bwMode="auto">
          <a:xfrm>
            <a:off x="901700" y="1139825"/>
            <a:ext cx="5049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rgbClr val="0000FF"/>
                </a:solidFill>
                <a:latin typeface="Calibri" panose="020F0502020204030204" pitchFamily="34" charset="0"/>
                <a:cs typeface="Times New Roman" panose="02020603050405020304" pitchFamily="18" charset="0"/>
              </a:rPr>
              <a:t>Launch </a:t>
            </a:r>
            <a:r>
              <a:rPr lang="en-US" altLang="en-US" b="1">
                <a:solidFill>
                  <a:srgbClr val="0000FF"/>
                </a:solidFill>
                <a:latin typeface="Calibri" panose="020F0502020204030204" pitchFamily="34" charset="0"/>
                <a:cs typeface="Times New Roman" panose="02020603050405020304" pitchFamily="18" charset="0"/>
              </a:rPr>
              <a:t>cubit (</a:t>
            </a:r>
            <a:r>
              <a:rPr lang="en-US" altLang="en-US">
                <a:solidFill>
                  <a:srgbClr val="0000FF"/>
                </a:solidFill>
                <a:latin typeface="Calibri" panose="020F0502020204030204" pitchFamily="34" charset="0"/>
                <a:cs typeface="Times New Roman" panose="02020603050405020304" pitchFamily="18" charset="0"/>
              </a:rPr>
              <a:t>double click </a:t>
            </a:r>
            <a:r>
              <a:rPr lang="en-US" altLang="en-US" b="1">
                <a:solidFill>
                  <a:srgbClr val="0000FF"/>
                </a:solidFill>
                <a:latin typeface="Calibri" panose="020F0502020204030204" pitchFamily="34" charset="0"/>
                <a:cs typeface="Times New Roman" panose="02020603050405020304" pitchFamily="18" charset="0"/>
              </a:rPr>
              <a:t>Cubit </a:t>
            </a:r>
            <a:r>
              <a:rPr lang="en-US" altLang="en-US">
                <a:solidFill>
                  <a:srgbClr val="0000FF"/>
                </a:solidFill>
                <a:latin typeface="Calibri" panose="020F0502020204030204" pitchFamily="34" charset="0"/>
                <a:cs typeface="Times New Roman" panose="02020603050405020304" pitchFamily="18" charset="0"/>
              </a:rPr>
              <a:t>icon</a:t>
            </a:r>
            <a:r>
              <a:rPr lang="en-US" altLang="en-US" b="1">
                <a:solidFill>
                  <a:srgbClr val="0000FF"/>
                </a:solidFill>
                <a:latin typeface="Calibri" panose="020F0502020204030204" pitchFamily="34" charset="0"/>
                <a:cs typeface="Times New Roman" panose="02020603050405020304" pitchFamily="18" charset="0"/>
              </a:rPr>
              <a:t>)</a:t>
            </a:r>
          </a:p>
          <a:p>
            <a:pPr eaLnBrk="1" hangingPunct="1">
              <a:spcBef>
                <a:spcPct val="0"/>
              </a:spcBef>
              <a:buClrTx/>
              <a:buFontTx/>
              <a:buNone/>
            </a:pPr>
            <a:r>
              <a:rPr lang="en-US" altLang="en-US">
                <a:solidFill>
                  <a:srgbClr val="0000FF"/>
                </a:solidFill>
                <a:latin typeface="Calibri" panose="020F0502020204030204" pitchFamily="34" charset="0"/>
                <a:cs typeface="Times New Roman" panose="02020603050405020304" pitchFamily="18" charset="0"/>
              </a:rPr>
              <a:t> </a:t>
            </a:r>
            <a:endParaRPr lang="en-US" altLang="en-US">
              <a:latin typeface="Menlo" panose="020B0609030804020204" pitchFamily="49" charset="0"/>
              <a:cs typeface="Times New Roman" panose="02020603050405020304" pitchFamily="18" charset="0"/>
            </a:endParaRPr>
          </a:p>
          <a:p>
            <a:pPr eaLnBrk="1" hangingPunct="1">
              <a:spcBef>
                <a:spcPct val="0"/>
              </a:spcBef>
              <a:buClrTx/>
              <a:buFontTx/>
              <a:buNone/>
            </a:pPr>
            <a:endParaRPr lang="en-US" altLang="en-US">
              <a:solidFill>
                <a:srgbClr val="0000FF"/>
              </a:solidFill>
              <a:latin typeface="Calibri" panose="020F0502020204030204" pitchFamily="34" charset="0"/>
              <a:cs typeface="Times New Roman" panose="02020603050405020304" pitchFamily="18" charset="0"/>
            </a:endParaRPr>
          </a:p>
        </p:txBody>
      </p:sp>
      <p:sp>
        <p:nvSpPr>
          <p:cNvPr id="26633" name="Text Box 8">
            <a:extLst>
              <a:ext uri="{FF2B5EF4-FFF2-40B4-BE49-F238E27FC236}">
                <a16:creationId xmlns:a16="http://schemas.microsoft.com/office/drawing/2014/main" id="{12D91B57-596D-B2B1-7834-7EC52FC5DBB8}"/>
              </a:ext>
            </a:extLst>
          </p:cNvPr>
          <p:cNvSpPr txBox="1">
            <a:spLocks noChangeArrowheads="1"/>
          </p:cNvSpPr>
          <p:nvPr/>
        </p:nvSpPr>
        <p:spPr bwMode="auto">
          <a:xfrm>
            <a:off x="477838" y="5700713"/>
            <a:ext cx="1311275" cy="368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lang="en-US" altLang="en-US" sz="1800" b="1">
                <a:solidFill>
                  <a:srgbClr val="002060"/>
                </a:solidFill>
                <a:latin typeface="Calibri" panose="020F0502020204030204" pitchFamily="34" charset="0"/>
                <a:cs typeface="Calibri" panose="020F0502020204030204" pitchFamily="34" charset="0"/>
              </a:rPr>
              <a:t>Entity Tree</a:t>
            </a:r>
          </a:p>
        </p:txBody>
      </p:sp>
      <p:sp>
        <p:nvSpPr>
          <p:cNvPr id="26634" name="Text Box 8">
            <a:extLst>
              <a:ext uri="{FF2B5EF4-FFF2-40B4-BE49-F238E27FC236}">
                <a16:creationId xmlns:a16="http://schemas.microsoft.com/office/drawing/2014/main" id="{040467CD-44D2-5032-32DC-DB1951850218}"/>
              </a:ext>
            </a:extLst>
          </p:cNvPr>
          <p:cNvSpPr txBox="1">
            <a:spLocks noChangeArrowheads="1"/>
          </p:cNvSpPr>
          <p:nvPr/>
        </p:nvSpPr>
        <p:spPr bwMode="auto">
          <a:xfrm>
            <a:off x="122238" y="3567113"/>
            <a:ext cx="1739900"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50000"/>
              </a:spcBef>
              <a:buClrTx/>
              <a:buFontTx/>
              <a:buNone/>
            </a:pPr>
            <a:r>
              <a:rPr lang="en-US" altLang="en-US" sz="1800" b="1">
                <a:solidFill>
                  <a:srgbClr val="002060"/>
                </a:solidFill>
                <a:latin typeface="Calibri" panose="020F0502020204030204" pitchFamily="34" charset="0"/>
                <a:cs typeface="Calibri" panose="020F0502020204030204" pitchFamily="34" charset="0"/>
              </a:rPr>
              <a:t>Properties Page</a:t>
            </a:r>
          </a:p>
        </p:txBody>
      </p:sp>
      <p:sp>
        <p:nvSpPr>
          <p:cNvPr id="26635" name="TextBox 1">
            <a:extLst>
              <a:ext uri="{FF2B5EF4-FFF2-40B4-BE49-F238E27FC236}">
                <a16:creationId xmlns:a16="http://schemas.microsoft.com/office/drawing/2014/main" id="{1C7D7689-CDF4-40CD-8DAD-AE36D6DDE197}"/>
              </a:ext>
            </a:extLst>
          </p:cNvPr>
          <p:cNvSpPr txBox="1">
            <a:spLocks noChangeArrowheads="1"/>
          </p:cNvSpPr>
          <p:nvPr/>
        </p:nvSpPr>
        <p:spPr bwMode="auto">
          <a:xfrm>
            <a:off x="5214172" y="3510756"/>
            <a:ext cx="3074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b="1" dirty="0">
                <a:solidFill>
                  <a:srgbClr val="C00000"/>
                </a:solidFill>
                <a:cs typeface="Calibri" panose="020F0502020204030204" pitchFamily="34" charset="0"/>
              </a:rPr>
              <a:t>Read “Tip Of The Day” and Close it</a:t>
            </a:r>
          </a:p>
        </p:txBody>
      </p:sp>
      <p:pic>
        <p:nvPicPr>
          <p:cNvPr id="26636" name="Picture 12">
            <a:extLst>
              <a:ext uri="{FF2B5EF4-FFF2-40B4-BE49-F238E27FC236}">
                <a16:creationId xmlns:a16="http://schemas.microsoft.com/office/drawing/2014/main" id="{D40F865A-19BB-4FF7-F510-FFA9175EF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888" y="795338"/>
            <a:ext cx="13176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CA942FEE-1B36-FFDC-488B-57B513CB4E57}"/>
              </a:ext>
            </a:extLst>
          </p:cNvPr>
          <p:cNvSpPr txBox="1">
            <a:spLocks/>
          </p:cNvSpPr>
          <p:nvPr/>
        </p:nvSpPr>
        <p:spPr bwMode="auto">
          <a:xfrm>
            <a:off x="0" y="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3600" b="1">
                <a:solidFill>
                  <a:srgbClr val="FF0000"/>
                </a:solidFill>
                <a:latin typeface="Calibri" panose="020F0502020204030204" pitchFamily="34" charset="0"/>
                <a:cs typeface="Times New Roman" panose="02020603050405020304" pitchFamily="18" charset="0"/>
              </a:rPr>
              <a:t>Visualize Imperfect Meshes in Paraview  </a:t>
            </a:r>
          </a:p>
        </p:txBody>
      </p:sp>
      <p:sp>
        <p:nvSpPr>
          <p:cNvPr id="2" name="TextBox 1">
            <a:extLst>
              <a:ext uri="{FF2B5EF4-FFF2-40B4-BE49-F238E27FC236}">
                <a16:creationId xmlns:a16="http://schemas.microsoft.com/office/drawing/2014/main" id="{280926E3-618B-3739-9003-2410285D0B92}"/>
              </a:ext>
            </a:extLst>
          </p:cNvPr>
          <p:cNvSpPr txBox="1"/>
          <p:nvPr/>
        </p:nvSpPr>
        <p:spPr>
          <a:xfrm>
            <a:off x="139700" y="1092200"/>
            <a:ext cx="8864600" cy="2584450"/>
          </a:xfrm>
          <a:prstGeom prst="rect">
            <a:avLst/>
          </a:prstGeom>
          <a:noFill/>
        </p:spPr>
        <p:txBody>
          <a:bodyPr>
            <a:spAutoFit/>
          </a:bodyPr>
          <a:lstStyle/>
          <a:p>
            <a:pPr eaLnBrk="1" hangingPunct="1">
              <a:defRPr/>
            </a:pPr>
            <a:r>
              <a:rPr lang="en-US" dirty="0">
                <a:latin typeface="Arial" charset="0"/>
              </a:rPr>
              <a:t>If there are some bad elements in mesh, there will be a warning in acdtool.log, such as larger aspect ratio, small shape measure, and *.</a:t>
            </a:r>
            <a:r>
              <a:rPr lang="en-US" dirty="0" err="1">
                <a:latin typeface="Arial" charset="0"/>
              </a:rPr>
              <a:t>vtu</a:t>
            </a:r>
            <a:r>
              <a:rPr lang="en-US" dirty="0">
                <a:latin typeface="Arial" charset="0"/>
              </a:rPr>
              <a:t> files will be generated. </a:t>
            </a:r>
          </a:p>
          <a:p>
            <a:pPr eaLnBrk="1" hangingPunct="1">
              <a:defRPr/>
            </a:pPr>
            <a:r>
              <a:rPr lang="en-US" dirty="0">
                <a:latin typeface="Arial" charset="0"/>
              </a:rPr>
              <a:t>Load these files in </a:t>
            </a:r>
            <a:r>
              <a:rPr lang="en-US" dirty="0" err="1">
                <a:latin typeface="Arial" charset="0"/>
              </a:rPr>
              <a:t>Paraview</a:t>
            </a:r>
            <a:r>
              <a:rPr lang="en-US" dirty="0">
                <a:latin typeface="Arial" charset="0"/>
              </a:rPr>
              <a:t> to see where they are, and where you should refine the mesh.  </a:t>
            </a:r>
          </a:p>
          <a:p>
            <a:pPr eaLnBrk="1" hangingPunct="1">
              <a:defRPr/>
            </a:pPr>
            <a:endParaRPr lang="en-US" dirty="0">
              <a:latin typeface="Arial" charset="0"/>
            </a:endParaRPr>
          </a:p>
          <a:p>
            <a:pPr marL="342900" indent="-342900" eaLnBrk="1" hangingPunct="1">
              <a:buFontTx/>
              <a:buAutoNum type="arabicParenR"/>
              <a:defRPr/>
            </a:pPr>
            <a:r>
              <a:rPr lang="en-US" dirty="0">
                <a:latin typeface="Arial" charset="0"/>
              </a:rPr>
              <a:t>Load *.</a:t>
            </a:r>
            <a:r>
              <a:rPr lang="en-US" dirty="0" err="1">
                <a:latin typeface="Arial" charset="0"/>
              </a:rPr>
              <a:t>ncdf</a:t>
            </a:r>
            <a:r>
              <a:rPr lang="en-US" dirty="0">
                <a:latin typeface="Arial" charset="0"/>
              </a:rPr>
              <a:t> file; </a:t>
            </a:r>
          </a:p>
          <a:p>
            <a:pPr marL="342900" indent="-342900" eaLnBrk="1" hangingPunct="1">
              <a:buFontTx/>
              <a:buAutoNum type="arabicParenR"/>
              <a:defRPr/>
            </a:pPr>
            <a:r>
              <a:rPr lang="en-US" dirty="0">
                <a:latin typeface="Arial" charset="0"/>
              </a:rPr>
              <a:t>File -&gt; open, select one *.</a:t>
            </a:r>
            <a:r>
              <a:rPr lang="en-US" dirty="0" err="1">
                <a:latin typeface="Arial" charset="0"/>
              </a:rPr>
              <a:t>vtu</a:t>
            </a:r>
            <a:r>
              <a:rPr lang="en-US" dirty="0">
                <a:latin typeface="Arial" charset="0"/>
              </a:rPr>
              <a:t> file to open; </a:t>
            </a:r>
          </a:p>
          <a:p>
            <a:pPr marL="342900" indent="-342900" eaLnBrk="1" hangingPunct="1">
              <a:buFontTx/>
              <a:buAutoNum type="arabicParenR"/>
              <a:defRPr/>
            </a:pPr>
            <a:r>
              <a:rPr lang="en-US" dirty="0">
                <a:latin typeface="Arial" charset="0"/>
              </a:rPr>
              <a:t>Edit *.</a:t>
            </a:r>
            <a:r>
              <a:rPr lang="en-US" dirty="0" err="1">
                <a:latin typeface="Arial" charset="0"/>
              </a:rPr>
              <a:t>vtu</a:t>
            </a:r>
            <a:r>
              <a:rPr lang="en-US" dirty="0">
                <a:latin typeface="Arial" charset="0"/>
              </a:rPr>
              <a:t> mesh color</a:t>
            </a:r>
          </a:p>
          <a:p>
            <a:pPr marL="342900" indent="-342900" eaLnBrk="1" hangingPunct="1">
              <a:buFontTx/>
              <a:buAutoNum type="arabicParenR"/>
              <a:defRPr/>
            </a:pPr>
            <a:r>
              <a:rPr lang="en-US" dirty="0">
                <a:latin typeface="Arial" charset="0"/>
              </a:rPr>
              <a:t>Make *.</a:t>
            </a:r>
            <a:r>
              <a:rPr lang="en-US" dirty="0" err="1">
                <a:latin typeface="Arial" charset="0"/>
              </a:rPr>
              <a:t>ncdf</a:t>
            </a:r>
            <a:r>
              <a:rPr lang="en-US" dirty="0">
                <a:latin typeface="Arial" charset="0"/>
              </a:rPr>
              <a:t> mesh in transparent  </a:t>
            </a:r>
          </a:p>
        </p:txBody>
      </p:sp>
      <p:pic>
        <p:nvPicPr>
          <p:cNvPr id="79875" name="Picture 4">
            <a:extLst>
              <a:ext uri="{FF2B5EF4-FFF2-40B4-BE49-F238E27FC236}">
                <a16:creationId xmlns:a16="http://schemas.microsoft.com/office/drawing/2014/main" id="{AEA78853-5B30-BDEB-F16E-8FC4EC38C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4049713"/>
            <a:ext cx="47434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6" name="Picture 5">
            <a:extLst>
              <a:ext uri="{FF2B5EF4-FFF2-40B4-BE49-F238E27FC236}">
                <a16:creationId xmlns:a16="http://schemas.microsoft.com/office/drawing/2014/main" id="{8E7D6704-CB91-A3D0-4CC0-7A6136B80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050" y="2705100"/>
            <a:ext cx="3309938" cy="380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Graphical user interface, text, application&#10;&#10;Description automatically generated">
            <a:extLst>
              <a:ext uri="{FF2B5EF4-FFF2-40B4-BE49-F238E27FC236}">
                <a16:creationId xmlns:a16="http://schemas.microsoft.com/office/drawing/2014/main" id="{049DFF64-62BF-7688-49F7-2AB556087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1555750"/>
            <a:ext cx="84074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4">
            <a:extLst>
              <a:ext uri="{FF2B5EF4-FFF2-40B4-BE49-F238E27FC236}">
                <a16:creationId xmlns:a16="http://schemas.microsoft.com/office/drawing/2014/main" id="{B181C2A8-9217-F548-3AAC-253BF2580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266825"/>
            <a:ext cx="533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9AB6DC4D-5351-8E48-B1E7-065B9FFE29AF}"/>
              </a:ext>
            </a:extLst>
          </p:cNvPr>
          <p:cNvSpPr>
            <a:spLocks noGrp="1" noChangeArrowheads="1"/>
          </p:cNvSpPr>
          <p:nvPr>
            <p:ph type="title"/>
          </p:nvPr>
        </p:nvSpPr>
        <p:spPr>
          <a:xfrm>
            <a:off x="269875" y="171450"/>
            <a:ext cx="8616950" cy="500063"/>
          </a:xfrm>
        </p:spPr>
        <p:txBody>
          <a:bodyPr/>
          <a:lstStyle/>
          <a:p>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Selecting Your Working Directory</a:t>
            </a:r>
          </a:p>
        </p:txBody>
      </p:sp>
      <p:pic>
        <p:nvPicPr>
          <p:cNvPr id="27652" name="Picture 3">
            <a:extLst>
              <a:ext uri="{FF2B5EF4-FFF2-40B4-BE49-F238E27FC236}">
                <a16:creationId xmlns:a16="http://schemas.microsoft.com/office/drawing/2014/main" id="{35347D4A-F61A-823B-9FC5-A16C785AB8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350" y="1268413"/>
            <a:ext cx="877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3" name="Rectangle 1">
            <a:extLst>
              <a:ext uri="{FF2B5EF4-FFF2-40B4-BE49-F238E27FC236}">
                <a16:creationId xmlns:a16="http://schemas.microsoft.com/office/drawing/2014/main" id="{741362AB-38DC-596E-CE2A-9041738DA85B}"/>
              </a:ext>
            </a:extLst>
          </p:cNvPr>
          <p:cNvSpPr>
            <a:spLocks noChangeArrowheads="1"/>
          </p:cNvSpPr>
          <p:nvPr/>
        </p:nvSpPr>
        <p:spPr bwMode="auto">
          <a:xfrm>
            <a:off x="2046944" y="2141537"/>
            <a:ext cx="43243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dirty="0">
                <a:solidFill>
                  <a:srgbClr val="FF0000"/>
                </a:solidFill>
                <a:cs typeface="Calibri" panose="020F0502020204030204" pitchFamily="34" charset="0"/>
              </a:rPr>
              <a:t>Click</a:t>
            </a:r>
            <a:r>
              <a:rPr lang="en-US" altLang="en-US" sz="2000" b="1" dirty="0">
                <a:solidFill>
                  <a:srgbClr val="FF0000"/>
                </a:solidFill>
                <a:cs typeface="Calibri" panose="020F0502020204030204" pitchFamily="34" charset="0"/>
              </a:rPr>
              <a:t> File -&gt; Set Directory,</a:t>
            </a:r>
          </a:p>
          <a:p>
            <a:pPr eaLnBrk="1" hangingPunct="1">
              <a:spcBef>
                <a:spcPct val="0"/>
              </a:spcBef>
              <a:buClrTx/>
              <a:buFontTx/>
              <a:buNone/>
            </a:pPr>
            <a:r>
              <a:rPr lang="en-US" altLang="en-US" sz="2000" dirty="0">
                <a:solidFill>
                  <a:srgbClr val="FF0000"/>
                </a:solidFill>
                <a:cs typeface="Calibri" panose="020F0502020204030204" pitchFamily="34" charset="0"/>
              </a:rPr>
              <a:t>select working directory (/pillbox)</a:t>
            </a:r>
          </a:p>
          <a:p>
            <a:pPr eaLnBrk="1" hangingPunct="1">
              <a:spcBef>
                <a:spcPct val="0"/>
              </a:spcBef>
              <a:buClrTx/>
              <a:buFontTx/>
              <a:buNone/>
            </a:pPr>
            <a:r>
              <a:rPr lang="en-US" altLang="en-US" sz="2000" dirty="0">
                <a:solidFill>
                  <a:srgbClr val="FF0000"/>
                </a:solidFill>
                <a:cs typeface="Calibri" panose="020F0502020204030204" pitchFamily="34" charset="0"/>
              </a:rPr>
              <a:t>Click “</a:t>
            </a:r>
            <a:r>
              <a:rPr lang="en-US" altLang="en-US" sz="2000" b="1" dirty="0">
                <a:solidFill>
                  <a:srgbClr val="FF0000"/>
                </a:solidFill>
                <a:cs typeface="Calibri" panose="020F0502020204030204" pitchFamily="34" charset="0"/>
              </a:rPr>
              <a:t>Select Folder</a:t>
            </a:r>
            <a:r>
              <a:rPr lang="en-US" altLang="en-US" sz="2000" dirty="0">
                <a:solidFill>
                  <a:srgbClr val="FF0000"/>
                </a:solidFill>
                <a:cs typeface="Calibri" panose="020F0502020204030204" pitchFamily="34" charset="0"/>
              </a:rPr>
              <a:t>”</a:t>
            </a:r>
          </a:p>
        </p:txBody>
      </p:sp>
      <p:sp>
        <p:nvSpPr>
          <p:cNvPr id="27654" name="Rectangle 1">
            <a:extLst>
              <a:ext uri="{FF2B5EF4-FFF2-40B4-BE49-F238E27FC236}">
                <a16:creationId xmlns:a16="http://schemas.microsoft.com/office/drawing/2014/main" id="{2A9715A6-8A86-BA05-3248-0A473B5C1B03}"/>
              </a:ext>
            </a:extLst>
          </p:cNvPr>
          <p:cNvSpPr>
            <a:spLocks noChangeArrowheads="1"/>
          </p:cNvSpPr>
          <p:nvPr/>
        </p:nvSpPr>
        <p:spPr bwMode="auto">
          <a:xfrm>
            <a:off x="1843088" y="5530850"/>
            <a:ext cx="4146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800">
                <a:solidFill>
                  <a:srgbClr val="FF0000"/>
                </a:solidFill>
                <a:cs typeface="Calibri" panose="020F0502020204030204" pitchFamily="34" charset="0"/>
              </a:rPr>
              <a:t>Or type the directory in command line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36099B0D-E706-8AFC-5875-66A36E1EEEF0}"/>
              </a:ext>
            </a:extLst>
          </p:cNvPr>
          <p:cNvSpPr>
            <a:spLocks noGrp="1" noChangeArrowheads="1"/>
          </p:cNvSpPr>
          <p:nvPr>
            <p:ph type="title"/>
          </p:nvPr>
        </p:nvSpPr>
        <p:spPr>
          <a:xfrm>
            <a:off x="269875" y="379413"/>
            <a:ext cx="8616950" cy="500062"/>
          </a:xfrm>
        </p:spPr>
        <p:txBody>
          <a:bodyPr/>
          <a:lstStyle/>
          <a:p>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Drop Down Menus</a:t>
            </a:r>
          </a:p>
        </p:txBody>
      </p:sp>
      <p:sp>
        <p:nvSpPr>
          <p:cNvPr id="28674" name="TextBox 4">
            <a:extLst>
              <a:ext uri="{FF2B5EF4-FFF2-40B4-BE49-F238E27FC236}">
                <a16:creationId xmlns:a16="http://schemas.microsoft.com/office/drawing/2014/main" id="{9470EC6D-B815-CCE5-6CE7-0CCAA73131A4}"/>
              </a:ext>
            </a:extLst>
          </p:cNvPr>
          <p:cNvSpPr txBox="1">
            <a:spLocks noChangeArrowheads="1"/>
          </p:cNvSpPr>
          <p:nvPr/>
        </p:nvSpPr>
        <p:spPr bwMode="auto">
          <a:xfrm>
            <a:off x="160338" y="1042988"/>
            <a:ext cx="8686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spcBef>
                <a:spcPct val="0"/>
              </a:spcBef>
              <a:buClrTx/>
              <a:buFontTx/>
              <a:buNone/>
            </a:pPr>
            <a:r>
              <a:rPr lang="en-US" altLang="en-US">
                <a:solidFill>
                  <a:srgbClr val="0000FF"/>
                </a:solidFill>
                <a:latin typeface="Calibri" panose="020F0502020204030204" pitchFamily="34" charset="0"/>
                <a:cs typeface="Times New Roman" panose="02020603050405020304" pitchFamily="18" charset="0"/>
              </a:rPr>
              <a:t>Drop Down Menus provide functions such as file management, edit controls, user preferences, display options, journal file management, and help. </a:t>
            </a:r>
          </a:p>
        </p:txBody>
      </p:sp>
      <p:pic>
        <p:nvPicPr>
          <p:cNvPr id="28675" name="Picture 2">
            <a:extLst>
              <a:ext uri="{FF2B5EF4-FFF2-40B4-BE49-F238E27FC236}">
                <a16:creationId xmlns:a16="http://schemas.microsoft.com/office/drawing/2014/main" id="{C243D372-6463-536D-C19B-F9FDA1E52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2478088"/>
            <a:ext cx="61817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36">
            <a:extLst>
              <a:ext uri="{FF2B5EF4-FFF2-40B4-BE49-F238E27FC236}">
                <a16:creationId xmlns:a16="http://schemas.microsoft.com/office/drawing/2014/main" id="{6DB4E1E5-5F33-ED77-C131-54BC45307AB4}"/>
              </a:ext>
            </a:extLst>
          </p:cNvPr>
          <p:cNvGrpSpPr>
            <a:grpSpLocks/>
          </p:cNvGrpSpPr>
          <p:nvPr/>
        </p:nvGrpSpPr>
        <p:grpSpPr bwMode="auto">
          <a:xfrm>
            <a:off x="80963" y="1765300"/>
            <a:ext cx="8528050" cy="3870325"/>
            <a:chOff x="-455358" y="1128221"/>
            <a:chExt cx="8527071" cy="3870936"/>
          </a:xfrm>
        </p:grpSpPr>
        <p:grpSp>
          <p:nvGrpSpPr>
            <p:cNvPr id="30734" name="Group 44">
              <a:extLst>
                <a:ext uri="{FF2B5EF4-FFF2-40B4-BE49-F238E27FC236}">
                  <a16:creationId xmlns:a16="http://schemas.microsoft.com/office/drawing/2014/main" id="{7577157D-5A3B-6E5F-0EDA-CBC73278D14A}"/>
                </a:ext>
              </a:extLst>
            </p:cNvPr>
            <p:cNvGrpSpPr>
              <a:grpSpLocks/>
            </p:cNvGrpSpPr>
            <p:nvPr/>
          </p:nvGrpSpPr>
          <p:grpSpPr bwMode="auto">
            <a:xfrm>
              <a:off x="5733211" y="1128221"/>
              <a:ext cx="2338502" cy="903944"/>
              <a:chOff x="5733625" y="1128221"/>
              <a:chExt cx="2339005" cy="903944"/>
            </a:xfrm>
          </p:grpSpPr>
          <p:sp>
            <p:nvSpPr>
              <p:cNvPr id="30744" name="Text Box 8">
                <a:extLst>
                  <a:ext uri="{FF2B5EF4-FFF2-40B4-BE49-F238E27FC236}">
                    <a16:creationId xmlns:a16="http://schemas.microsoft.com/office/drawing/2014/main" id="{206EEF9A-3128-8304-EB0A-0DB443DC5BA6}"/>
                  </a:ext>
                </a:extLst>
              </p:cNvPr>
              <p:cNvSpPr txBox="1">
                <a:spLocks noChangeArrowheads="1"/>
              </p:cNvSpPr>
              <p:nvPr/>
            </p:nvSpPr>
            <p:spPr bwMode="auto">
              <a:xfrm>
                <a:off x="5733625" y="1128221"/>
                <a:ext cx="2339005" cy="400195"/>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2000">
                    <a:solidFill>
                      <a:srgbClr val="C00000"/>
                    </a:solidFill>
                    <a:latin typeface="Calibri" panose="020F0502020204030204" pitchFamily="34" charset="0"/>
                    <a:cs typeface="Calibri" panose="020F0502020204030204" pitchFamily="34" charset="0"/>
                  </a:rPr>
                  <a:t>Zoom in, out, and fit</a:t>
                </a:r>
              </a:p>
            </p:txBody>
          </p:sp>
          <p:sp>
            <p:nvSpPr>
              <p:cNvPr id="30745" name="Line 21">
                <a:extLst>
                  <a:ext uri="{FF2B5EF4-FFF2-40B4-BE49-F238E27FC236}">
                    <a16:creationId xmlns:a16="http://schemas.microsoft.com/office/drawing/2014/main" id="{F98457A2-21BD-828F-38E8-8093F6042EEF}"/>
                  </a:ext>
                </a:extLst>
              </p:cNvPr>
              <p:cNvSpPr>
                <a:spLocks noChangeShapeType="1"/>
              </p:cNvSpPr>
              <p:nvPr/>
            </p:nvSpPr>
            <p:spPr bwMode="auto">
              <a:xfrm flipV="1">
                <a:off x="6255271" y="2023401"/>
                <a:ext cx="1175003" cy="876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6" name="Line 31">
                <a:extLst>
                  <a:ext uri="{FF2B5EF4-FFF2-40B4-BE49-F238E27FC236}">
                    <a16:creationId xmlns:a16="http://schemas.microsoft.com/office/drawing/2014/main" id="{942DA750-D851-B10B-E720-8137F9D5F210}"/>
                  </a:ext>
                </a:extLst>
              </p:cNvPr>
              <p:cNvSpPr>
                <a:spLocks noChangeShapeType="1"/>
              </p:cNvSpPr>
              <p:nvPr/>
            </p:nvSpPr>
            <p:spPr bwMode="auto">
              <a:xfrm>
                <a:off x="6842772" y="1604337"/>
                <a:ext cx="0" cy="41906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0735" name="Line 33">
              <a:extLst>
                <a:ext uri="{FF2B5EF4-FFF2-40B4-BE49-F238E27FC236}">
                  <a16:creationId xmlns:a16="http://schemas.microsoft.com/office/drawing/2014/main" id="{523735F6-151B-4570-3DF8-554FDDFABD5B}"/>
                </a:ext>
              </a:extLst>
            </p:cNvPr>
            <p:cNvSpPr>
              <a:spLocks noChangeShapeType="1"/>
            </p:cNvSpPr>
            <p:nvPr/>
          </p:nvSpPr>
          <p:spPr bwMode="auto">
            <a:xfrm flipH="1">
              <a:off x="5526246" y="3128665"/>
              <a:ext cx="0" cy="67614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6" name="Rectangle 21">
              <a:extLst>
                <a:ext uri="{FF2B5EF4-FFF2-40B4-BE49-F238E27FC236}">
                  <a16:creationId xmlns:a16="http://schemas.microsoft.com/office/drawing/2014/main" id="{71BC8CE6-2AE6-B3C9-E059-16D0608DC5B9}"/>
                </a:ext>
              </a:extLst>
            </p:cNvPr>
            <p:cNvSpPr>
              <a:spLocks noChangeArrowheads="1"/>
            </p:cNvSpPr>
            <p:nvPr/>
          </p:nvSpPr>
          <p:spPr bwMode="auto">
            <a:xfrm>
              <a:off x="-127716" y="3946642"/>
              <a:ext cx="3671138" cy="400157"/>
            </a:xfrm>
            <a:prstGeom prst="rect">
              <a:avLst/>
            </a:prstGeom>
            <a:noFill/>
            <a:ln w="222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a:solidFill>
                    <a:srgbClr val="C00000"/>
                  </a:solidFill>
                  <a:latin typeface="Calibri" panose="020F0502020204030204" pitchFamily="34" charset="0"/>
                  <a:cs typeface="Calibri" panose="020F0502020204030204" pitchFamily="34" charset="0"/>
                </a:rPr>
                <a:t>Geometry entity Selection Filter</a:t>
              </a:r>
            </a:p>
          </p:txBody>
        </p:sp>
        <p:pic>
          <p:nvPicPr>
            <p:cNvPr id="30737" name="Picture 5">
              <a:extLst>
                <a:ext uri="{FF2B5EF4-FFF2-40B4-BE49-F238E27FC236}">
                  <a16:creationId xmlns:a16="http://schemas.microsoft.com/office/drawing/2014/main" id="{4BA67555-5707-0B38-167E-B6E1B6D1D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131" y="3883031"/>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8" name="Line 33">
              <a:extLst>
                <a:ext uri="{FF2B5EF4-FFF2-40B4-BE49-F238E27FC236}">
                  <a16:creationId xmlns:a16="http://schemas.microsoft.com/office/drawing/2014/main" id="{055EC0C7-34C3-4336-5AB3-BB73EF0F0280}"/>
                </a:ext>
              </a:extLst>
            </p:cNvPr>
            <p:cNvSpPr>
              <a:spLocks noChangeShapeType="1"/>
            </p:cNvSpPr>
            <p:nvPr/>
          </p:nvSpPr>
          <p:spPr bwMode="auto">
            <a:xfrm flipH="1">
              <a:off x="6238188" y="3128666"/>
              <a:ext cx="0" cy="13522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9" name="Text Box 9">
              <a:extLst>
                <a:ext uri="{FF2B5EF4-FFF2-40B4-BE49-F238E27FC236}">
                  <a16:creationId xmlns:a16="http://schemas.microsoft.com/office/drawing/2014/main" id="{C0136539-96DF-B668-9C83-B6D9919213E7}"/>
                </a:ext>
              </a:extLst>
            </p:cNvPr>
            <p:cNvSpPr txBox="1">
              <a:spLocks noChangeArrowheads="1"/>
            </p:cNvSpPr>
            <p:nvPr/>
          </p:nvSpPr>
          <p:spPr bwMode="auto">
            <a:xfrm>
              <a:off x="5004524" y="4598962"/>
              <a:ext cx="2432909" cy="400195"/>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2000">
                  <a:solidFill>
                    <a:srgbClr val="C00000"/>
                  </a:solidFill>
                  <a:latin typeface="Calibri" panose="020F0502020204030204" pitchFamily="34" charset="0"/>
                  <a:cs typeface="Calibri" panose="020F0502020204030204" pitchFamily="34" charset="0"/>
                </a:rPr>
                <a:t>Mesh entity selection</a:t>
              </a:r>
            </a:p>
          </p:txBody>
        </p:sp>
        <p:grpSp>
          <p:nvGrpSpPr>
            <p:cNvPr id="30740" name="Group 36">
              <a:extLst>
                <a:ext uri="{FF2B5EF4-FFF2-40B4-BE49-F238E27FC236}">
                  <a16:creationId xmlns:a16="http://schemas.microsoft.com/office/drawing/2014/main" id="{FE58DEC1-53AD-38AA-AAF5-215DCC2F984D}"/>
                </a:ext>
              </a:extLst>
            </p:cNvPr>
            <p:cNvGrpSpPr>
              <a:grpSpLocks/>
            </p:cNvGrpSpPr>
            <p:nvPr/>
          </p:nvGrpSpPr>
          <p:grpSpPr bwMode="auto">
            <a:xfrm>
              <a:off x="-455358" y="2588701"/>
              <a:ext cx="1459094" cy="1016413"/>
              <a:chOff x="-455358" y="2588702"/>
              <a:chExt cx="1459094" cy="1015884"/>
            </a:xfrm>
          </p:grpSpPr>
          <p:sp>
            <p:nvSpPr>
              <p:cNvPr id="30741" name="Line 13">
                <a:extLst>
                  <a:ext uri="{FF2B5EF4-FFF2-40B4-BE49-F238E27FC236}">
                    <a16:creationId xmlns:a16="http://schemas.microsoft.com/office/drawing/2014/main" id="{A0ACFA54-1D2A-DBCC-8B3D-EB71D2213CF8}"/>
                  </a:ext>
                </a:extLst>
              </p:cNvPr>
              <p:cNvSpPr>
                <a:spLocks noChangeShapeType="1"/>
              </p:cNvSpPr>
              <p:nvPr/>
            </p:nvSpPr>
            <p:spPr bwMode="auto">
              <a:xfrm>
                <a:off x="-455358" y="2590800"/>
                <a:ext cx="1041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 name="Line 25">
                <a:extLst>
                  <a:ext uri="{FF2B5EF4-FFF2-40B4-BE49-F238E27FC236}">
                    <a16:creationId xmlns:a16="http://schemas.microsoft.com/office/drawing/2014/main" id="{2C91C155-4B78-9F76-2795-4994A57C2765}"/>
                  </a:ext>
                </a:extLst>
              </p:cNvPr>
              <p:cNvSpPr>
                <a:spLocks noChangeShapeType="1"/>
              </p:cNvSpPr>
              <p:nvPr/>
            </p:nvSpPr>
            <p:spPr bwMode="auto">
              <a:xfrm>
                <a:off x="274190" y="2588702"/>
                <a:ext cx="0" cy="539682"/>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0743" name="Text Box 26">
                <a:extLst>
                  <a:ext uri="{FF2B5EF4-FFF2-40B4-BE49-F238E27FC236}">
                    <a16:creationId xmlns:a16="http://schemas.microsoft.com/office/drawing/2014/main" id="{3ED702A3-7850-499E-69F1-B1A964F8D04B}"/>
                  </a:ext>
                </a:extLst>
              </p:cNvPr>
              <p:cNvSpPr txBox="1">
                <a:spLocks noChangeArrowheads="1"/>
              </p:cNvSpPr>
              <p:nvPr/>
            </p:nvSpPr>
            <p:spPr bwMode="auto">
              <a:xfrm>
                <a:off x="-455358" y="3204599"/>
                <a:ext cx="1459094" cy="399987"/>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2000">
                    <a:solidFill>
                      <a:srgbClr val="C00000"/>
                    </a:solidFill>
                    <a:latin typeface="Calibri" panose="020F0502020204030204" pitchFamily="34" charset="0"/>
                    <a:cs typeface="Calibri" panose="020F0502020204030204" pitchFamily="34" charset="0"/>
                  </a:rPr>
                  <a:t>undo</a:t>
                </a:r>
              </a:p>
            </p:txBody>
          </p:sp>
        </p:grpSp>
      </p:grpSp>
      <p:sp>
        <p:nvSpPr>
          <p:cNvPr id="30722" name="Rectangle 2">
            <a:extLst>
              <a:ext uri="{FF2B5EF4-FFF2-40B4-BE49-F238E27FC236}">
                <a16:creationId xmlns:a16="http://schemas.microsoft.com/office/drawing/2014/main" id="{02941173-A232-950E-A6DE-F9225A65196D}"/>
              </a:ext>
            </a:extLst>
          </p:cNvPr>
          <p:cNvSpPr>
            <a:spLocks noGrp="1" noChangeArrowheads="1"/>
          </p:cNvSpPr>
          <p:nvPr>
            <p:ph type="title"/>
          </p:nvPr>
        </p:nvSpPr>
        <p:spPr>
          <a:xfrm>
            <a:off x="355600" y="69850"/>
            <a:ext cx="8616950" cy="603250"/>
          </a:xfrm>
        </p:spPr>
        <p:txBody>
          <a:bodyPr/>
          <a:lstStyle/>
          <a:p>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Toolbars</a:t>
            </a:r>
          </a:p>
        </p:txBody>
      </p:sp>
      <p:grpSp>
        <p:nvGrpSpPr>
          <p:cNvPr id="30723" name="Group 43">
            <a:extLst>
              <a:ext uri="{FF2B5EF4-FFF2-40B4-BE49-F238E27FC236}">
                <a16:creationId xmlns:a16="http://schemas.microsoft.com/office/drawing/2014/main" id="{AC1DD9AB-C334-DB81-F7B4-D23D95882569}"/>
              </a:ext>
            </a:extLst>
          </p:cNvPr>
          <p:cNvGrpSpPr>
            <a:grpSpLocks/>
          </p:cNvGrpSpPr>
          <p:nvPr/>
        </p:nvGrpSpPr>
        <p:grpSpPr bwMode="auto">
          <a:xfrm>
            <a:off x="1122363" y="2079625"/>
            <a:ext cx="2957512" cy="530225"/>
            <a:chOff x="1546994" y="1527411"/>
            <a:chExt cx="2956744" cy="529989"/>
          </a:xfrm>
        </p:grpSpPr>
        <p:sp>
          <p:nvSpPr>
            <p:cNvPr id="30732" name="Line 18">
              <a:extLst>
                <a:ext uri="{FF2B5EF4-FFF2-40B4-BE49-F238E27FC236}">
                  <a16:creationId xmlns:a16="http://schemas.microsoft.com/office/drawing/2014/main" id="{528CAA5E-6BB2-CC27-C0BD-0008FE1861B7}"/>
                </a:ext>
              </a:extLst>
            </p:cNvPr>
            <p:cNvSpPr>
              <a:spLocks noChangeShapeType="1"/>
            </p:cNvSpPr>
            <p:nvPr/>
          </p:nvSpPr>
          <p:spPr bwMode="auto">
            <a:xfrm>
              <a:off x="1546994" y="2057400"/>
              <a:ext cx="295674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Line 27">
              <a:extLst>
                <a:ext uri="{FF2B5EF4-FFF2-40B4-BE49-F238E27FC236}">
                  <a16:creationId xmlns:a16="http://schemas.microsoft.com/office/drawing/2014/main" id="{ED0C156E-0FDA-9028-6CFF-5A4884E2B238}"/>
                </a:ext>
              </a:extLst>
            </p:cNvPr>
            <p:cNvSpPr>
              <a:spLocks noChangeShapeType="1"/>
            </p:cNvSpPr>
            <p:nvPr/>
          </p:nvSpPr>
          <p:spPr bwMode="auto">
            <a:xfrm>
              <a:off x="3042662" y="1527411"/>
              <a:ext cx="0" cy="529989"/>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0724" name="Text Box 29">
            <a:extLst>
              <a:ext uri="{FF2B5EF4-FFF2-40B4-BE49-F238E27FC236}">
                <a16:creationId xmlns:a16="http://schemas.microsoft.com/office/drawing/2014/main" id="{A1351417-8442-A5BD-2E0A-E3DDC2DC786D}"/>
              </a:ext>
            </a:extLst>
          </p:cNvPr>
          <p:cNvSpPr txBox="1">
            <a:spLocks noChangeArrowheads="1"/>
          </p:cNvSpPr>
          <p:nvPr/>
        </p:nvSpPr>
        <p:spPr bwMode="auto">
          <a:xfrm>
            <a:off x="2147888" y="1722438"/>
            <a:ext cx="1690687" cy="401637"/>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2000">
                <a:solidFill>
                  <a:srgbClr val="C00000"/>
                </a:solidFill>
                <a:latin typeface="Calibri" panose="020F0502020204030204" pitchFamily="34" charset="0"/>
                <a:cs typeface="Calibri" panose="020F0502020204030204" pitchFamily="34" charset="0"/>
              </a:rPr>
              <a:t>Display modes</a:t>
            </a:r>
          </a:p>
        </p:txBody>
      </p:sp>
      <p:sp>
        <p:nvSpPr>
          <p:cNvPr id="30725" name="TextBox 4">
            <a:extLst>
              <a:ext uri="{FF2B5EF4-FFF2-40B4-BE49-F238E27FC236}">
                <a16:creationId xmlns:a16="http://schemas.microsoft.com/office/drawing/2014/main" id="{7D8A3E17-3618-9A62-A035-419243C7D4F4}"/>
              </a:ext>
            </a:extLst>
          </p:cNvPr>
          <p:cNvSpPr txBox="1">
            <a:spLocks noChangeArrowheads="1"/>
          </p:cNvSpPr>
          <p:nvPr/>
        </p:nvSpPr>
        <p:spPr bwMode="auto">
          <a:xfrm>
            <a:off x="80963" y="1104900"/>
            <a:ext cx="89201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rgbClr val="0000FF"/>
                </a:solidFill>
                <a:latin typeface="Calibri" panose="020F0502020204030204" pitchFamily="34" charset="0"/>
                <a:cs typeface="Times New Roman" panose="02020603050405020304" pitchFamily="18" charset="0"/>
              </a:rPr>
              <a:t>Toolbars provide the most commonly used features by clicking toolbar icons.</a:t>
            </a:r>
          </a:p>
        </p:txBody>
      </p:sp>
      <p:sp>
        <p:nvSpPr>
          <p:cNvPr id="30726" name="TextBox 4">
            <a:extLst>
              <a:ext uri="{FF2B5EF4-FFF2-40B4-BE49-F238E27FC236}">
                <a16:creationId xmlns:a16="http://schemas.microsoft.com/office/drawing/2014/main" id="{6F704479-3065-E417-CD3F-772AE7A944DB}"/>
              </a:ext>
            </a:extLst>
          </p:cNvPr>
          <p:cNvSpPr txBox="1">
            <a:spLocks noChangeArrowheads="1"/>
          </p:cNvSpPr>
          <p:nvPr/>
        </p:nvSpPr>
        <p:spPr bwMode="auto">
          <a:xfrm>
            <a:off x="209550" y="5216525"/>
            <a:ext cx="4751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2000">
                <a:latin typeface="Calibri" panose="020F0502020204030204" pitchFamily="34" charset="0"/>
                <a:cs typeface="Times New Roman" panose="02020603050405020304" pitchFamily="18" charset="0"/>
              </a:rPr>
              <a:t>When an entity is selected, that entity will become highlighted.</a:t>
            </a:r>
          </a:p>
        </p:txBody>
      </p:sp>
      <p:pic>
        <p:nvPicPr>
          <p:cNvPr id="30727" name="Picture 34">
            <a:extLst>
              <a:ext uri="{FF2B5EF4-FFF2-40B4-BE49-F238E27FC236}">
                <a16:creationId xmlns:a16="http://schemas.microsoft.com/office/drawing/2014/main" id="{F681B742-4ACA-FD0C-C8CC-76FB5CF13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7550" y="3438525"/>
            <a:ext cx="3282950" cy="43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8" name="Line 13">
            <a:extLst>
              <a:ext uri="{FF2B5EF4-FFF2-40B4-BE49-F238E27FC236}">
                <a16:creationId xmlns:a16="http://schemas.microsoft.com/office/drawing/2014/main" id="{4F6FA6E3-0BE9-74D5-AE58-2CB73A622645}"/>
              </a:ext>
            </a:extLst>
          </p:cNvPr>
          <p:cNvSpPr>
            <a:spLocks noChangeShapeType="1"/>
          </p:cNvSpPr>
          <p:nvPr/>
        </p:nvSpPr>
        <p:spPr bwMode="auto">
          <a:xfrm>
            <a:off x="7199313" y="3949700"/>
            <a:ext cx="188118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9" name="Line 33">
            <a:extLst>
              <a:ext uri="{FF2B5EF4-FFF2-40B4-BE49-F238E27FC236}">
                <a16:creationId xmlns:a16="http://schemas.microsoft.com/office/drawing/2014/main" id="{1C1965C0-0A61-BE81-65DD-014FBEC5029A}"/>
              </a:ext>
            </a:extLst>
          </p:cNvPr>
          <p:cNvSpPr>
            <a:spLocks noChangeShapeType="1"/>
          </p:cNvSpPr>
          <p:nvPr/>
        </p:nvSpPr>
        <p:spPr bwMode="auto">
          <a:xfrm flipH="1">
            <a:off x="8356600" y="4008438"/>
            <a:ext cx="0" cy="18113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0" name="Text Box 9">
            <a:extLst>
              <a:ext uri="{FF2B5EF4-FFF2-40B4-BE49-F238E27FC236}">
                <a16:creationId xmlns:a16="http://schemas.microsoft.com/office/drawing/2014/main" id="{66F793E0-8919-DC5D-C1E5-BC600C02C554}"/>
              </a:ext>
            </a:extLst>
          </p:cNvPr>
          <p:cNvSpPr txBox="1">
            <a:spLocks noChangeArrowheads="1"/>
          </p:cNvSpPr>
          <p:nvPr/>
        </p:nvSpPr>
        <p:spPr bwMode="auto">
          <a:xfrm>
            <a:off x="5846763" y="5873750"/>
            <a:ext cx="3233737"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2000">
                <a:solidFill>
                  <a:srgbClr val="C00000"/>
                </a:solidFill>
                <a:latin typeface="Calibri" panose="020F0502020204030204" pitchFamily="34" charset="0"/>
                <a:cs typeface="Calibri" panose="020F0502020204030204" pitchFamily="34" charset="0"/>
              </a:rPr>
              <a:t>Boundary condition selection</a:t>
            </a:r>
          </a:p>
        </p:txBody>
      </p:sp>
      <p:pic>
        <p:nvPicPr>
          <p:cNvPr id="30731" name="Picture 6">
            <a:extLst>
              <a:ext uri="{FF2B5EF4-FFF2-40B4-BE49-F238E27FC236}">
                <a16:creationId xmlns:a16="http://schemas.microsoft.com/office/drawing/2014/main" id="{8085D561-7CA0-1B64-4B17-7A44902FB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 y="2703513"/>
            <a:ext cx="87788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4ED590D9-C137-E170-0349-D5697D34BCDB}"/>
              </a:ext>
            </a:extLst>
          </p:cNvPr>
          <p:cNvSpPr>
            <a:spLocks noGrp="1" noChangeArrowheads="1"/>
          </p:cNvSpPr>
          <p:nvPr>
            <p:ph type="title"/>
          </p:nvPr>
        </p:nvSpPr>
        <p:spPr>
          <a:xfrm>
            <a:off x="269875" y="171450"/>
            <a:ext cx="8616950" cy="469900"/>
          </a:xfrm>
        </p:spPr>
        <p:txBody>
          <a:bodyPr/>
          <a:lstStyle/>
          <a:p>
            <a:r>
              <a:rPr lang="en-US" altLang="en-US" b="1">
                <a:solidFill>
                  <a:srgbClr val="FF0000"/>
                </a:solidFill>
                <a:latin typeface="Calibri" panose="020F0502020204030204" pitchFamily="34" charset="0"/>
                <a:ea typeface="ＭＳ Ｐゴシック" panose="020B0600070205080204" pitchFamily="34" charset="-128"/>
                <a:cs typeface="Times New Roman" panose="02020603050405020304" pitchFamily="18" charset="0"/>
              </a:rPr>
              <a:t>Command Panels</a:t>
            </a:r>
          </a:p>
        </p:txBody>
      </p:sp>
      <p:sp>
        <p:nvSpPr>
          <p:cNvPr id="32770" name="TextBox 18">
            <a:extLst>
              <a:ext uri="{FF2B5EF4-FFF2-40B4-BE49-F238E27FC236}">
                <a16:creationId xmlns:a16="http://schemas.microsoft.com/office/drawing/2014/main" id="{F6334AE0-92F2-05ED-3569-411D466257EF}"/>
              </a:ext>
            </a:extLst>
          </p:cNvPr>
          <p:cNvSpPr txBox="1">
            <a:spLocks noChangeArrowheads="1"/>
          </p:cNvSpPr>
          <p:nvPr/>
        </p:nvSpPr>
        <p:spPr bwMode="auto">
          <a:xfrm>
            <a:off x="19050" y="1101725"/>
            <a:ext cx="9124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a:solidFill>
                  <a:srgbClr val="0000FF"/>
                </a:solidFill>
                <a:latin typeface="Calibri" panose="020F0502020204030204" pitchFamily="34" charset="0"/>
                <a:cs typeface="Times New Roman" panose="02020603050405020304" pitchFamily="18" charset="0"/>
              </a:rPr>
              <a:t>Every command entered with buttons in the GUI version is available in CUBIT’s command language in the command line workspace.</a:t>
            </a:r>
          </a:p>
        </p:txBody>
      </p:sp>
      <p:sp>
        <p:nvSpPr>
          <p:cNvPr id="32771" name="Text Box 4">
            <a:extLst>
              <a:ext uri="{FF2B5EF4-FFF2-40B4-BE49-F238E27FC236}">
                <a16:creationId xmlns:a16="http://schemas.microsoft.com/office/drawing/2014/main" id="{29E939DC-B627-F2FC-1CD1-5E267B6237B4}"/>
              </a:ext>
            </a:extLst>
          </p:cNvPr>
          <p:cNvSpPr txBox="1">
            <a:spLocks noChangeArrowheads="1"/>
          </p:cNvSpPr>
          <p:nvPr/>
        </p:nvSpPr>
        <p:spPr bwMode="auto">
          <a:xfrm>
            <a:off x="292100" y="2357438"/>
            <a:ext cx="474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altLang="en-US" sz="2000" b="1">
                <a:latin typeface="Times New Roman" panose="02020603050405020304" pitchFamily="18" charset="0"/>
                <a:cs typeface="Times New Roman" panose="02020603050405020304" pitchFamily="18" charset="0"/>
              </a:rPr>
              <a:t>Press an Icon to enter a new mode, each button press takes you to a lower level </a:t>
            </a:r>
          </a:p>
        </p:txBody>
      </p:sp>
      <p:grpSp>
        <p:nvGrpSpPr>
          <p:cNvPr id="32772" name="Group 14">
            <a:extLst>
              <a:ext uri="{FF2B5EF4-FFF2-40B4-BE49-F238E27FC236}">
                <a16:creationId xmlns:a16="http://schemas.microsoft.com/office/drawing/2014/main" id="{7278BF71-DF4D-2B35-D032-CCED20B10CE0}"/>
              </a:ext>
            </a:extLst>
          </p:cNvPr>
          <p:cNvGrpSpPr>
            <a:grpSpLocks/>
          </p:cNvGrpSpPr>
          <p:nvPr/>
        </p:nvGrpSpPr>
        <p:grpSpPr bwMode="auto">
          <a:xfrm>
            <a:off x="536575" y="3427413"/>
            <a:ext cx="5475288" cy="2971800"/>
            <a:chOff x="4181475" y="2438400"/>
            <a:chExt cx="5474903" cy="2809875"/>
          </a:xfrm>
        </p:grpSpPr>
        <p:graphicFrame>
          <p:nvGraphicFramePr>
            <p:cNvPr id="32776" name="Object 2">
              <a:extLst>
                <a:ext uri="{FF2B5EF4-FFF2-40B4-BE49-F238E27FC236}">
                  <a16:creationId xmlns:a16="http://schemas.microsoft.com/office/drawing/2014/main" id="{3D44A0DC-1200-8797-40C2-F2FD1331E1FE}"/>
                </a:ext>
              </a:extLst>
            </p:cNvPr>
            <p:cNvGraphicFramePr>
              <a:graphicFrameLocks noChangeAspect="1"/>
            </p:cNvGraphicFramePr>
            <p:nvPr/>
          </p:nvGraphicFramePr>
          <p:xfrm>
            <a:off x="4181475" y="2438400"/>
            <a:ext cx="390525" cy="390525"/>
          </p:xfrm>
          <a:graphic>
            <a:graphicData uri="http://schemas.openxmlformats.org/presentationml/2006/ole">
              <mc:AlternateContent xmlns:mc="http://schemas.openxmlformats.org/markup-compatibility/2006">
                <mc:Choice xmlns:v="urn:schemas-microsoft-com:vml" Requires="v">
                  <p:oleObj name="Bitmap Image" r:id="rId3" imgW="260350" imgH="260350" progId="PBrush">
                    <p:embed/>
                  </p:oleObj>
                </mc:Choice>
                <mc:Fallback>
                  <p:oleObj name="Bitmap Image" r:id="rId3" imgW="260350" imgH="260350"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5" y="2438400"/>
                          <a:ext cx="39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7" name="Object 3">
              <a:extLst>
                <a:ext uri="{FF2B5EF4-FFF2-40B4-BE49-F238E27FC236}">
                  <a16:creationId xmlns:a16="http://schemas.microsoft.com/office/drawing/2014/main" id="{A7917DA9-1CEE-7992-D3C7-0EE3E83F1E9C}"/>
                </a:ext>
              </a:extLst>
            </p:cNvPr>
            <p:cNvGraphicFramePr>
              <a:graphicFrameLocks noChangeAspect="1"/>
            </p:cNvGraphicFramePr>
            <p:nvPr/>
          </p:nvGraphicFramePr>
          <p:xfrm>
            <a:off x="4191000" y="3057525"/>
            <a:ext cx="381000" cy="371475"/>
          </p:xfrm>
          <a:graphic>
            <a:graphicData uri="http://schemas.openxmlformats.org/presentationml/2006/ole">
              <mc:AlternateContent xmlns:mc="http://schemas.openxmlformats.org/markup-compatibility/2006">
                <mc:Choice xmlns:v="urn:schemas-microsoft-com:vml" Requires="v">
                  <p:oleObj name="Bitmap Image" r:id="rId5" imgW="254000" imgH="247650" progId="PBrush">
                    <p:embed/>
                  </p:oleObj>
                </mc:Choice>
                <mc:Fallback>
                  <p:oleObj name="Bitmap Image" r:id="rId5" imgW="254000" imgH="247650" progId="PBrus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057525"/>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8" name="Object 5">
              <a:extLst>
                <a:ext uri="{FF2B5EF4-FFF2-40B4-BE49-F238E27FC236}">
                  <a16:creationId xmlns:a16="http://schemas.microsoft.com/office/drawing/2014/main" id="{415B2352-D646-9782-932B-EB4B64A3F40B}"/>
                </a:ext>
              </a:extLst>
            </p:cNvPr>
            <p:cNvGraphicFramePr>
              <a:graphicFrameLocks noChangeAspect="1"/>
            </p:cNvGraphicFramePr>
            <p:nvPr/>
          </p:nvGraphicFramePr>
          <p:xfrm>
            <a:off x="4191000" y="4267200"/>
            <a:ext cx="381000" cy="381000"/>
          </p:xfrm>
          <a:graphic>
            <a:graphicData uri="http://schemas.openxmlformats.org/presentationml/2006/ole">
              <mc:AlternateContent xmlns:mc="http://schemas.openxmlformats.org/markup-compatibility/2006">
                <mc:Choice xmlns:v="urn:schemas-microsoft-com:vml" Requires="v">
                  <p:oleObj name="Bitmap Image" r:id="rId7" imgW="254000" imgH="254000" progId="PBrush">
                    <p:embed/>
                  </p:oleObj>
                </mc:Choice>
                <mc:Fallback>
                  <p:oleObj name="Bitmap Image" r:id="rId7" imgW="254000" imgH="254000" progId="PBrush">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267200"/>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9" name="Object 6">
              <a:extLst>
                <a:ext uri="{FF2B5EF4-FFF2-40B4-BE49-F238E27FC236}">
                  <a16:creationId xmlns:a16="http://schemas.microsoft.com/office/drawing/2014/main" id="{ADCBEAE7-73E0-13F0-6248-CD44D05455CE}"/>
                </a:ext>
              </a:extLst>
            </p:cNvPr>
            <p:cNvGraphicFramePr>
              <a:graphicFrameLocks noChangeAspect="1"/>
            </p:cNvGraphicFramePr>
            <p:nvPr/>
          </p:nvGraphicFramePr>
          <p:xfrm>
            <a:off x="4191000" y="4876800"/>
            <a:ext cx="381000" cy="371475"/>
          </p:xfrm>
          <a:graphic>
            <a:graphicData uri="http://schemas.openxmlformats.org/presentationml/2006/ole">
              <mc:AlternateContent xmlns:mc="http://schemas.openxmlformats.org/markup-compatibility/2006">
                <mc:Choice xmlns:v="urn:schemas-microsoft-com:vml" Requires="v">
                  <p:oleObj name="Bitmap Image" r:id="rId9" imgW="260350" imgH="247650" progId="PBrush">
                    <p:embed/>
                  </p:oleObj>
                </mc:Choice>
                <mc:Fallback>
                  <p:oleObj name="Bitmap Image" r:id="rId9" imgW="260350" imgH="247650" progId="PBrush">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l="2438"/>
                        <a:stretch>
                          <a:fillRect/>
                        </a:stretch>
                      </p:blipFill>
                      <p:spPr bwMode="auto">
                        <a:xfrm>
                          <a:off x="4191000" y="4876800"/>
                          <a:ext cx="381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80" name="Text Box 21">
              <a:extLst>
                <a:ext uri="{FF2B5EF4-FFF2-40B4-BE49-F238E27FC236}">
                  <a16:creationId xmlns:a16="http://schemas.microsoft.com/office/drawing/2014/main" id="{792E8C87-7F39-544E-10B1-A7AC1A38A6DD}"/>
                </a:ext>
              </a:extLst>
            </p:cNvPr>
            <p:cNvSpPr txBox="1">
              <a:spLocks noChangeArrowheads="1"/>
            </p:cNvSpPr>
            <p:nvPr/>
          </p:nvSpPr>
          <p:spPr bwMode="auto">
            <a:xfrm>
              <a:off x="4571999" y="2438400"/>
              <a:ext cx="4471221" cy="34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altLang="en-US" sz="1800">
                  <a:cs typeface="Calibri" panose="020F0502020204030204" pitchFamily="34" charset="0"/>
                </a:rPr>
                <a:t>- Geometry: Create, modify, cleanup…</a:t>
              </a:r>
            </a:p>
          </p:txBody>
        </p:sp>
        <p:sp>
          <p:nvSpPr>
            <p:cNvPr id="32781" name="Text Box 22">
              <a:extLst>
                <a:ext uri="{FF2B5EF4-FFF2-40B4-BE49-F238E27FC236}">
                  <a16:creationId xmlns:a16="http://schemas.microsoft.com/office/drawing/2014/main" id="{98B47104-12E2-ADA4-D2A9-25B12F29171A}"/>
                </a:ext>
              </a:extLst>
            </p:cNvPr>
            <p:cNvSpPr txBox="1">
              <a:spLocks noChangeArrowheads="1"/>
            </p:cNvSpPr>
            <p:nvPr/>
          </p:nvSpPr>
          <p:spPr bwMode="auto">
            <a:xfrm>
              <a:off x="4571998" y="3062288"/>
              <a:ext cx="4800601" cy="34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altLang="en-US" sz="1800">
                  <a:cs typeface="Calibri" panose="020F0502020204030204" pitchFamily="34" charset="0"/>
                </a:rPr>
                <a:t>- Meshing: Intervals, schemes, smoothing…</a:t>
              </a:r>
            </a:p>
          </p:txBody>
        </p:sp>
        <p:sp>
          <p:nvSpPr>
            <p:cNvPr id="32782" name="Text Box 23">
              <a:extLst>
                <a:ext uri="{FF2B5EF4-FFF2-40B4-BE49-F238E27FC236}">
                  <a16:creationId xmlns:a16="http://schemas.microsoft.com/office/drawing/2014/main" id="{CC01741D-D569-53AE-B1B9-0C13FC4AD828}"/>
                </a:ext>
              </a:extLst>
            </p:cNvPr>
            <p:cNvSpPr txBox="1">
              <a:spLocks noChangeArrowheads="1"/>
            </p:cNvSpPr>
            <p:nvPr/>
          </p:nvSpPr>
          <p:spPr bwMode="auto">
            <a:xfrm>
              <a:off x="4571999" y="3657600"/>
              <a:ext cx="4682743" cy="34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altLang="en-US" sz="1800">
                  <a:cs typeface="Calibri" panose="020F0502020204030204" pitchFamily="34" charset="0"/>
                </a:rPr>
                <a:t>- Materials and BCs: sidesets, blocks …</a:t>
              </a:r>
            </a:p>
          </p:txBody>
        </p:sp>
        <p:sp>
          <p:nvSpPr>
            <p:cNvPr id="32783" name="Text Box 24">
              <a:extLst>
                <a:ext uri="{FF2B5EF4-FFF2-40B4-BE49-F238E27FC236}">
                  <a16:creationId xmlns:a16="http://schemas.microsoft.com/office/drawing/2014/main" id="{BD267883-D81E-1C45-5F25-95FCA23AD079}"/>
                </a:ext>
              </a:extLst>
            </p:cNvPr>
            <p:cNvSpPr txBox="1">
              <a:spLocks noChangeArrowheads="1"/>
            </p:cNvSpPr>
            <p:nvPr/>
          </p:nvSpPr>
          <p:spPr bwMode="auto">
            <a:xfrm>
              <a:off x="4572000" y="42672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altLang="en-US" sz="1800">
                  <a:cs typeface="Calibri" panose="020F0502020204030204" pitchFamily="34" charset="0"/>
                </a:rPr>
                <a:t>- Analysis Setup: Export mesh</a:t>
              </a:r>
            </a:p>
          </p:txBody>
        </p:sp>
        <p:sp>
          <p:nvSpPr>
            <p:cNvPr id="32784" name="Text Box 25">
              <a:extLst>
                <a:ext uri="{FF2B5EF4-FFF2-40B4-BE49-F238E27FC236}">
                  <a16:creationId xmlns:a16="http://schemas.microsoft.com/office/drawing/2014/main" id="{B4E3BB87-0585-4A1C-57AE-D52B5749A3C9}"/>
                </a:ext>
              </a:extLst>
            </p:cNvPr>
            <p:cNvSpPr txBox="1">
              <a:spLocks noChangeArrowheads="1"/>
            </p:cNvSpPr>
            <p:nvPr/>
          </p:nvSpPr>
          <p:spPr bwMode="auto">
            <a:xfrm>
              <a:off x="4571999" y="4876800"/>
              <a:ext cx="5084379" cy="34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altLang="en-US" sz="1800">
                  <a:cs typeface="Calibri" panose="020F0502020204030204" pitchFamily="34" charset="0"/>
                </a:rPr>
                <a:t>- Post Processing: Customizable shortcut</a:t>
              </a:r>
            </a:p>
          </p:txBody>
        </p:sp>
      </p:grpSp>
      <p:sp>
        <p:nvSpPr>
          <p:cNvPr id="32773" name="Line 33">
            <a:extLst>
              <a:ext uri="{FF2B5EF4-FFF2-40B4-BE49-F238E27FC236}">
                <a16:creationId xmlns:a16="http://schemas.microsoft.com/office/drawing/2014/main" id="{5DC37C9D-DF93-6A29-BC6B-68CDE6CDD408}"/>
              </a:ext>
            </a:extLst>
          </p:cNvPr>
          <p:cNvSpPr>
            <a:spLocks noChangeShapeType="1"/>
          </p:cNvSpPr>
          <p:nvPr/>
        </p:nvSpPr>
        <p:spPr bwMode="auto">
          <a:xfrm flipV="1">
            <a:off x="5041900" y="2838450"/>
            <a:ext cx="6858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2774" name="Picture 32">
            <a:extLst>
              <a:ext uri="{FF2B5EF4-FFF2-40B4-BE49-F238E27FC236}">
                <a16:creationId xmlns:a16="http://schemas.microsoft.com/office/drawing/2014/main" id="{01B2A34B-507E-1929-2536-29748E66E7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7525" y="4673600"/>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5" name="Picture 20">
            <a:extLst>
              <a:ext uri="{FF2B5EF4-FFF2-40B4-BE49-F238E27FC236}">
                <a16:creationId xmlns:a16="http://schemas.microsoft.com/office/drawing/2014/main" id="{8FDB0CE7-C07A-1995-A749-AC27A7CBF64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1863" y="2373313"/>
            <a:ext cx="27432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40665</TotalTime>
  <Words>2782</Words>
  <Application>Microsoft Macintosh PowerPoint</Application>
  <PresentationFormat>On-screen Show (4:3)</PresentationFormat>
  <Paragraphs>423</Paragraphs>
  <Slides>50</Slides>
  <Notes>10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9" baseType="lpstr">
      <vt:lpstr>Arial</vt:lpstr>
      <vt:lpstr>Calibri</vt:lpstr>
      <vt:lpstr>Comic Sans MS</vt:lpstr>
      <vt:lpstr>Menlo</vt:lpstr>
      <vt:lpstr>Times New Roman</vt:lpstr>
      <vt:lpstr>Wingdings</vt:lpstr>
      <vt:lpstr>1_Default Design</vt:lpstr>
      <vt:lpstr>Custom Design</vt:lpstr>
      <vt:lpstr>Bitmap Image</vt:lpstr>
      <vt:lpstr>Cubit for Accelerator Modeling</vt:lpstr>
      <vt:lpstr>Outlook</vt:lpstr>
      <vt:lpstr>Cubit Basics</vt:lpstr>
      <vt:lpstr>Cubic - Model Generation</vt:lpstr>
      <vt:lpstr>Cubit - User Interfaces (GUI) </vt:lpstr>
      <vt:lpstr>Selecting Your Working Directory</vt:lpstr>
      <vt:lpstr>Drop Down Menus</vt:lpstr>
      <vt:lpstr>Toolbars</vt:lpstr>
      <vt:lpstr>Command Panels</vt:lpstr>
      <vt:lpstr>Command Line Workspace</vt:lpstr>
      <vt:lpstr>Pillbox Cavity </vt:lpstr>
      <vt:lpstr>Modeling a Pillbox Cavity with GUI</vt:lpstr>
      <vt:lpstr>Step 1: Create a Pillbox Cell</vt:lpstr>
      <vt:lpstr>Display the Pillbox Cell</vt:lpstr>
      <vt:lpstr>Adjust the Graphics Display</vt:lpstr>
      <vt:lpstr>Step 2: Add Beampipe to the Pillbox Cell </vt:lpstr>
      <vt:lpstr>Geometry Booleans</vt:lpstr>
      <vt:lpstr>Step 3: Unite Beampipe and Pillbox Cell</vt:lpstr>
      <vt:lpstr>Select One or a Group of Curves</vt:lpstr>
      <vt:lpstr>Rounding the Iris of the Pillbox Cavity</vt:lpstr>
      <vt:lpstr>Display the Pillbox Cavity</vt:lpstr>
      <vt:lpstr>Geometry Webcutting</vt:lpstr>
      <vt:lpstr>Step 4: Reduce ½ of the Pillbox Cavity</vt:lpstr>
      <vt:lpstr>Delete Unneeded Volume</vt:lpstr>
      <vt:lpstr>Step 5: Reduce 1/4 of the Pillbox Cavity</vt:lpstr>
      <vt:lpstr>Save the Model in ACIS (.sat) Format</vt:lpstr>
      <vt:lpstr>PowerPoint Presentation</vt:lpstr>
      <vt:lpstr>PowerPoint Presentation</vt:lpstr>
      <vt:lpstr>Edit Journal File: step1-Make-pillbox.jou</vt:lpstr>
      <vt:lpstr>Play the Journal file to Create a Pillbox Cavity</vt:lpstr>
      <vt:lpstr>PowerPoint Presentation</vt:lpstr>
      <vt:lpstr>Import the Solid Model (*.sat)  - check and fix bad geometries using power tools (see tips for meshing)  - imprint and merge body all if there are multi volumes   Choose Tet mesh scheme   Set the mesh interval (~wavelength/10, ~bunch length/3)  and generate tetrahedral mesh - check mesh quality   Apply BCs  at interior &amp; exterior surfaces - check sidesets   Set block IDs for volume material attributes - check blocks  Set element type tetra10  Scale units if needed    export the mesh (*.gen) </vt:lpstr>
      <vt:lpstr>Create Mesh Journal File</vt:lpstr>
      <vt:lpstr>Open the Mesh Journal File</vt:lpstr>
      <vt:lpstr>Play and Edit the Mesh Journal File</vt:lpstr>
      <vt:lpstr>PowerPoint Presentation</vt:lpstr>
      <vt:lpstr>PowerPoint Presentation</vt:lpstr>
      <vt:lpstr>PowerPoint Presentation</vt:lpstr>
      <vt:lpstr>PowerPoint Presentation</vt:lpstr>
      <vt:lpstr>Apply BCs at Interior &amp; Exterior Surfaces  </vt:lpstr>
      <vt:lpstr>Set Block ID for Volume Material Attributes </vt:lpstr>
      <vt:lpstr>Check BCs and Mesh Quality</vt:lpstr>
      <vt:lpstr>Tips for Meshing</vt:lpstr>
      <vt:lpstr>PowerPoint Presentation</vt:lpstr>
      <vt:lpstr>acdtool is a collection of tools to do prep/post processing.  Acdtool for prep-processing: acdtool meshconvert *.gen </vt:lpstr>
      <vt:lpstr>PowerPoint Presentation</vt:lpstr>
      <vt:lpstr>PowerPoint Presentation</vt:lpstr>
      <vt:lpstr>PowerPoint Presentation</vt:lpstr>
      <vt:lpstr>PowerPoint Presentation</vt:lpstr>
      <vt:lpstr>PowerPoint Presentation</vt:lpstr>
    </vt:vector>
  </TitlesOfParts>
  <Company>Stanford Linear Accelerator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Zenghai Li</dc:creator>
  <cp:lastModifiedBy>Ge, Lixin</cp:lastModifiedBy>
  <cp:revision>951</cp:revision>
  <cp:lastPrinted>2018-10-31T17:57:10Z</cp:lastPrinted>
  <dcterms:created xsi:type="dcterms:W3CDTF">2011-08-04T18:22:47Z</dcterms:created>
  <dcterms:modified xsi:type="dcterms:W3CDTF">2023-03-27T07:39:09Z</dcterms:modified>
</cp:coreProperties>
</file>