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D_3B785436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303" r:id="rId2"/>
    <p:sldId id="257" r:id="rId3"/>
    <p:sldId id="295" r:id="rId4"/>
    <p:sldId id="307" r:id="rId5"/>
    <p:sldId id="300" r:id="rId6"/>
    <p:sldId id="315" r:id="rId7"/>
    <p:sldId id="260" r:id="rId8"/>
    <p:sldId id="258" r:id="rId9"/>
    <p:sldId id="309" r:id="rId10"/>
    <p:sldId id="310" r:id="rId11"/>
    <p:sldId id="269" r:id="rId12"/>
    <p:sldId id="308" r:id="rId13"/>
    <p:sldId id="273" r:id="rId14"/>
    <p:sldId id="297" r:id="rId15"/>
    <p:sldId id="316" r:id="rId16"/>
    <p:sldId id="293" r:id="rId17"/>
    <p:sldId id="305" r:id="rId18"/>
    <p:sldId id="313" r:id="rId19"/>
    <p:sldId id="312" r:id="rId20"/>
    <p:sldId id="314" r:id="rId21"/>
    <p:sldId id="304" r:id="rId22"/>
    <p:sldId id="299" r:id="rId23"/>
    <p:sldId id="317" r:id="rId24"/>
    <p:sldId id="318" r:id="rId25"/>
    <p:sldId id="319" r:id="rId26"/>
    <p:sldId id="320" r:id="rId27"/>
  </p:sldIdLst>
  <p:sldSz cx="9144000" cy="6858000" type="screen4x3"/>
  <p:notesSz cx="9283700" cy="69977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>
          <p15:clr>
            <a:srgbClr val="A4A3A4"/>
          </p15:clr>
        </p15:guide>
        <p15:guide id="2" pos="286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D01B0-4D49-AA56-5757-43A28EE2CF12}" name="Bizzozero, David" initials="BD" userId="S::dbizzoze@slac.stanford.edu::fb4c7849-6246-4a54-8de1-9160622f9b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FDFD"/>
    <a:srgbClr val="A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3741" autoAdjust="0"/>
  </p:normalViewPr>
  <p:slideViewPr>
    <p:cSldViewPr>
      <p:cViewPr varScale="1">
        <p:scale>
          <a:sx n="115" d="100"/>
          <a:sy n="115" d="100"/>
        </p:scale>
        <p:origin x="224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9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1"/>
        <p:guide pos="28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0D_3B7854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E62C4A-7E6C-4503-BFAE-158F0210A147}" authorId="{424D01B0-4D49-AA56-5757-43A28EE2CF12}" created="2023-03-20T20:38:42.861">
    <pc:sldMkLst xmlns:pc="http://schemas.microsoft.com/office/powerpoint/2013/main/command">
      <pc:docMk/>
      <pc:sldMk cId="997741622" sldId="269"/>
    </pc:sldMkLst>
    <p188:txBody>
      <a:bodyPr/>
      <a:lstStyle/>
      <a:p>
        <a:r>
          <a:rPr lang="en-US"/>
          <a:t>Add image of terminal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939" y="0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31425A-BC38-BE47-8045-18A9D07B70A7}" type="datetimeFigureOut">
              <a:rPr lang="en-US"/>
              <a:pPr>
                <a:defRPr/>
              </a:pPr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939" y="6647098"/>
            <a:ext cx="4022656" cy="349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796D37-E519-EA49-A2A8-8C60BB92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94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83700" cy="6997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258939" y="0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2425" y="525463"/>
            <a:ext cx="3495675" cy="26225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8792" y="3324147"/>
            <a:ext cx="7424011" cy="3147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" y="6647098"/>
            <a:ext cx="4022656" cy="34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58939" y="6647098"/>
            <a:ext cx="4020549" cy="3482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EE219C86-9EAE-2049-BA36-CD59A2AF6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08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1459897-814B-AE4E-8830-0D2F5F206DBC}" type="slidenum">
              <a:rPr lang="en-US" sz="1200"/>
              <a:pPr eaLnBrk="1" hangingPunct="1">
                <a:defRPr/>
              </a:pPr>
              <a:t>1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317D4E-D789-F54A-8040-7258760BDB3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06F21FB-DF47-BC49-BD7D-E273779360D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479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3A7FE5-1119-D940-87FE-0675226BC12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1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21A8E71-7E5E-014D-BCF0-1906442CA13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E75820-2F1E-494D-82BF-7284C77C873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22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E75820-2F1E-494D-82BF-7284C77C873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7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287FF92-B6E2-0E40-89FD-9084496EF20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F2F105B-9FCF-E546-A5C2-22863FD7448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04DE147-A064-BD4D-B6E4-2A292C78A15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E666DCD-B965-6B46-B6B2-75140950F6D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63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65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733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BE65649-8966-7744-BD65-017324DEE64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4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5017EF7-4E77-4445-B601-A8326F80650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287FF92-B6E2-0E40-89FD-9084496EF20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CDFADD4-257B-B041-BF1B-4DD695F77C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76777D-FECA-3D4D-ACA4-96615318205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3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CACCC2C-87EA-0040-BB1E-14A74BB954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FA398C4-A260-5E45-BCAB-4BD5933DD1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04DE147-A064-BD4D-B6E4-2A292C78A15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892425" y="525463"/>
            <a:ext cx="3498850" cy="26241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28792" y="3324147"/>
            <a:ext cx="7426118" cy="3148247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7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32657" y="6509657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377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EC1CD-45D7-BA45-A61E-FC363BF6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8A7E7-A584-7744-AF44-C7DCB0016BF4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EBCFA-6978-B14E-AC18-65B8D580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66DE51-EB76-1542-AFED-71F0A73113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632" y="6537026"/>
            <a:ext cx="124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CW23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49A77-E03B-5848-B4ED-5B93B6EC4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90E6E498-07BC-1B4F-B1A8-54D05FF12D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66160" y="6559296"/>
            <a:ext cx="643995" cy="26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7F2C682-C6CD-2640-9F69-9AC11D1E67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5272" y="6559296"/>
            <a:ext cx="643995" cy="29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 </a:t>
            </a:r>
            <a:fld id="{FD4094E2-49D1-FA40-BA8E-1072E18B6E4B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B4E7DB5-B261-574E-8FAD-351E712524D3}"/>
              </a:ext>
            </a:extLst>
          </p:cNvPr>
          <p:cNvSpPr txBox="1">
            <a:spLocks/>
          </p:cNvSpPr>
          <p:nvPr userDrawn="1"/>
        </p:nvSpPr>
        <p:spPr>
          <a:xfrm>
            <a:off x="8685271" y="6594764"/>
            <a:ext cx="643995" cy="263236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9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5BD36294-2849-48A8-8531-5354CF3095D2}" type="slidenum">
              <a:rPr lang="en-US" sz="1000" baseline="0" smtClean="0">
                <a:solidFill>
                  <a:srgbClr val="000000"/>
                </a:solidFill>
              </a:rPr>
              <a:pPr/>
              <a:t>‹#›</a:t>
            </a:fld>
            <a:endParaRPr lang="en-US" sz="100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3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3B78543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slac.stanford.edu/display/AdvComp/Materials+for+CW2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jobs/#commonly-used-option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machine.com/download-enterpris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connect/nx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.slac.stanford.edu/c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fluence.slac.stanford.edu/display/AdvComp/Materials+for+CW2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t.sandi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araview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ersc.gov/systems/perlmutter/architectur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tty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nomachine.com/" TargetMode="External"/><Relationship Id="rId4" Type="http://schemas.openxmlformats.org/officeDocument/2006/relationships/hyperlink" Target="http://winscp.ne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650" y="1420813"/>
            <a:ext cx="8439150" cy="15621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990033"/>
                </a:solidFill>
                <a:latin typeface="Comic Sans MS" charset="0"/>
                <a:ea typeface="ＭＳ Ｐゴシック" charset="0"/>
              </a:rPr>
              <a:t>Computer Setup</a:t>
            </a:r>
            <a:endParaRPr lang="en-US" sz="3200" dirty="0">
              <a:solidFill>
                <a:srgbClr val="A5002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019FBA7-8CAD-274D-AC88-9B942BBC3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4" y="3536334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ea typeface="ＭＳ Ｐゴシック" charset="0"/>
              </a:rPr>
              <a:t>Accelerator Code Workshop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A50021"/>
                </a:solidFill>
                <a:ea typeface="ＭＳ Ｐゴシック" charset="0"/>
              </a:rPr>
              <a:t>Stanford, March 27 – 31, 2023</a:t>
            </a: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>
              <a:lnSpc>
                <a:spcPts val="1000"/>
              </a:lnSpc>
            </a:pPr>
            <a:endParaRPr lang="en-US" u="sng" dirty="0">
              <a:solidFill>
                <a:srgbClr val="000066"/>
              </a:solidFill>
              <a:latin typeface="Calibri" charset="0"/>
              <a:ea typeface="ＭＳ Ｐゴシック" charset="0"/>
              <a:cs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u="sng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Computational Electrodynamics Department</a:t>
            </a:r>
            <a:endParaRPr lang="en-US" u="sng" dirty="0">
              <a:solidFill>
                <a:srgbClr val="000099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i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Calibri" charset="0"/>
              </a:rPr>
              <a:t>SLAC National Accelerator Laboratory</a:t>
            </a:r>
            <a:endParaRPr lang="en-US" i="1" dirty="0">
              <a:solidFill>
                <a:srgbClr val="A50021"/>
              </a:solidFill>
              <a:ea typeface="ＭＳ Ｐゴシック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Editing files with vi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49317" y="1244820"/>
            <a:ext cx="8229600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  <a:cs typeface="Calibri"/>
              </a:rPr>
              <a:t>Open </a:t>
            </a: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vi</a:t>
            </a:r>
            <a:r>
              <a:rPr lang="en-US" sz="2400" dirty="0">
                <a:latin typeface="+mn-lt"/>
                <a:cs typeface="Calibri"/>
              </a:rPr>
              <a:t>’ </a:t>
            </a:r>
            <a:r>
              <a:rPr lang="en-US" sz="2400" b="1" dirty="0">
                <a:latin typeface="+mn-lt"/>
                <a:cs typeface="Calibri"/>
              </a:rPr>
              <a:t>editor (built-in on NERSC systems) with</a:t>
            </a:r>
          </a:p>
          <a:p>
            <a:pPr marL="0" indent="403225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vi  &lt;</a:t>
            </a:r>
            <a:r>
              <a:rPr lang="en-US" sz="2000" dirty="0" err="1">
                <a:solidFill>
                  <a:srgbClr val="AB0000"/>
                </a:solidFill>
                <a:latin typeface="+mn-lt"/>
                <a:cs typeface="Calibri"/>
              </a:rPr>
              <a:t>file_name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&gt;</a:t>
            </a: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  <a:cs typeface="Calibri"/>
              </a:rPr>
              <a:t>Basic Operations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i</a:t>
            </a:r>
            <a:r>
              <a:rPr lang="en-US" sz="2400" dirty="0">
                <a:latin typeface="+mn-lt"/>
                <a:cs typeface="Calibri"/>
              </a:rPr>
              <a:t>’ – enter ‘insert’ (edit) mode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Esc</a:t>
            </a:r>
            <a:r>
              <a:rPr lang="en-US" sz="2400" dirty="0">
                <a:latin typeface="+mn-lt"/>
                <a:cs typeface="Calibri"/>
              </a:rPr>
              <a:t>’ – exit ‘insert’ (edit) mode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dd</a:t>
            </a:r>
            <a:r>
              <a:rPr lang="en-US" sz="2400" dirty="0">
                <a:latin typeface="+mn-lt"/>
                <a:cs typeface="Calibri"/>
              </a:rPr>
              <a:t>’ – remove the current line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u</a:t>
            </a:r>
            <a:r>
              <a:rPr lang="en-US" sz="2400" dirty="0">
                <a:latin typeface="+mn-lt"/>
                <a:cs typeface="Calibri"/>
              </a:rPr>
              <a:t>’ – undo previous command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:w</a:t>
            </a:r>
            <a:r>
              <a:rPr lang="en-US" sz="2400" dirty="0">
                <a:latin typeface="+mn-lt"/>
                <a:cs typeface="Calibri"/>
              </a:rPr>
              <a:t>’ – save the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:q!</a:t>
            </a:r>
            <a:r>
              <a:rPr lang="en-US" sz="2400" dirty="0">
                <a:latin typeface="+mn-lt"/>
                <a:cs typeface="Calibri"/>
              </a:rPr>
              <a:t>’ – quit without saving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:</a:t>
            </a:r>
            <a:r>
              <a:rPr lang="en-US" sz="2400" dirty="0" err="1">
                <a:solidFill>
                  <a:srgbClr val="AB0000"/>
                </a:solidFill>
                <a:latin typeface="+mn-lt"/>
                <a:cs typeface="Calibri"/>
              </a:rPr>
              <a:t>qw</a:t>
            </a:r>
            <a:r>
              <a:rPr lang="en-US" sz="2400" dirty="0">
                <a:latin typeface="+mn-lt"/>
                <a:cs typeface="Calibri"/>
              </a:rPr>
              <a:t>’ – quit and save the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G</a:t>
            </a:r>
            <a:r>
              <a:rPr lang="en-US" sz="2400" dirty="0">
                <a:latin typeface="+mn-lt"/>
                <a:cs typeface="Calibri"/>
              </a:rPr>
              <a:t>’ – go to the end of the file</a:t>
            </a: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gg</a:t>
            </a:r>
            <a:r>
              <a:rPr lang="en-US" sz="2400" dirty="0">
                <a:latin typeface="+mn-lt"/>
                <a:cs typeface="Calibri"/>
              </a:rPr>
              <a:t>’ – go to the beginning of the file</a:t>
            </a:r>
          </a:p>
        </p:txBody>
      </p:sp>
    </p:spTree>
    <p:extLst>
      <p:ext uri="{BB962C8B-B14F-4D97-AF65-F5344CB8AC3E}">
        <p14:creationId xmlns:p14="http://schemas.microsoft.com/office/powerpoint/2010/main" val="435918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Logging into Perlmutter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From a suitable terminal run the command:</a:t>
            </a:r>
          </a:p>
          <a:p>
            <a:pPr marL="341313" lvl="1" indent="0">
              <a:spcBef>
                <a:spcPts val="4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ssh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 &lt;username&gt;@perlmutter-p1.nersc.gov</a:t>
            </a:r>
          </a:p>
          <a:p>
            <a:pPr marL="341313" lvl="1" indent="0">
              <a:spcBef>
                <a:spcPts val="40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Replace &lt;username&gt; with your NERSC user ID without angle brackets &lt;&gt;</a:t>
            </a:r>
          </a:p>
          <a:p>
            <a:pPr marL="457200" lvl="1" indent="0">
              <a:spcBef>
                <a:spcPts val="400"/>
              </a:spcBef>
              <a:buClr>
                <a:srgbClr val="CC0000"/>
              </a:buClr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Type ‘yes’ when asked “Are you sure you want to continue connecting (yes/no)?”</a:t>
            </a:r>
          </a:p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Enter your </a:t>
            </a:r>
            <a:r>
              <a:rPr lang="en-US" sz="2400" dirty="0" err="1">
                <a:latin typeface="+mn-lt"/>
              </a:rPr>
              <a:t>password+OTP</a:t>
            </a:r>
            <a:r>
              <a:rPr lang="en-US" sz="2400" dirty="0">
                <a:latin typeface="+mn-lt"/>
              </a:rPr>
              <a:t> when prompted </a:t>
            </a:r>
          </a:p>
          <a:p>
            <a:pPr lvl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You might not see any * when you are typing</a:t>
            </a:r>
          </a:p>
          <a:p>
            <a:pPr lvl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Your 6-digit one-time-password (OTP) is to be concatenated to your password without spaces</a:t>
            </a:r>
          </a:p>
        </p:txBody>
      </p:sp>
    </p:spTree>
    <p:extLst>
      <p:ext uri="{BB962C8B-B14F-4D97-AF65-F5344CB8AC3E}">
        <p14:creationId xmlns:p14="http://schemas.microsoft.com/office/powerpoint/2010/main" val="997741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a working directory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63420" y="12954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2900" indent="-342900"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Once logged in, the base directory is your home directory 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~</a:t>
            </a:r>
            <a:r>
              <a:rPr lang="en-US" sz="2400" dirty="0">
                <a:latin typeface="+mn-lt"/>
                <a:cs typeface="Calibri"/>
              </a:rPr>
              <a:t>’ also linked with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$HOME</a:t>
            </a:r>
          </a:p>
          <a:p>
            <a:pPr marL="344488" lvl="1" indent="-344488">
              <a:spcBef>
                <a:spcPts val="45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Copy ACE3P environment script to your home directory</a:t>
            </a:r>
          </a:p>
          <a:p>
            <a:pPr marL="401637" lvl="2" indent="0">
              <a:spcBef>
                <a:spcPts val="4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cp</a:t>
            </a:r>
            <a:r>
              <a:rPr lang="en-US" altLang="zh-CN" sz="2000" dirty="0">
                <a:solidFill>
                  <a:schemeClr val="tx1">
                    <a:tint val="75000"/>
                  </a:schemeClr>
                </a:solidFill>
                <a:latin typeface="+mn-lt"/>
                <a:ea typeface="宋体" charset="-122"/>
                <a:cs typeface="Calibri"/>
              </a:rPr>
              <a:t> 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$CFS/ace3p/perlmutter/CPU/perlmutter-ace3p.sh .</a:t>
            </a:r>
            <a:endParaRPr lang="en-US" sz="2400" dirty="0">
              <a:solidFill>
                <a:srgbClr val="AB0000"/>
              </a:solidFill>
              <a:latin typeface="+mn-lt"/>
              <a:cs typeface="Calibri"/>
            </a:endParaRPr>
          </a:p>
          <a:p>
            <a:pPr marL="344488" lvl="1" indent="-344488">
              <a:spcBef>
                <a:spcPts val="45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Create a folder cw23 on your scratch space</a:t>
            </a:r>
          </a:p>
          <a:p>
            <a:pPr marL="401637" lvl="2" indent="0">
              <a:spcBef>
                <a:spcPts val="4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AB0000"/>
                </a:solidFill>
                <a:latin typeface="+mn-lt"/>
                <a:cs typeface="Calibri"/>
              </a:rPr>
              <a:t>mkdir</a:t>
            </a:r>
            <a:r>
              <a:rPr lang="en-US" altLang="zh-CN" sz="2000" dirty="0">
                <a:solidFill>
                  <a:schemeClr val="tx1">
                    <a:tint val="75000"/>
                  </a:schemeClr>
                </a:solidFill>
                <a:latin typeface="+mn-lt"/>
                <a:ea typeface="宋体" charset="-122"/>
                <a:cs typeface="Calibri"/>
              </a:rPr>
              <a:t> 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$SCRATCH/cw23</a:t>
            </a:r>
          </a:p>
          <a:p>
            <a:pPr marL="342900" lvl="1" indent="-342900">
              <a:spcBef>
                <a:spcPts val="45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/>
              </a:rPr>
              <a:t>Tip: use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echo</a:t>
            </a:r>
            <a:r>
              <a:rPr lang="en-US" altLang="zh-CN" sz="2400" dirty="0">
                <a:solidFill>
                  <a:schemeClr val="tx1">
                    <a:tint val="75000"/>
                  </a:schemeClr>
                </a:solidFill>
                <a:latin typeface="+mn-lt"/>
                <a:ea typeface="宋体" charset="-122"/>
                <a:cs typeface="Calibri"/>
              </a:rPr>
              <a:t>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$SCRATCH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Calibri"/>
              </a:rPr>
              <a:t>to view actual path</a:t>
            </a:r>
          </a:p>
          <a:p>
            <a:pPr marL="344488" lvl="1" indent="-344488">
              <a:spcBef>
                <a:spcPts val="45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Create a </a:t>
            </a:r>
            <a:r>
              <a:rPr lang="en-US" sz="2400" dirty="0" err="1">
                <a:latin typeface="+mn-lt"/>
                <a:cs typeface="Calibri"/>
              </a:rPr>
              <a:t>symlink</a:t>
            </a:r>
            <a:r>
              <a:rPr lang="en-US" sz="2400" dirty="0">
                <a:latin typeface="+mn-lt"/>
                <a:cs typeface="Calibri"/>
              </a:rPr>
              <a:t> ‘cw23’ for the scratch folder</a:t>
            </a:r>
          </a:p>
          <a:p>
            <a:pPr marL="344488" lvl="1" indent="0">
              <a:spcBef>
                <a:spcPts val="4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ln -s $SCRATCH/cw23 .</a:t>
            </a:r>
            <a:endParaRPr lang="en-US" sz="2000" dirty="0">
              <a:latin typeface="+mn-lt"/>
              <a:cs typeface="Calibri"/>
            </a:endParaRPr>
          </a:p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Change directories using 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cd</a:t>
            </a: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cd ~/</a:t>
            </a:r>
            <a:r>
              <a:rPr lang="pl-PL" sz="2000" dirty="0">
                <a:solidFill>
                  <a:srgbClr val="AB0000"/>
                </a:solidFill>
                <a:latin typeface="+mn-lt"/>
                <a:cs typeface="Calibri"/>
              </a:rPr>
              <a:t>cw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23</a:t>
            </a:r>
          </a:p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List the contents of a directory using </a:t>
            </a:r>
            <a:r>
              <a:rPr lang="en-US" sz="2400" dirty="0" err="1">
                <a:solidFill>
                  <a:srgbClr val="AB0000"/>
                </a:solidFill>
                <a:latin typeface="+mn-lt"/>
                <a:cs typeface="Calibri"/>
              </a:rPr>
              <a:t>ls</a:t>
            </a:r>
            <a:endParaRPr lang="en-US" sz="2400" dirty="0">
              <a:solidFill>
                <a:srgbClr val="AB0000"/>
              </a:solidFill>
              <a:latin typeface="+mn-lt"/>
              <a:cs typeface="Calibri"/>
            </a:endParaRP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	ls ~/</a:t>
            </a:r>
            <a:r>
              <a:rPr lang="pl-PL" sz="2000" dirty="0">
                <a:solidFill>
                  <a:srgbClr val="AB0000"/>
                </a:solidFill>
                <a:latin typeface="+mn-lt"/>
                <a:cs typeface="Calibri"/>
              </a:rPr>
              <a:t>cw</a:t>
            </a:r>
            <a:r>
              <a:rPr lang="en-US" sz="2000" dirty="0">
                <a:solidFill>
                  <a:srgbClr val="AB0000"/>
                </a:solidFill>
                <a:latin typeface="+mn-lt"/>
                <a:cs typeface="Calibri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372588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Transferring Files to/from NERSC with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scp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42900" y="1447800"/>
            <a:ext cx="8458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Files can be transferred between your local computer and NERSC computers using the ‘</a:t>
            </a:r>
            <a:r>
              <a:rPr lang="en-US" sz="2400" dirty="0" err="1">
                <a:solidFill>
                  <a:srgbClr val="AB0000"/>
                </a:solidFill>
                <a:latin typeface="+mn-lt"/>
                <a:cs typeface="Calibri"/>
              </a:rPr>
              <a:t>scp</a:t>
            </a:r>
            <a:r>
              <a:rPr lang="en-US" sz="2400" dirty="0">
                <a:latin typeface="+mn-lt"/>
                <a:cs typeface="Calibri"/>
              </a:rPr>
              <a:t>’ command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Prefix ‘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&lt;username&gt;@dtn01.nersc.gov:</a:t>
            </a:r>
            <a:r>
              <a:rPr lang="en-US" sz="2400" dirty="0">
                <a:latin typeface="+mn-lt"/>
                <a:cs typeface="Calibri"/>
              </a:rPr>
              <a:t>’ for remote files and directories (‘dtn01’ – ‘dtn04’ are data transfer nodes)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To copy from your computer to the remote directory, use: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scp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local_file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 &lt;username&gt;@dtn01.nersc.gov:&lt;remote_file&gt;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To copy from the remote directory to your computer, use: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scp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&lt;username&gt;@dtn01.nersc.gov:&lt;remote_file&gt;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local_file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To copy your entire NERSC home directory, use 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-r</a:t>
            </a:r>
            <a:r>
              <a:rPr lang="en-US" sz="2400" dirty="0">
                <a:latin typeface="+mn-lt"/>
                <a:cs typeface="Calibri"/>
              </a:rPr>
              <a:t>’ option:</a:t>
            </a:r>
            <a:br>
              <a:rPr lang="en-US" sz="2400" dirty="0">
                <a:latin typeface="+mn-lt"/>
                <a:cs typeface="Calibri"/>
              </a:rPr>
            </a:br>
            <a:r>
              <a:rPr lang="en-US" sz="2400" dirty="0"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scp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-r &lt;username&gt;@dtn01.nersc.gov:~/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local_dir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Tip: use ‘</a:t>
            </a:r>
            <a:r>
              <a:rPr lang="en-US" sz="2400" dirty="0">
                <a:solidFill>
                  <a:srgbClr val="AB0000"/>
                </a:solidFill>
                <a:latin typeface="+mn-lt"/>
                <a:cs typeface="Calibri"/>
              </a:rPr>
              <a:t>.</a:t>
            </a:r>
            <a:r>
              <a:rPr lang="en-US" sz="2400" dirty="0">
                <a:latin typeface="+mn-lt"/>
                <a:cs typeface="Calibri"/>
              </a:rPr>
              <a:t>’ for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&lt;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local_dir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  <a:r>
              <a:rPr lang="en-US" sz="2400" dirty="0">
                <a:latin typeface="+mn-lt"/>
                <a:cs typeface="Calibri"/>
              </a:rPr>
              <a:t> to copy to your current directory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Using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sshproxy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 for repeated logins for Linux/iOS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Use </a:t>
            </a:r>
            <a:r>
              <a:rPr lang="en-US" sz="2400" b="1" dirty="0" err="1">
                <a:latin typeface="+mn-lt"/>
              </a:rPr>
              <a:t>sshproxy</a:t>
            </a:r>
            <a:r>
              <a:rPr lang="en-US" sz="2400" b="1" dirty="0">
                <a:latin typeface="+mn-lt"/>
              </a:rPr>
              <a:t> instead of repeatedly using OTP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Linux/iOS: </a:t>
            </a:r>
            <a:r>
              <a:rPr lang="en-US" sz="2400" dirty="0">
                <a:latin typeface="+mn-lt"/>
              </a:rPr>
              <a:t>download sshproxy.sh from NERSC: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1800" dirty="0">
                <a:solidFill>
                  <a:srgbClr val="AB0000"/>
                </a:solidFill>
                <a:latin typeface="+mn-lt"/>
              </a:rPr>
              <a:t>	</a:t>
            </a:r>
            <a:r>
              <a:rPr lang="en-US" sz="1800" dirty="0" err="1">
                <a:solidFill>
                  <a:srgbClr val="AB0000"/>
                </a:solidFill>
                <a:latin typeface="+mn-lt"/>
              </a:rPr>
              <a:t>scp</a:t>
            </a:r>
            <a:r>
              <a:rPr lang="en-US" sz="1800" dirty="0">
                <a:solidFill>
                  <a:srgbClr val="AB0000"/>
                </a:solidFill>
                <a:latin typeface="+mn-lt"/>
              </a:rPr>
              <a:t> &lt;username&gt;@dtn01.nersc.gov:/global/cfs/cdirs/mfa/NERSC-MFA/sshproxy.sh .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Run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sshproxy.sh to generate a key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./sshproxy.sh -u &lt;username&gt;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your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password+OTP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as before</a:t>
            </a:r>
            <a:endParaRPr lang="en-US" sz="2400" dirty="0">
              <a:latin typeface="Arial"/>
            </a:endParaRPr>
          </a:p>
          <a:p>
            <a:pPr marL="742950" lvl="1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Three files will be created locally in ~/.</a:t>
            </a:r>
            <a:r>
              <a:rPr lang="en-US" sz="2400" dirty="0" err="1">
                <a:latin typeface="Arial"/>
              </a:rPr>
              <a:t>ssh</a:t>
            </a:r>
            <a:r>
              <a:rPr lang="en-US" sz="2400" dirty="0">
                <a:latin typeface="Arial"/>
              </a:rPr>
              <a:t>/</a:t>
            </a:r>
            <a:r>
              <a:rPr lang="en-US" sz="2400" dirty="0" err="1">
                <a:latin typeface="Arial"/>
              </a:rPr>
              <a:t>nersc</a:t>
            </a:r>
            <a:endParaRPr lang="en-US" sz="2400" dirty="0">
              <a:latin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Login with </a:t>
            </a:r>
            <a:r>
              <a:rPr lang="en-US" sz="2400" dirty="0" err="1">
                <a:latin typeface="Arial"/>
              </a:rPr>
              <a:t>ssh</a:t>
            </a:r>
            <a:r>
              <a:rPr lang="en-US" sz="2400" dirty="0">
                <a:latin typeface="Arial"/>
              </a:rPr>
              <a:t> using the generated key ‘</a:t>
            </a:r>
            <a:r>
              <a:rPr lang="en-US" sz="2400" dirty="0" err="1">
                <a:latin typeface="Arial"/>
              </a:rPr>
              <a:t>nersc</a:t>
            </a:r>
            <a:r>
              <a:rPr lang="en-US" sz="2400" dirty="0">
                <a:latin typeface="Arial"/>
              </a:rPr>
              <a:t>’</a:t>
            </a:r>
            <a:endParaRPr lang="en-US" sz="2400" dirty="0">
              <a:latin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宋体" charset="-122"/>
                <a:cs typeface="Calibri"/>
              </a:rPr>
              <a:t>	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-l &lt;username&gt; 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~/.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nersc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perlmutter-p1.nersc.gov</a:t>
            </a:r>
            <a:endParaRPr lang="en-US" sz="2400" dirty="0">
              <a:latin typeface="+mn-lt"/>
            </a:endParaRPr>
          </a:p>
          <a:p>
            <a:pPr>
              <a:spcBef>
                <a:spcPts val="4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Generated keys last 24 hours</a:t>
            </a:r>
          </a:p>
        </p:txBody>
      </p:sp>
    </p:spTree>
    <p:extLst>
      <p:ext uri="{BB962C8B-B14F-4D97-AF65-F5344CB8AC3E}">
        <p14:creationId xmlns:p14="http://schemas.microsoft.com/office/powerpoint/2010/main" val="2884182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Using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sshproxy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 for repeated logins for Windows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Use </a:t>
            </a:r>
            <a:r>
              <a:rPr lang="en-US" sz="2400" b="1" dirty="0" err="1">
                <a:latin typeface="+mn-lt"/>
              </a:rPr>
              <a:t>sshproxy</a:t>
            </a:r>
            <a:r>
              <a:rPr lang="en-US" sz="2400" b="1" dirty="0">
                <a:latin typeface="+mn-lt"/>
              </a:rPr>
              <a:t> instead of repeatedly using OTP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Windows 10+: </a:t>
            </a:r>
            <a:r>
              <a:rPr lang="en-US" sz="2400" dirty="0">
                <a:latin typeface="+mn-lt"/>
              </a:rPr>
              <a:t>download sshproxy.exe from NERSC: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1800" dirty="0">
                <a:solidFill>
                  <a:srgbClr val="AB0000"/>
                </a:solidFill>
                <a:latin typeface="+mn-lt"/>
              </a:rPr>
              <a:t>	</a:t>
            </a:r>
            <a:r>
              <a:rPr lang="en-US" sz="1800" dirty="0" err="1">
                <a:solidFill>
                  <a:srgbClr val="AB0000"/>
                </a:solidFill>
                <a:latin typeface="+mn-lt"/>
              </a:rPr>
              <a:t>scp</a:t>
            </a:r>
            <a:r>
              <a:rPr lang="en-US" sz="1800" dirty="0">
                <a:solidFill>
                  <a:srgbClr val="AB0000"/>
                </a:solidFill>
                <a:latin typeface="+mn-lt"/>
              </a:rPr>
              <a:t> &lt;username&gt;@dtn01.nersc.gov:/global/cfs/cdirs/mfa/NERSC-MFA/sshproxy.exe .</a:t>
            </a:r>
          </a:p>
          <a:p>
            <a:pPr marL="342900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Run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sshproxy.exe to generate a key in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openssh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format</a:t>
            </a: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sshproxy.exe -u &lt;username&gt; --format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openssh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 -o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nersc</a:t>
            </a: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Enter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your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password+OTP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as before</a:t>
            </a:r>
            <a:endParaRPr lang="en-US" sz="2400" dirty="0">
              <a:latin typeface="Arial"/>
            </a:endParaRPr>
          </a:p>
          <a:p>
            <a:pPr marL="742950" lvl="1" indent="-342900">
              <a:spcBef>
                <a:spcPts val="500"/>
              </a:spcBef>
              <a:buClr>
                <a:srgbClr val="CC0000"/>
              </a:buClr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The key file ‘</a:t>
            </a:r>
            <a:r>
              <a:rPr lang="en-US" sz="2400" dirty="0" err="1">
                <a:latin typeface="Arial"/>
              </a:rPr>
              <a:t>nersc</a:t>
            </a:r>
            <a:r>
              <a:rPr lang="en-US" sz="2400" dirty="0">
                <a:latin typeface="Arial"/>
              </a:rPr>
              <a:t>’ will be in the same directory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Arial"/>
              </a:rPr>
              <a:t>Login with </a:t>
            </a:r>
            <a:r>
              <a:rPr lang="en-US" sz="2400" dirty="0" err="1">
                <a:latin typeface="Arial"/>
              </a:rPr>
              <a:t>ssh</a:t>
            </a:r>
            <a:r>
              <a:rPr lang="en-US" sz="2400" dirty="0">
                <a:latin typeface="Arial"/>
              </a:rPr>
              <a:t> using the generated key ‘</a:t>
            </a:r>
            <a:r>
              <a:rPr lang="en-US" sz="2400" dirty="0" err="1">
                <a:latin typeface="Arial"/>
              </a:rPr>
              <a:t>nersc</a:t>
            </a:r>
            <a:r>
              <a:rPr lang="en-US" sz="2400" dirty="0">
                <a:latin typeface="Arial"/>
              </a:rPr>
              <a:t>’</a:t>
            </a:r>
            <a:endParaRPr lang="en-US" sz="2400" dirty="0">
              <a:latin typeface="+mn-lt"/>
            </a:endParaRPr>
          </a:p>
          <a:p>
            <a:pPr marL="400050" lvl="1" indent="0">
              <a:spcBef>
                <a:spcPts val="500"/>
              </a:spcBef>
              <a:buClr>
                <a:srgbClr val="CC0000"/>
              </a:buClr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		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ssh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-l &lt;username&gt; 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nersc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perlmutter-p1.nersc.gov</a:t>
            </a:r>
            <a:endParaRPr lang="en-US" sz="2400" dirty="0">
              <a:latin typeface="+mn-lt"/>
            </a:endParaRPr>
          </a:p>
          <a:p>
            <a:pPr>
              <a:spcBef>
                <a:spcPts val="4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Generated keys last 24 hours</a:t>
            </a:r>
          </a:p>
          <a:p>
            <a:pPr>
              <a:spcBef>
                <a:spcPts val="4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PuTTY-formatted keys (.</a:t>
            </a:r>
            <a:r>
              <a:rPr lang="en-US" sz="2400" dirty="0" err="1">
                <a:latin typeface="+mn-lt"/>
              </a:rPr>
              <a:t>ppk</a:t>
            </a:r>
            <a:r>
              <a:rPr lang="en-US" sz="2400" dirty="0">
                <a:latin typeface="+mn-lt"/>
              </a:rPr>
              <a:t>) can be generated with</a:t>
            </a:r>
          </a:p>
          <a:p>
            <a:pPr marL="400050" lvl="1" indent="0">
              <a:spcBef>
                <a:spcPts val="4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AB0000"/>
                </a:solidFill>
                <a:latin typeface="+mn-lt"/>
              </a:rPr>
              <a:t>	sshproxy.exe -u &lt;username&gt; -o </a:t>
            </a:r>
            <a:r>
              <a:rPr lang="en-US" sz="2000" dirty="0" err="1">
                <a:solidFill>
                  <a:srgbClr val="AB0000"/>
                </a:solidFill>
                <a:latin typeface="+mn-lt"/>
              </a:rPr>
              <a:t>nersc</a:t>
            </a:r>
            <a:endParaRPr lang="en-US" sz="2000" dirty="0">
              <a:solidFill>
                <a:srgbClr val="AB0000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CC0000"/>
              </a:buClr>
              <a:defRPr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098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Code Path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4582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The path for ACE3P executables are located at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    $CFS/ace3p/</a:t>
            </a:r>
            <a:r>
              <a:rPr lang="en-US" sz="2400" dirty="0" err="1">
                <a:solidFill>
                  <a:srgbClr val="AB0000"/>
                </a:solidFill>
                <a:latin typeface="+mn-lt"/>
              </a:rPr>
              <a:t>perlmutter</a:t>
            </a:r>
            <a:r>
              <a:rPr lang="en-US" sz="2400" dirty="0">
                <a:solidFill>
                  <a:srgbClr val="AB0000"/>
                </a:solidFill>
                <a:latin typeface="+mn-lt"/>
              </a:rPr>
              <a:t>/CPU/&lt;ace3p_module&gt;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Note: no need to download these (linking automatic)!</a:t>
            </a:r>
            <a:endParaRPr lang="en-US" sz="2400" dirty="0">
              <a:solidFill>
                <a:srgbClr val="AB0000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 modules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(replace </a:t>
            </a:r>
            <a:r>
              <a:rPr lang="en-US" sz="2400" dirty="0">
                <a:solidFill>
                  <a:srgbClr val="AB0000"/>
                </a:solidFill>
                <a:latin typeface="+mn-lt"/>
              </a:rPr>
              <a:t>&lt;ace3p_module&gt;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with a name):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acdtool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pre- and post-processing tool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omega3p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electromagnetic eigenmodes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s3p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s-parameters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t3p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time domain electromagnetic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tem3p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multiphysics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analysis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track3p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multipacting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and dark current solver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AB0000"/>
                </a:solidFill>
                <a:latin typeface="+mn-lt"/>
              </a:rPr>
              <a:t>gun3p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– space-charge and beam optics solver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Input Files and Results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 environment must be loaded once per session</a:t>
            </a:r>
          </a:p>
          <a:p>
            <a:pPr marL="400050" marR="0" lvl="1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B0000"/>
                </a:solidFill>
                <a:effectLst/>
                <a:uLnTx/>
                <a:uFillTx/>
                <a:latin typeface="Arial"/>
                <a:ea typeface="ＭＳ Ｐゴシック" charset="0"/>
                <a:cs typeface="Calibri"/>
              </a:rPr>
              <a:t>		source ~/perlmutter-ace3p.sh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 example input files and results at NERSC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Input Files: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$CFS/ace3p/cw23/exercises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Examples: </a:t>
            </a:r>
            <a:r>
              <a:rPr lang="en-US" sz="2000" dirty="0">
                <a:solidFill>
                  <a:srgbClr val="AB0000"/>
                </a:solidFill>
                <a:latin typeface="+mn-lt"/>
              </a:rPr>
              <a:t>$CFS/ace3p/cw23/examples</a:t>
            </a:r>
          </a:p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For CW23 you will need a local copy of the input files</a:t>
            </a:r>
          </a:p>
          <a:p>
            <a:pPr marL="746125" lvl="2" indent="-344488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To download them visit the workshop materials page: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hlinkClick r:id="rId3"/>
              </a:rPr>
              <a:t>https://confluence.slac.stanford.edu/display/AdvComp/Materials+for+CW23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 </a:t>
            </a:r>
            <a:endParaRPr lang="en-US" sz="2000" dirty="0">
              <a:solidFill>
                <a:srgbClr val="AB0000"/>
              </a:solidFill>
              <a:latin typeface="+mn-lt"/>
              <a:cs typeface="Calibri"/>
            </a:endParaRPr>
          </a:p>
          <a:p>
            <a:pPr marL="746125" lvl="2" indent="-344488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bottom of the page has links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to compressed file archives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759B4-8E9E-8CC3-64ED-6D1906BE1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876800"/>
            <a:ext cx="2038635" cy="9431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5783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Input File Structure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209800"/>
            <a:ext cx="3276600" cy="426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ModelInfo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File: ./pillbox4.ncdf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BoundaryCondition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Magnetic: 1, 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Exterior: 6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SurfaceMaterial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ReferenceNumber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6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  Sigma: 5.8e7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FiniteElement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Order:           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CurvedSurfaces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209800"/>
            <a:ext cx="3429000" cy="426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EigenSolver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NumEigenvalues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FrequencyShift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 1.0e9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PostProcess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: {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Toggle: 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ModeFile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: mode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}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4789" y="13716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ACE3P input files use the format: </a:t>
            </a:r>
            <a:r>
              <a:rPr lang="en-US" sz="2200" dirty="0">
                <a:solidFill>
                  <a:srgbClr val="AB0000"/>
                </a:solidFill>
                <a:latin typeface="+mn-lt"/>
              </a:rPr>
              <a:t>&lt;project&gt;.&lt;ace3p_module&gt;</a:t>
            </a:r>
          </a:p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For example: </a:t>
            </a:r>
            <a:r>
              <a:rPr lang="en-US" sz="2200" dirty="0">
                <a:solidFill>
                  <a:srgbClr val="AB0000"/>
                </a:solidFill>
                <a:latin typeface="+mn-lt"/>
              </a:rPr>
              <a:t>cw23/examples/omega3p/pillbox/</a:t>
            </a:r>
            <a:r>
              <a:rPr lang="en-US" sz="2200" b="1" dirty="0">
                <a:solidFill>
                  <a:srgbClr val="AB0000"/>
                </a:solidFill>
                <a:latin typeface="+mn-lt"/>
              </a:rPr>
              <a:t>pillbox.omega3p</a:t>
            </a:r>
          </a:p>
        </p:txBody>
      </p:sp>
    </p:spTree>
    <p:extLst>
      <p:ext uri="{BB962C8B-B14F-4D97-AF65-F5344CB8AC3E}">
        <p14:creationId xmlns:p14="http://schemas.microsoft.com/office/powerpoint/2010/main" val="1322233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NERSC Batch Script File Structure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38400"/>
            <a:ext cx="82296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#!/bin/bash -l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-C 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cpu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-q debug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-A m349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-N 1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-t 00:10:00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#SBATCH -J 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myjob</a:t>
            </a:r>
            <a:endParaRPr lang="en-US" sz="13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+mn-lt"/>
              </a:rPr>
              <a:t>#SBATCH -e ace3p.e%j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+mn-lt"/>
              </a:rPr>
              <a:t>#SBATCH -o ace3p.o%j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13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300" dirty="0" err="1">
                <a:solidFill>
                  <a:srgbClr val="000000"/>
                </a:solidFill>
                <a:latin typeface="+mn-lt"/>
              </a:rPr>
              <a:t>srun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 -n 16 -c 16 --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cpu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-bind=cores /global/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cfs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/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cdirs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/ace3p/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perlmutter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/CPU/omega3p PillboxCoax.omega3p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See </a:t>
            </a:r>
            <a:r>
              <a:rPr lang="en-US" sz="1400" dirty="0">
                <a:solidFill>
                  <a:srgbClr val="000000"/>
                </a:solidFill>
                <a:latin typeface="+mn-lt"/>
                <a:hlinkClick r:id="rId3"/>
              </a:rPr>
              <a:t>https://docs.nersc.gov/jobs/#commonly-used-options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for additional information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NERSC uses the SLURM batch system</a:t>
            </a:r>
          </a:p>
          <a:p>
            <a:pPr marL="342900" indent="-342900">
              <a:spcBef>
                <a:spcPts val="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ACE3P batch scripts are typically named: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run-&lt;ace3p_module&gt;.batch</a:t>
            </a:r>
          </a:p>
          <a:p>
            <a:pPr marL="0" indent="0">
              <a:spcBef>
                <a:spcPts val="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 example: 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cw23/examples/omega3p/pillbox/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run-omega3p.batch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2450711"/>
            <a:ext cx="6096000" cy="3056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Run bash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Specify CPU nodes for Perlmutter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Use ‘debug’ queue for testing, ‘regular’ for larger jobs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Use ‘m349’ allocation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Request 1 computing node (128 cores per node)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Request 10 minutes of computing time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Set the job name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Write errors to .err file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Write output to .out file</a:t>
            </a:r>
          </a:p>
          <a:p>
            <a:pPr>
              <a:lnSpc>
                <a:spcPct val="150000"/>
              </a:lnSpc>
            </a:pPr>
            <a:r>
              <a:rPr lang="en-US" sz="1300" b="1" dirty="0">
                <a:solidFill>
                  <a:srgbClr val="00B050"/>
                </a:solidFill>
                <a:latin typeface="+mn-lt"/>
              </a:rPr>
              <a:t>				Run solver using 16 tasks across 128 cores</a:t>
            </a:r>
          </a:p>
        </p:txBody>
      </p:sp>
    </p:spTree>
    <p:extLst>
      <p:ext uri="{BB962C8B-B14F-4D97-AF65-F5344CB8AC3E}">
        <p14:creationId xmlns:p14="http://schemas.microsoft.com/office/powerpoint/2010/main" val="1922088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Contents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Internet Connection &amp; Workshop Materials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Required Software &amp; Introduction to NERSC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Connecting to NERSC (Linux/iOS/Windows)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Working on NERSC (Unix commands/editors)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Transferring Files (SCP)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Configuring </a:t>
            </a: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sshproxy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 for logins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ACE3P modules and files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Submitting Jobs on NERSC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800" b="1" dirty="0" err="1">
                <a:solidFill>
                  <a:schemeClr val="tx1"/>
                </a:solidFill>
                <a:latin typeface="Calibri" charset="0"/>
              </a:rPr>
              <a:t>ParaView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 Setup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Running Jobs on Perlmutter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45415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/>
              </a:rPr>
              <a:t>Submit the job to queue using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sbatch</a:t>
            </a:r>
            <a:endParaRPr lang="en-US" sz="2400" dirty="0">
              <a:solidFill>
                <a:srgbClr val="C00000"/>
              </a:solidFill>
              <a:latin typeface="+mn-lt"/>
              <a:cs typeface="Calibri"/>
            </a:endParaRP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sbatch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your_batch_script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  <a:b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</a:br>
            <a:endParaRPr lang="en-US" sz="1600" dirty="0">
              <a:latin typeface="+mn-lt"/>
              <a:cs typeface="Calibri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Check job status 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squeue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sqs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altLang="zh-CN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altLang="zh-CN" sz="2000" dirty="0" err="1">
                <a:solidFill>
                  <a:srgbClr val="C00000"/>
                </a:solidFill>
                <a:latin typeface="+mn-lt"/>
              </a:rPr>
              <a:t>squeue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-u </a:t>
            </a:r>
            <a:r>
              <a:rPr lang="en-US" sz="2000" dirty="0">
                <a:solidFill>
                  <a:srgbClr val="CC0000"/>
                </a:solidFill>
                <a:latin typeface="+mn-lt"/>
              </a:rPr>
              <a:t>&lt;username&gt;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altLang="zh-CN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altLang="zh-CN" sz="2000" dirty="0" err="1">
                <a:solidFill>
                  <a:srgbClr val="C00000"/>
                </a:solidFill>
                <a:latin typeface="+mn-lt"/>
              </a:rPr>
              <a:t>sqs</a:t>
            </a:r>
            <a:br>
              <a:rPr lang="en-US" altLang="zh-CN" sz="2000" dirty="0">
                <a:solidFill>
                  <a:srgbClr val="C00000"/>
                </a:solidFill>
                <a:latin typeface="+mn-lt"/>
              </a:rPr>
            </a:br>
            <a:endParaRPr lang="en-US" sz="1600" dirty="0">
              <a:latin typeface="+mn-lt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Cancel jobs 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scancel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scancel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job_id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  <a:br>
              <a:rPr lang="en-US" sz="2000" dirty="0">
                <a:solidFill>
                  <a:srgbClr val="C00000"/>
                </a:solidFill>
                <a:latin typeface="+mn-lt"/>
              </a:rPr>
            </a:br>
            <a:endParaRPr lang="en-US" sz="16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Check the job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log/output</a:t>
            </a:r>
            <a:r>
              <a:rPr lang="en-US" sz="2400" dirty="0">
                <a:latin typeface="+mn-lt"/>
              </a:rPr>
              <a:t> as it runs using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tail</a:t>
            </a:r>
          </a:p>
          <a:p>
            <a:pPr marL="0" indent="34290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tail -f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job_log_file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  <a:br>
              <a:rPr lang="en-US" sz="2000" dirty="0">
                <a:solidFill>
                  <a:srgbClr val="C00000"/>
                </a:solidFill>
                <a:latin typeface="+mn-lt"/>
              </a:rPr>
            </a:br>
            <a:endParaRPr lang="en-US" sz="20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Tip: the job log/output files use the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.log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.out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201889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Configuring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ParaView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AB0000"/>
              </a:buClr>
              <a:defRPr/>
            </a:pPr>
            <a:r>
              <a:rPr lang="en-US" sz="2400" b="1" dirty="0">
                <a:latin typeface="+mn-lt"/>
              </a:rPr>
              <a:t>Enable SLAC toolbar</a:t>
            </a:r>
          </a:p>
          <a:p>
            <a:pPr marL="744537" lvl="2" indent="-342900">
              <a:spcBef>
                <a:spcPts val="0"/>
              </a:spcBef>
              <a:buClr>
                <a:srgbClr val="AB0000"/>
              </a:buClr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Tools &gt; Manage Plugins…</a:t>
            </a:r>
          </a:p>
          <a:p>
            <a:pPr marL="744537" lvl="2" indent="-342900">
              <a:spcBef>
                <a:spcPts val="0"/>
              </a:spcBef>
              <a:buClr>
                <a:srgbClr val="AB0000"/>
              </a:buClr>
              <a:buFont typeface="Arial"/>
              <a:buChar char="•"/>
              <a:defRPr/>
            </a:pPr>
            <a:r>
              <a:rPr lang="en-US" sz="2000" dirty="0">
                <a:latin typeface="+mn-lt"/>
              </a:rPr>
              <a:t>Select </a:t>
            </a:r>
            <a:r>
              <a:rPr lang="en-US" sz="2000" dirty="0" err="1">
                <a:latin typeface="+mn-lt"/>
              </a:rPr>
              <a:t>SLACTools</a:t>
            </a:r>
            <a:r>
              <a:rPr lang="en-US" sz="2000" dirty="0">
                <a:latin typeface="+mn-lt"/>
              </a:rPr>
              <a:t> </a:t>
            </a:r>
          </a:p>
          <a:p>
            <a:pPr marL="744537" lvl="2" indent="-342900">
              <a:spcBef>
                <a:spcPts val="0"/>
              </a:spcBef>
              <a:buClr>
                <a:srgbClr val="AB0000"/>
              </a:buClr>
              <a:buFont typeface="Arial"/>
              <a:buChar char="•"/>
              <a:defRPr/>
            </a:pPr>
            <a:r>
              <a:rPr lang="en-US" sz="2000" dirty="0" err="1">
                <a:latin typeface="+mn-lt"/>
              </a:rPr>
              <a:t>SLACTools</a:t>
            </a:r>
            <a:r>
              <a:rPr lang="en-US" sz="2000" dirty="0">
                <a:latin typeface="+mn-lt"/>
              </a:rPr>
              <a:t> &gt; Auto Load</a:t>
            </a:r>
            <a:br>
              <a:rPr lang="en-US" sz="20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pPr marL="0" lvl="2" indent="0">
              <a:spcBef>
                <a:spcPts val="0"/>
              </a:spcBef>
              <a:buClr>
                <a:srgbClr val="AB0000"/>
              </a:buClr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b="1" dirty="0">
                <a:latin typeface="+mn-lt"/>
              </a:rPr>
              <a:t>Load macros</a:t>
            </a:r>
          </a:p>
          <a:p>
            <a:pPr marL="744538" lvl="4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Macros &gt; Add new macro…</a:t>
            </a:r>
          </a:p>
          <a:p>
            <a:pPr marL="744538" lvl="4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Go to ‘</a:t>
            </a:r>
            <a:r>
              <a:rPr lang="en-US" sz="2000" b="1" dirty="0">
                <a:latin typeface="+mn-lt"/>
              </a:rPr>
              <a:t>cw23/macros</a:t>
            </a:r>
            <a:r>
              <a:rPr lang="en-US" sz="2000" dirty="0">
                <a:latin typeface="+mn-lt"/>
              </a:rPr>
              <a:t>’</a:t>
            </a:r>
          </a:p>
          <a:p>
            <a:pPr marL="744538" lvl="4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Load the following macros one by one:</a:t>
            </a:r>
          </a:p>
          <a:p>
            <a:pPr marL="1201738" lvl="5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Track3P: </a:t>
            </a:r>
            <a:r>
              <a:rPr lang="en-US" sz="2000" b="1" dirty="0">
                <a:latin typeface="+mn-lt"/>
              </a:rPr>
              <a:t>enhancement.py, resonant_lineplot.py,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resonant_location.py, trajectory.py</a:t>
            </a:r>
          </a:p>
          <a:p>
            <a:pPr marL="1201738" lvl="5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latin typeface="+mn-lt"/>
              </a:rPr>
              <a:t>T3P: </a:t>
            </a:r>
            <a:r>
              <a:rPr lang="en-US" sz="2000" b="1" dirty="0">
                <a:latin typeface="+mn-lt"/>
              </a:rPr>
              <a:t>wakeplot.py, </a:t>
            </a:r>
            <a:r>
              <a:rPr lang="en-US" sz="2000" b="1" dirty="0" err="1">
                <a:latin typeface="+mn-lt"/>
              </a:rPr>
              <a:t>timeFFT.py</a:t>
            </a:r>
            <a:r>
              <a:rPr lang="en-US" sz="2000" b="1" dirty="0">
                <a:latin typeface="+mn-lt"/>
              </a:rPr>
              <a:t>, </a:t>
            </a:r>
            <a:r>
              <a:rPr lang="en-US" sz="2000" b="1" err="1">
                <a:latin typeface="+mn-lt"/>
              </a:rPr>
              <a:t>fft</a:t>
            </a:r>
            <a:r>
              <a:rPr lang="en-US" sz="2000" b="1">
                <a:latin typeface="+mn-lt"/>
              </a:rPr>
              <a:t>.py</a:t>
            </a:r>
            <a:endParaRPr lang="en-US" sz="2000" b="1" dirty="0">
              <a:latin typeface="+mn-lt"/>
            </a:endParaRPr>
          </a:p>
          <a:p>
            <a:pPr marL="1201738" lvl="5" indent="-403225">
              <a:spcBef>
                <a:spcPts val="0"/>
              </a:spcBef>
              <a:buClr>
                <a:srgbClr val="AB0000"/>
              </a:buClr>
              <a:buFont typeface="Arial"/>
              <a:buChar char="•"/>
              <a:tabLst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339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26" y="1447799"/>
            <a:ext cx="3969173" cy="303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07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Transferring Files to/from NERSC with WinSCP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7975" y="1463949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Run WinSCP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Create a new connection</a:t>
            </a:r>
          </a:p>
          <a:p>
            <a:pPr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Set file protocol: ‘SCP’</a:t>
            </a:r>
          </a:p>
          <a:p>
            <a:pPr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Set host name and port:</a:t>
            </a:r>
          </a:p>
          <a:p>
            <a:pPr marL="0" indent="0" eaLnBrk="1" hangingPunct="1">
              <a:spcBef>
                <a:spcPts val="500"/>
              </a:spcBef>
              <a:buClr>
                <a:srgbClr val="CC0000"/>
              </a:buClr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     ‘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dtn01.nersc.gov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’ and ‘22’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Set your username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Leave password blank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Click save and login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Enter your NERSC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password+OTP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when prompted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228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Once connected, copy files from one panel to another</a:t>
            </a:r>
          </a:p>
          <a:p>
            <a:pPr marL="0" lvl="1" eaLnBrk="1" hangingPunct="1"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2286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Tip: a built-in text editor is included in WinSCP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58888-3702-82D0-638C-E5619502D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579148" cy="3052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Using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sshproxy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 with WinSCP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7975" y="1463949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Select NERSC connection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Click ‘Edit’ &gt; ‘Advanced’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Select SSH &gt; Authentication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Select private key file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Click ‘…’ to browse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Enter the ‘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nersc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’ key file path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If browsing, view all files (*.*)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Agree to convert to PuTTY format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With ‘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nersc.ppk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’ file created/set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Click ‘OK’ &gt; Click ‘Save’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Note: this process must be redone daily, alternatively a new .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ppk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key can be created with sshproxy.exe daily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4A19D-F606-8331-7E03-0B83BE350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395070"/>
            <a:ext cx="3810089" cy="31080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24F878-015B-5225-B9FC-5591B2827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86200" y="2949095"/>
            <a:ext cx="2209800" cy="98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40C23-08B4-D3CC-1398-D87FA6FAB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765" y="4593784"/>
            <a:ext cx="2962424" cy="11495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E28610-62B3-01D0-560C-2E39B7E96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10200" y="4724400"/>
            <a:ext cx="1752600" cy="8755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54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NoMachine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Download and install the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Enterprise Client: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  <a:hlinkClick r:id="rId3"/>
              </a:rPr>
              <a:t>https://www.nomachine.com/download-enterprise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Run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and add a connection with these details: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Under configuration select to use a user-provided key: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4AB2-3663-7ECA-6D36-0EE3FD7F8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400" y="2667000"/>
            <a:ext cx="6259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D2A30-8313-F744-59CF-35A178204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787" y="5684837"/>
            <a:ext cx="6020640" cy="390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513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NoMachine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Locate the NERSC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sshproxy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key (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openssh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format):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Replace this path with where sshproxy.exe is installed!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Save these settings and close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Locate the “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player.cfg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” file and open it for editing: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C:\Users\&lt;username&gt;\.nx\config\player.cfg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Edit the “SSH client mode” key from “library” to “native”:</a:t>
            </a:r>
          </a:p>
          <a:p>
            <a:pPr lvl="1"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&lt;option key="SSH client mode" value="native" /&gt;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Save and close the “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player.cfg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”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38A86-7134-BF6E-4227-A6B13CD0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7" y="1857444"/>
            <a:ext cx="7727446" cy="14953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6B06CE-D57B-0234-6CD0-F19E1DA00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667000" y="30480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20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Setting up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NoMachine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Reopen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NoMachine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: connect to the saved NERSC connection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Enter your NERSC username in the popup window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Select to “Yes” on the verify host authenticity window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Once connected create a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</a:rPr>
              <a:t>new virtual desktop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Tutorial popups can be skipped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These buttons open terminals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b="1" dirty="0">
                <a:solidFill>
                  <a:srgbClr val="000000"/>
                </a:solidFill>
                <a:latin typeface="+mn-lt"/>
              </a:rPr>
              <a:t>to Perlmutter, Cori, DTN nodes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For more information visit:</a:t>
            </a:r>
            <a:br>
              <a:rPr lang="en-US" sz="2000" b="1" dirty="0">
                <a:solidFill>
                  <a:srgbClr val="000000"/>
                </a:solidFill>
                <a:latin typeface="+mn-lt"/>
              </a:rPr>
            </a:br>
            <a:r>
              <a:rPr lang="en-US" sz="2000" dirty="0">
                <a:solidFill>
                  <a:srgbClr val="000000"/>
                </a:solidFill>
                <a:latin typeface="+mn-lt"/>
                <a:hlinkClick r:id="rId3"/>
              </a:rPr>
              <a:t>https://docs.nersc.gov/connect/nx/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</a:pP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B8641-743D-6A15-01EC-1F6F9DFE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84" y="2565872"/>
            <a:ext cx="2362200" cy="12666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B0A62-17BA-6192-1863-9370C5531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84" y="3846968"/>
            <a:ext cx="3295616" cy="25459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4AD29E-FF7E-4AA7-03C9-255645152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495800" y="4495800"/>
            <a:ext cx="609600" cy="81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984B8E-08CB-7BE0-C1F3-753C0E5F5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5800" y="4577109"/>
            <a:ext cx="609600" cy="108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213DC4-7D20-FBCC-3D28-71EA9A218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95800" y="4577109"/>
            <a:ext cx="609600" cy="299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417D230-FA10-2275-9BCE-6FD3DAD91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6600" y="3129309"/>
            <a:ext cx="2209800" cy="147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1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Internet Access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23862" y="1600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Wi-Fi ‘SLAC-VISITOR’ network is available in the meeting room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your browser to any non-encrypted web page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such as </a:t>
            </a:r>
            <a:r>
              <a:rPr lang="en-US" sz="2400" dirty="0">
                <a:solidFill>
                  <a:srgbClr val="0070C0"/>
                </a:solidFill>
                <a:latin typeface="+mn-lt"/>
                <a:hlinkClick r:id="rId3"/>
              </a:rPr>
              <a:t>http://www.google.com/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Complete the registration form and press the ‘I agree’ button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Workshop Materials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CW23 Website: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3"/>
              </a:rPr>
              <a:t>https://conf.slac.stanford.edu/cw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Tutorials: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4"/>
              </a:rPr>
              <a:t>https://confluence.slac.stanford.edu/display/AdvComp/Materials+for+CW23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400050" lvl="1" indent="0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ACE3P-CW23 SLACK:</a:t>
            </a:r>
          </a:p>
          <a:p>
            <a:pPr marL="74295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/>
              <a:t>Check your email for signup information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3574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Required Software: Pre- and Post-processing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233597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Cubit v. 16.08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Pre-processing tool for solid modeling and meshing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3"/>
              </a:rPr>
              <a:t>https://cubit.sandia.gov/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Requires a license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ParaView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v. 5.11.0 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Post-processing and data visualization tool</a:t>
            </a: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hlinkClick r:id="rId4"/>
              </a:rPr>
              <a:t>http://www.paraview.org/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0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Free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Working at NERSC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88392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7663"/>
            <a:r>
              <a:rPr lang="en-US" sz="2000" b="1" dirty="0">
                <a:solidFill>
                  <a:srgbClr val="000000"/>
                </a:solidFill>
              </a:rPr>
              <a:t>The National Energy Research Scientific Computing Center</a:t>
            </a:r>
            <a:r>
              <a:rPr lang="en-US" sz="2000" dirty="0">
                <a:solidFill>
                  <a:srgbClr val="000000"/>
                </a:solidFill>
              </a:rPr>
              <a:t> (NERSC) is a High Performance Computing user facility operated by Lawrence Berkeley National Laboratory. Perlmutter is NERSC’s primary computing system (Cori will be retired very soon).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E36FFE6-C1E0-164C-900B-FA05AB961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19984"/>
            <a:ext cx="8229600" cy="40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Perlmutter has 1792 GPU nodes and 3072 CPU nodes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GPU nodes: </a:t>
            </a:r>
            <a:r>
              <a:rPr lang="pt-BR" sz="2000" dirty="0">
                <a:latin typeface="+mn-lt"/>
                <a:cs typeface="Calibri" charset="0"/>
              </a:rPr>
              <a:t>1x AMD EPYC 7763 + 4x NVIDIA A100 processors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CPU nodes: </a:t>
            </a:r>
            <a:r>
              <a:rPr lang="pt-BR" sz="2000" dirty="0">
                <a:latin typeface="+mn-lt"/>
                <a:cs typeface="Calibri" charset="0"/>
              </a:rPr>
              <a:t>2x AMD EPYC 7763 processors</a:t>
            </a:r>
            <a:endParaRPr lang="en-US" sz="2000" dirty="0">
              <a:latin typeface="+mn-lt"/>
              <a:cs typeface="Calibri" charset="0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ACE3P currently only runs on CPU processors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64 cores per CPU (128 per node)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512GB DDR4 memory per node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39.2 </a:t>
            </a:r>
            <a:r>
              <a:rPr lang="en-US" sz="2000" dirty="0" err="1">
                <a:latin typeface="+mn-lt"/>
                <a:cs typeface="Calibri" charset="0"/>
              </a:rPr>
              <a:t>GFlops</a:t>
            </a:r>
            <a:r>
              <a:rPr lang="en-US" sz="2000" dirty="0">
                <a:latin typeface="+mn-lt"/>
                <a:cs typeface="Calibri" charset="0"/>
              </a:rPr>
              <a:t> per core (2.51 </a:t>
            </a:r>
            <a:r>
              <a:rPr lang="en-US" sz="2000" dirty="0" err="1">
                <a:latin typeface="+mn-lt"/>
                <a:cs typeface="Calibri" charset="0"/>
              </a:rPr>
              <a:t>TFlops</a:t>
            </a:r>
            <a:r>
              <a:rPr lang="en-US" sz="2000" dirty="0">
                <a:latin typeface="+mn-lt"/>
                <a:cs typeface="Calibri" charset="0"/>
              </a:rPr>
              <a:t> per CPU)</a:t>
            </a:r>
          </a:p>
          <a:p>
            <a:pPr lvl="1"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Calibri" charset="0"/>
              </a:rPr>
              <a:t>Additional information can be found at: </a:t>
            </a:r>
            <a:r>
              <a:rPr lang="en-US" sz="2000" dirty="0">
                <a:latin typeface="+mn-lt"/>
                <a:cs typeface="Calibri" charset="0"/>
                <a:hlinkClick r:id="rId3"/>
              </a:rPr>
              <a:t>https://docs.nersc.gov/systems/perlmutter/architecture/</a:t>
            </a:r>
            <a:r>
              <a:rPr lang="en-US" sz="2000" dirty="0">
                <a:latin typeface="+mn-lt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386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441313"/>
            <a:ext cx="2743200" cy="114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</a:rPr>
              <a:t>Secure SSH Connection</a:t>
            </a:r>
          </a:p>
        </p:txBody>
      </p:sp>
      <p:sp>
        <p:nvSpPr>
          <p:cNvPr id="7170" name="Text 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ACE3P Workflow on NERSC systems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57200" y="1519517"/>
            <a:ext cx="8229600" cy="159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Most pre- and post-processing will be performed on your own local laptop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Simulations will be run on </a:t>
            </a:r>
            <a:r>
              <a:rPr lang="en-US" sz="2400" dirty="0">
                <a:latin typeface="+mn-lt"/>
              </a:rPr>
              <a:t>National Energy Research Scientific Computing Center (NERSC) systems</a:t>
            </a:r>
            <a:endParaRPr lang="en-US" sz="2400" dirty="0">
              <a:latin typeface="Calibri" charset="0"/>
              <a:cs typeface="Calibri" charset="0"/>
            </a:endParaRPr>
          </a:p>
        </p:txBody>
      </p:sp>
      <p:sp>
        <p:nvSpPr>
          <p:cNvPr id="12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310218"/>
            <a:ext cx="2362200" cy="1524000"/>
          </a:xfrm>
          <a:custGeom>
            <a:avLst/>
            <a:gdLst>
              <a:gd name="G0" fmla="+- 1 0 0"/>
              <a:gd name="G1" fmla="+- 1 0 0"/>
              <a:gd name="G2" fmla="+- 1 0 0"/>
              <a:gd name="G3" fmla="+- 21600 0 0"/>
              <a:gd name="G4" fmla="+- 1 0 0"/>
              <a:gd name="G5" fmla="+- 63813 0 0"/>
              <a:gd name="G6" fmla="+- 1 0 0"/>
              <a:gd name="G7" fmla="+- 22540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*/ 1 1139 34464"/>
              <a:gd name="G16" fmla="+- 1 0 0"/>
              <a:gd name="G17" fmla="*/ 1 54581 34464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*/ 1 2543 44192"/>
              <a:gd name="G24" fmla="+- 1 0 0"/>
              <a:gd name="G25" fmla="*/ 1 29003 51712"/>
              <a:gd name="G26" fmla="*/ 1 0 51712"/>
              <a:gd name="G27" fmla="+- 16382 0 0"/>
              <a:gd name="G28" fmla="+- 1 0 0"/>
              <a:gd name="G29" fmla="+- 1 0 0"/>
              <a:gd name="G30" fmla="*/ 1 2543 44192"/>
              <a:gd name="G31" fmla="+- 1 0 0"/>
              <a:gd name="G32" fmla="*/ 1 29003 51712"/>
              <a:gd name="G33" fmla="*/ 1 0 51712"/>
              <a:gd name="G34" fmla="+- 61440 0 0"/>
              <a:gd name="G35" fmla="*/ 1 5869 9632"/>
              <a:gd name="G36" fmla="*/ 1 48365 11520"/>
              <a:gd name="G37" fmla="*/ G36 1 180"/>
              <a:gd name="G38" fmla="*/ G35 1 G37"/>
              <a:gd name="G39" fmla="+- 36955 0 0"/>
              <a:gd name="G40" fmla="*/ 1 56599 30784"/>
              <a:gd name="G41" fmla="+- 63981 0 0"/>
              <a:gd name="G42" fmla="*/ 1 35033 51712"/>
              <a:gd name="T0" fmla="*/ 168029 w 21600"/>
              <a:gd name="T1" fmla="*/ 0 h 21600"/>
              <a:gd name="T2" fmla="*/ 168029 w 21600"/>
              <a:gd name="T3" fmla="*/ 269836 h 21600"/>
              <a:gd name="T4" fmla="*/ 915962 w 21600"/>
              <a:gd name="T5" fmla="*/ 0 h 21600"/>
              <a:gd name="T6" fmla="*/ 915962 w 21600"/>
              <a:gd name="T7" fmla="*/ 269836 h 21600"/>
              <a:gd name="T8" fmla="*/ 539772 w 21600"/>
              <a:gd name="T9" fmla="*/ 0 h 21600"/>
              <a:gd name="T10" fmla="*/ 539772 w 21600"/>
              <a:gd name="T11" fmla="*/ 812555 h 21600"/>
              <a:gd name="T12" fmla="*/ 0 w 21600"/>
              <a:gd name="T13" fmla="*/ 812555 h 21600"/>
              <a:gd name="T14" fmla="*/ 1079543 w 21600"/>
              <a:gd name="T15" fmla="*/ 812555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CCC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S PGothic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65629" y="4953000"/>
            <a:ext cx="2438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latin typeface="Calibri" charset="0"/>
                <a:cs typeface="Calibri" charset="0"/>
              </a:rPr>
              <a:t>	</a:t>
            </a:r>
            <a:r>
              <a:rPr lang="en-US" sz="2400" b="1" dirty="0">
                <a:latin typeface="Calibri" charset="0"/>
                <a:cs typeface="Calibri" charset="0"/>
              </a:rPr>
              <a:t>Your Laptop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Cubit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  <a:cs typeface="Calibri" charset="0"/>
              </a:rPr>
              <a:t>ParaView</a:t>
            </a:r>
            <a:endParaRPr lang="en-US" sz="2400" dirty="0">
              <a:latin typeface="+mn-lt"/>
              <a:cs typeface="Calibri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638800" y="4953000"/>
            <a:ext cx="32210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dirty="0">
                <a:latin typeface="Calibri" charset="0"/>
                <a:cs typeface="Calibri" charset="0"/>
              </a:rPr>
              <a:t>	</a:t>
            </a:r>
            <a:r>
              <a:rPr lang="en-US" sz="2400" b="1" dirty="0">
                <a:latin typeface="Calibri" charset="0"/>
                <a:cs typeface="Calibri" charset="0"/>
              </a:rPr>
              <a:t>NERSC Perlmutter</a:t>
            </a: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  <a:cs typeface="Calibri" charset="0"/>
              </a:rPr>
              <a:t>acdtool</a:t>
            </a:r>
            <a:endParaRPr lang="en-US" sz="2400" dirty="0">
              <a:latin typeface="+mn-lt"/>
              <a:cs typeface="Calibri" charset="0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Calibri" charset="0"/>
              </a:rPr>
              <a:t>ACE3P</a:t>
            </a:r>
          </a:p>
        </p:txBody>
      </p:sp>
      <p:sp>
        <p:nvSpPr>
          <p:cNvPr id="16391" name="Left-Right Arrow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1718"/>
            <a:ext cx="2819400" cy="381000"/>
          </a:xfrm>
          <a:prstGeom prst="leftRightArrow">
            <a:avLst>
              <a:gd name="adj1" fmla="val 50000"/>
              <a:gd name="adj2" fmla="val 49984"/>
            </a:avLst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Perlmutter Debuts in the Top 5 of the Top500">
            <a:extLst>
              <a:ext uri="{FF2B5EF4-FFF2-40B4-BE49-F238E27FC236}">
                <a16:creationId xmlns:a16="http://schemas.microsoft.com/office/drawing/2014/main" id="{18ACFAB7-BA02-C134-C85B-7D613619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7" y="3439898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Secure Connection to NERSC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Linux/iOS</a:t>
            </a:r>
            <a:r>
              <a:rPr lang="en-US" sz="2400" dirty="0">
                <a:latin typeface="+mn-lt"/>
              </a:rPr>
              <a:t>: normally installed by default in Unix terminals</a:t>
            </a:r>
            <a:endParaRPr lang="en-US" sz="2400" b="1" dirty="0">
              <a:latin typeface="+mn-lt"/>
            </a:endParaRP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 err="1">
                <a:latin typeface="+mn-lt"/>
              </a:rPr>
              <a:t>ssh</a:t>
            </a:r>
            <a:r>
              <a:rPr lang="en-US" sz="2400" dirty="0">
                <a:latin typeface="+mn-lt"/>
              </a:rPr>
              <a:t> – secure shell client</a:t>
            </a: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 err="1">
                <a:latin typeface="+mn-lt"/>
              </a:rPr>
              <a:t>scp</a:t>
            </a:r>
            <a:r>
              <a:rPr lang="en-US" sz="2400" dirty="0">
                <a:latin typeface="+mn-lt"/>
              </a:rPr>
              <a:t> – secure file transfer tool</a:t>
            </a:r>
          </a:p>
          <a:p>
            <a:pPr marL="0" lvl="1" indent="0">
              <a:spcBef>
                <a:spcPts val="600"/>
              </a:spcBef>
              <a:defRPr/>
            </a:pPr>
            <a:r>
              <a:rPr lang="en-US" sz="2400" b="1" dirty="0">
                <a:latin typeface="+mn-lt"/>
              </a:rPr>
              <a:t>Windows 10+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ssh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scp</a:t>
            </a:r>
            <a:r>
              <a:rPr lang="en-US" sz="2400" dirty="0">
                <a:latin typeface="+mn-lt"/>
              </a:rPr>
              <a:t> available via </a:t>
            </a:r>
            <a:r>
              <a:rPr lang="en-US" sz="2400" dirty="0" err="1">
                <a:latin typeface="+mn-lt"/>
              </a:rPr>
              <a:t>cmd</a:t>
            </a:r>
            <a:r>
              <a:rPr lang="en-US" sz="2400" dirty="0">
                <a:latin typeface="+mn-lt"/>
              </a:rPr>
              <a:t> or PowerShell</a:t>
            </a:r>
          </a:p>
          <a:p>
            <a:pPr marL="0" lvl="1" indent="0">
              <a:spcBef>
                <a:spcPts val="600"/>
              </a:spcBef>
              <a:defRPr/>
            </a:pPr>
            <a:r>
              <a:rPr lang="en-US" sz="2400" b="1" dirty="0">
                <a:latin typeface="+mn-lt"/>
              </a:rPr>
              <a:t>Optional software</a:t>
            </a:r>
            <a:r>
              <a:rPr lang="en-US" sz="2400" dirty="0">
                <a:latin typeface="+mn-lt"/>
              </a:rPr>
              <a:t>:</a:t>
            </a: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PuTTY </a:t>
            </a:r>
            <a:r>
              <a:rPr lang="en-US" sz="2400" dirty="0"/>
              <a:t>– </a:t>
            </a:r>
            <a:r>
              <a:rPr lang="en-US" sz="2400" dirty="0">
                <a:latin typeface="+mn-lt"/>
              </a:rPr>
              <a:t>secure shell client (alternative option) </a:t>
            </a:r>
            <a:r>
              <a:rPr lang="en-US" sz="2000" dirty="0">
                <a:latin typeface="+mn-lt"/>
                <a:hlinkClick r:id="rId3"/>
              </a:rPr>
              <a:t>http://www.putty.org</a:t>
            </a:r>
            <a:endParaRPr lang="en-US" sz="2000" dirty="0">
              <a:latin typeface="+mn-lt"/>
            </a:endParaRP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WinSCP </a:t>
            </a:r>
            <a:r>
              <a:rPr lang="en-US" sz="2400" dirty="0"/>
              <a:t>– </a:t>
            </a:r>
            <a:r>
              <a:rPr lang="en-US" sz="2400" dirty="0">
                <a:latin typeface="+mn-lt"/>
              </a:rPr>
              <a:t>secure file transfer tool (GUI for file transfers)</a:t>
            </a:r>
          </a:p>
          <a:p>
            <a:pPr marL="0" lvl="1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hlinkClick r:id="rId4"/>
              </a:rPr>
              <a:t>http://winscp.net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marL="342900" lvl="1" indent="-342900">
              <a:spcBef>
                <a:spcPts val="600"/>
              </a:spcBef>
              <a:buClr>
                <a:srgbClr val="CC0000"/>
              </a:buClr>
              <a:buFont typeface="Arial"/>
              <a:buChar char="•"/>
              <a:defRPr/>
            </a:pPr>
            <a:r>
              <a:rPr lang="en-US" sz="2400" dirty="0" err="1">
                <a:latin typeface="+mn-lt"/>
              </a:rPr>
              <a:t>NoMachine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– </a:t>
            </a:r>
            <a:r>
              <a:rPr lang="en-US" sz="2400" dirty="0">
                <a:latin typeface="+mn-lt"/>
              </a:rPr>
              <a:t>virtual desktop client (GUI for NERSC)</a:t>
            </a:r>
          </a:p>
          <a:p>
            <a:pPr marL="0" lvl="1" indent="341313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  <a:hlinkClick r:id="rId5"/>
              </a:rPr>
              <a:t>http://www.nomachine.com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0" lvl="1" indent="0">
              <a:spcBef>
                <a:spcPts val="600"/>
              </a:spcBef>
              <a:buClr>
                <a:srgbClr val="CC0000"/>
              </a:buClr>
              <a:defRPr/>
            </a:pPr>
            <a:r>
              <a:rPr lang="en-US" sz="2400" b="1" dirty="0">
                <a:latin typeface="+mn-lt"/>
              </a:rPr>
              <a:t>Text Editor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gedit</a:t>
            </a:r>
            <a:r>
              <a:rPr lang="en-US" sz="2400" dirty="0">
                <a:latin typeface="+mn-lt"/>
              </a:rPr>
              <a:t>, emacs, vi, notepad, notepad++, etc.</a:t>
            </a:r>
          </a:p>
          <a:p>
            <a:pPr marL="0" lvl="1" indent="0">
              <a:spcBef>
                <a:spcPts val="600"/>
              </a:spcBef>
              <a:defRPr/>
            </a:pP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57200" y="57150"/>
            <a:ext cx="8229600" cy="792163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MS PGothic" charset="0"/>
              </a:rPr>
              <a:t>Unix Basics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S PGothic" charset="0"/>
              </a:defRPr>
            </a:lvl9pPr>
          </a:lstStyle>
          <a:p>
            <a:pPr marL="344488" lvl="1" indent="-344488"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  <a:cs typeface="Calibri"/>
              </a:rPr>
              <a:t>Copy files </a:t>
            </a:r>
            <a:r>
              <a:rPr lang="en-US" sz="2400" dirty="0">
                <a:latin typeface="+mn-lt"/>
                <a:cs typeface="Calibri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  <a:cs typeface="Calibri"/>
              </a:rPr>
              <a:t>cp</a:t>
            </a:r>
            <a:endParaRPr lang="en-US" sz="2400" dirty="0">
              <a:solidFill>
                <a:srgbClr val="C00000"/>
              </a:solidFill>
              <a:latin typeface="+mn-lt"/>
              <a:cs typeface="Calibri"/>
            </a:endParaRPr>
          </a:p>
          <a:p>
            <a:pPr marL="344488" lvl="1" indent="0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	cp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source_file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 &lt;</a:t>
            </a:r>
            <a:r>
              <a:rPr lang="en-US" sz="2000" dirty="0" err="1">
                <a:solidFill>
                  <a:srgbClr val="C00000"/>
                </a:solidFill>
                <a:latin typeface="+mn-lt"/>
                <a:cs typeface="Calibri"/>
              </a:rPr>
              <a:t>destination_file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Calibri"/>
              </a:rPr>
              <a:t>&gt;</a:t>
            </a:r>
          </a:p>
          <a:p>
            <a:pPr marL="0" indent="339725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Calibri"/>
              </a:rPr>
              <a:t>Tip: Use </a:t>
            </a:r>
            <a:r>
              <a:rPr lang="en-US" sz="2400" dirty="0">
                <a:solidFill>
                  <a:srgbClr val="C00000"/>
                </a:solidFill>
                <a:latin typeface="+mn-lt"/>
                <a:cs typeface="Calibri"/>
              </a:rPr>
              <a:t>cp -r</a:t>
            </a:r>
            <a:r>
              <a:rPr lang="en-US" sz="2400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to recursively copy directories</a:t>
            </a: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Remove files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rm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rm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file_name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Tip: use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rm -r</a:t>
            </a:r>
            <a:r>
              <a:rPr lang="en-US" sz="2400" dirty="0">
                <a:latin typeface="+mn-lt"/>
              </a:rPr>
              <a:t> to </a:t>
            </a:r>
            <a:r>
              <a:rPr lang="en-US" sz="2400" dirty="0">
                <a:latin typeface="+mn-lt"/>
                <a:cs typeface="Calibri"/>
              </a:rPr>
              <a:t>recursively</a:t>
            </a:r>
            <a:r>
              <a:rPr lang="en-US" sz="2400" dirty="0">
                <a:latin typeface="+mn-lt"/>
              </a:rPr>
              <a:t> delete directories</a:t>
            </a: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Make directories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mkdir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mkdir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directory_name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View current working directory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pwd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350"/>
              </a:spcBef>
              <a:buClr>
                <a:srgbClr val="CC0000"/>
              </a:buClr>
              <a:buFont typeface="Arial" charset="0"/>
              <a:buChar char="•"/>
              <a:defRPr/>
            </a:pPr>
            <a:r>
              <a:rPr lang="en-US" sz="2400" b="1" dirty="0">
                <a:latin typeface="+mn-lt"/>
              </a:rPr>
              <a:t>Change file permissions </a:t>
            </a:r>
            <a:r>
              <a:rPr lang="en-US" sz="2400" dirty="0">
                <a:latin typeface="+mn-lt"/>
              </a:rPr>
              <a:t>using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chmod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&lt;code&gt;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	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chmod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755 &lt;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file_name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&gt;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Tip: use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chmod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-R 755</a:t>
            </a:r>
            <a:r>
              <a:rPr lang="en-US" sz="2400" dirty="0">
                <a:latin typeface="+mn-lt"/>
              </a:rPr>
              <a:t> to </a:t>
            </a:r>
            <a:r>
              <a:rPr lang="en-US" sz="2400" dirty="0">
                <a:latin typeface="+mn-lt"/>
                <a:cs typeface="Calibri"/>
              </a:rPr>
              <a:t>recursively</a:t>
            </a:r>
            <a:r>
              <a:rPr lang="en-US" sz="2400" dirty="0">
                <a:latin typeface="+mn-lt"/>
              </a:rPr>
              <a:t> update directories</a:t>
            </a:r>
          </a:p>
          <a:p>
            <a:pPr marL="0" indent="341313">
              <a:spcBef>
                <a:spcPts val="350"/>
              </a:spcBef>
              <a:buClr>
                <a:srgbClr val="CC0000"/>
              </a:buClr>
              <a:defRPr/>
            </a:pPr>
            <a:r>
              <a:rPr lang="en-US" sz="2400" dirty="0">
                <a:latin typeface="+mn-lt"/>
              </a:rPr>
              <a:t>Tip: </a:t>
            </a:r>
            <a:r>
              <a:rPr lang="en-US" sz="2400" dirty="0">
                <a:solidFill>
                  <a:srgbClr val="AB0000"/>
                </a:solidFill>
                <a:latin typeface="+mn-lt"/>
              </a:rPr>
              <a:t>755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code</a:t>
            </a:r>
            <a:r>
              <a:rPr lang="en-US" sz="2400" dirty="0">
                <a:latin typeface="+mn-lt"/>
              </a:rPr>
              <a:t> permissions are typical for most users</a:t>
            </a:r>
          </a:p>
        </p:txBody>
      </p:sp>
    </p:spTree>
    <p:extLst>
      <p:ext uri="{BB962C8B-B14F-4D97-AF65-F5344CB8AC3E}">
        <p14:creationId xmlns:p14="http://schemas.microsoft.com/office/powerpoint/2010/main" val="1632903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26029</TotalTime>
  <Words>2393</Words>
  <Application>Microsoft Macintosh PowerPoint</Application>
  <PresentationFormat>On-screen Show (4:3)</PresentationFormat>
  <Paragraphs>346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Default Design</vt:lpstr>
      <vt:lpstr>Computer Setup</vt:lpstr>
      <vt:lpstr>Contents</vt:lpstr>
      <vt:lpstr>Internet Access</vt:lpstr>
      <vt:lpstr>Workshop Materials</vt:lpstr>
      <vt:lpstr>Required Software: Pre- and Post-processing</vt:lpstr>
      <vt:lpstr>Working at NERSC</vt:lpstr>
      <vt:lpstr>ACE3P Workflow on NERSC systems</vt:lpstr>
      <vt:lpstr>Secure Connection to NERSC</vt:lpstr>
      <vt:lpstr>Unix Basics</vt:lpstr>
      <vt:lpstr>Editing files with vi</vt:lpstr>
      <vt:lpstr>Logging into Perlmutter</vt:lpstr>
      <vt:lpstr>Setting up a working directory</vt:lpstr>
      <vt:lpstr>Transferring Files to/from NERSC with scp</vt:lpstr>
      <vt:lpstr>Using sshproxy for repeated logins for Linux/iOS</vt:lpstr>
      <vt:lpstr>Using sshproxy for repeated logins for Windows</vt:lpstr>
      <vt:lpstr>ACE3P Code Path</vt:lpstr>
      <vt:lpstr>ACE3P Input Files and Results</vt:lpstr>
      <vt:lpstr>ACE3P Input File Structure</vt:lpstr>
      <vt:lpstr>NERSC Batch Script File Structure</vt:lpstr>
      <vt:lpstr>Running Jobs on Perlmutter</vt:lpstr>
      <vt:lpstr>Configuring ParaView</vt:lpstr>
      <vt:lpstr>Transferring Files to/from NERSC with WinSCP</vt:lpstr>
      <vt:lpstr>Using sshproxy with WinSCP</vt:lpstr>
      <vt:lpstr>Setting up NoMachine</vt:lpstr>
      <vt:lpstr>Setting up NoMachine</vt:lpstr>
      <vt:lpstr>Setting up NoMachine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ncrow</dc:creator>
  <cp:lastModifiedBy>Ng, Cho-Kuen</cp:lastModifiedBy>
  <cp:revision>2623</cp:revision>
  <cp:lastPrinted>2023-04-25T04:09:58Z</cp:lastPrinted>
  <dcterms:created xsi:type="dcterms:W3CDTF">2010-09-19T19:52:47Z</dcterms:created>
  <dcterms:modified xsi:type="dcterms:W3CDTF">2023-04-25T04:10:03Z</dcterms:modified>
</cp:coreProperties>
</file>