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84" r:id="rId1"/>
  </p:sldMasterIdLst>
  <p:notesMasterIdLst>
    <p:notesMasterId r:id="rId29"/>
  </p:notesMasterIdLst>
  <p:handoutMasterIdLst>
    <p:handoutMasterId r:id="rId30"/>
  </p:handoutMasterIdLst>
  <p:sldIdLst>
    <p:sldId id="303" r:id="rId2"/>
    <p:sldId id="257" r:id="rId3"/>
    <p:sldId id="307" r:id="rId4"/>
    <p:sldId id="625" r:id="rId5"/>
    <p:sldId id="304" r:id="rId6"/>
    <p:sldId id="306" r:id="rId7"/>
    <p:sldId id="324" r:id="rId8"/>
    <p:sldId id="325" r:id="rId9"/>
    <p:sldId id="326" r:id="rId10"/>
    <p:sldId id="328" r:id="rId11"/>
    <p:sldId id="626" r:id="rId12"/>
    <p:sldId id="309" r:id="rId13"/>
    <p:sldId id="310" r:id="rId14"/>
    <p:sldId id="311" r:id="rId15"/>
    <p:sldId id="312" r:id="rId16"/>
    <p:sldId id="313" r:id="rId17"/>
    <p:sldId id="314" r:id="rId18"/>
    <p:sldId id="315" r:id="rId19"/>
    <p:sldId id="316" r:id="rId20"/>
    <p:sldId id="317" r:id="rId21"/>
    <p:sldId id="318" r:id="rId22"/>
    <p:sldId id="624" r:id="rId23"/>
    <p:sldId id="319" r:id="rId24"/>
    <p:sldId id="320" r:id="rId25"/>
    <p:sldId id="321" r:id="rId26"/>
    <p:sldId id="322" r:id="rId27"/>
    <p:sldId id="623" r:id="rId28"/>
  </p:sldIdLst>
  <p:sldSz cx="9144000" cy="6858000" type="screen4x3"/>
  <p:notesSz cx="9283700" cy="6997700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3200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1pPr>
    <a:lvl2pPr marL="742950" indent="-28575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3200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2pPr>
    <a:lvl3pPr marL="11430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3200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3pPr>
    <a:lvl4pPr marL="16002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3200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4pPr>
    <a:lvl5pPr marL="20574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3200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3200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3200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3200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3200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71">
          <p15:clr>
            <a:srgbClr val="A4A3A4"/>
          </p15:clr>
        </p15:guide>
        <p15:guide id="2" pos="2866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24D01B0-4D49-AA56-5757-43A28EE2CF12}" name="Bizzozero, David" initials="BD" userId="S::dbizzoze@slac.stanford.edu::fb4c7849-6246-4a54-8de1-9160622f9b2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AB0000"/>
    <a:srgbClr val="FEFD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22"/>
    <p:restoredTop sz="95652" autoAdjust="0"/>
  </p:normalViewPr>
  <p:slideViewPr>
    <p:cSldViewPr>
      <p:cViewPr varScale="1">
        <p:scale>
          <a:sx n="95" d="100"/>
          <a:sy n="95" d="100"/>
        </p:scale>
        <p:origin x="1186" y="53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171"/>
        <p:guide pos="286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microsoft.com/office/2018/10/relationships/authors" Target="author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22656" cy="34940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58939" y="0"/>
            <a:ext cx="4022656" cy="34940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531425A-BC38-BE47-8045-18A9D07B70A7}" type="datetimeFigureOut">
              <a:rPr lang="en-US"/>
              <a:pPr>
                <a:defRPr/>
              </a:pPr>
              <a:t>3/29/2023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647098"/>
            <a:ext cx="4022656" cy="3494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58939" y="6647098"/>
            <a:ext cx="4022656" cy="3494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C796D37-E519-EA49-A2A8-8C60BB92DA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49479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9283700" cy="69977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S PGothic" charset="0"/>
            </a:endParaRPr>
          </a:p>
        </p:txBody>
      </p:sp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1" y="0"/>
            <a:ext cx="4022656" cy="349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S PGothic" charset="0"/>
            </a:endParaRPr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5258939" y="0"/>
            <a:ext cx="4022656" cy="349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S PGothic" charset="0"/>
            </a:endParaRP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892425" y="525463"/>
            <a:ext cx="3495675" cy="2622550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8792" y="3324147"/>
            <a:ext cx="7424011" cy="31470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2880" tIns="46440" rIns="92880" bIns="4644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1" y="6647098"/>
            <a:ext cx="4022656" cy="349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S PGothic" charset="0"/>
            </a:endParaRP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5258939" y="6647098"/>
            <a:ext cx="4020549" cy="348209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2880" tIns="46440" rIns="92880" bIns="4644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MS PGothic" charset="0"/>
              </a:defRPr>
            </a:lvl1pPr>
          </a:lstStyle>
          <a:p>
            <a:pPr>
              <a:defRPr/>
            </a:pPr>
            <a:fld id="{EE219C86-9EAE-2049-BA36-CD59A2AF68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5086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ＭＳ Ｐゴシック" charset="0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7"/>
          <p:cNvSpPr>
            <a:spLocks noGrp="1" noChangeArrowheads="1"/>
          </p:cNvSpPr>
          <p:nvPr>
            <p:ph type="sldNum" sz="quarter"/>
          </p:nvPr>
        </p:nvSpPr>
        <p:spPr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302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02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02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02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51459897-814B-AE4E-8830-0D2F5F206DBC}" type="slidenum">
              <a:rPr lang="en-US" sz="1200"/>
              <a:pPr eaLnBrk="1" hangingPunct="1">
                <a:defRPr/>
              </a:pPr>
              <a:t>1</a:t>
            </a:fld>
            <a:endParaRPr lang="en-US" sz="1200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1F2F105B-9FCF-E546-A5C2-22863FD74480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38913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2892425" y="525463"/>
            <a:ext cx="3498850" cy="2624137"/>
          </a:xfrm>
          <a:solidFill>
            <a:srgbClr val="FFFFFF"/>
          </a:solidFill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8914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928792" y="3324147"/>
            <a:ext cx="7426118" cy="3148247"/>
          </a:xfrm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E84E3283-8A06-0E42-A559-FF12BE7771D8}" type="slidenum">
              <a:rPr lang="en-US" altLang="x-none" smtClean="0"/>
              <a:pPr/>
              <a:t>27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331873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36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40757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32657" y="6509657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900" b="0"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810895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spcBef>
                <a:spcPts val="0"/>
              </a:spcBef>
              <a:buClr>
                <a:srgbClr val="981E32"/>
              </a:buClr>
              <a:defRPr sz="2200"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 sz="1800"/>
            </a:lvl4pPr>
            <a:lvl5pPr>
              <a:buClr>
                <a:srgbClr val="981E32"/>
              </a:buCl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83774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0EC1CD-45D7-BA45-A61E-FC363BF6D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8A7E7-A584-7744-AF44-C7DCB0016BF4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3EBCFA-6978-B14E-AC18-65B8D5804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399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97813E7-07E4-894D-A99F-D4B7A42638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15300" y="6324601"/>
            <a:ext cx="6119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</a:pPr>
            <a:fld id="{D260E43B-7F43-FA45-AAB7-E054FD6CC4E3}" type="slidenum">
              <a:rPr lang="en-US" smtClean="0">
                <a:solidFill>
                  <a:prstClr val="white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475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A66DE51-EB76-1542-AFED-71F0A731133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7150"/>
            <a:ext cx="82296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490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10632" y="6537026"/>
            <a:ext cx="12440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1"/>
                </a:solidFill>
              </a:rPr>
              <a:t>CW23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7F49A77-E03B-5848-B4ED-5B93B6EC4F2B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10" name="Rectangle 6">
            <a:extLst>
              <a:ext uri="{FF2B5EF4-FFF2-40B4-BE49-F238E27FC236}">
                <a16:creationId xmlns:a16="http://schemas.microsoft.com/office/drawing/2014/main" id="{90E6E498-07BC-1B4F-B1A8-54D05FF12D6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866160" y="6559296"/>
            <a:ext cx="643995" cy="263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2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2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2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2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32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32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32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32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/>
              <a:t> </a:t>
            </a:r>
            <a:fld id="{FD4094E2-49D1-FA40-BA8E-1072E18B6E4B}" type="slidenum">
              <a:rPr lang="en-US" sz="1600" smtClean="0"/>
              <a:pPr/>
              <a:t>‹#›</a:t>
            </a:fld>
            <a:endParaRPr lang="en-US" sz="1600" dirty="0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D7F2C682-C6CD-2640-9F69-9AC11D1E675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5272" y="6559296"/>
            <a:ext cx="643995" cy="293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r>
              <a:rPr lang="en-US" dirty="0"/>
              <a:t> </a:t>
            </a:r>
            <a:fld id="{FD4094E2-49D1-FA40-BA8E-1072E18B6E4B}" type="slidenum">
              <a:rPr lang="en-US" sz="1600" smtClean="0"/>
              <a:pPr/>
              <a:t>‹#›</a:t>
            </a:fld>
            <a:endParaRPr lang="en-US" sz="1600" dirty="0"/>
          </a:p>
        </p:txBody>
      </p:sp>
      <p:sp>
        <p:nvSpPr>
          <p:cNvPr id="13" name="Slide Number Placeholder 7">
            <a:extLst>
              <a:ext uri="{FF2B5EF4-FFF2-40B4-BE49-F238E27FC236}">
                <a16:creationId xmlns:a16="http://schemas.microsoft.com/office/drawing/2014/main" id="{8B4E7DB5-B261-574E-8FAD-351E712524D3}"/>
              </a:ext>
            </a:extLst>
          </p:cNvPr>
          <p:cNvSpPr txBox="1">
            <a:spLocks/>
          </p:cNvSpPr>
          <p:nvPr userDrawn="1"/>
        </p:nvSpPr>
        <p:spPr>
          <a:xfrm>
            <a:off x="8685271" y="6594764"/>
            <a:ext cx="643995" cy="263236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9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2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2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2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2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32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32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32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32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fld id="{5BD36294-2849-48A8-8531-5354CF3095D2}" type="slidenum">
              <a:rPr lang="en-US" sz="1000" baseline="0" smtClean="0">
                <a:solidFill>
                  <a:srgbClr val="000000"/>
                </a:solidFill>
              </a:rPr>
              <a:pPr/>
              <a:t>‹#›</a:t>
            </a:fld>
            <a:endParaRPr lang="en-US" sz="1000" baseline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333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 i="0" baseline="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*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libensemble.readthedocs.io/en/main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deap.readthedocs.io/en/master/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libensemble.readthedocs.io/" TargetMode="External"/><Relationship Id="rId7" Type="http://schemas.openxmlformats.org/officeDocument/2006/relationships/hyperlink" Target="https://www.mathworks.com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amac.lbl.gov/~jiqiang/IMPACT-T/index.html" TargetMode="External"/><Relationship Id="rId5" Type="http://schemas.openxmlformats.org/officeDocument/2006/relationships/hyperlink" Target="https://cubit.sandia.gov/" TargetMode="External"/><Relationship Id="rId4" Type="http://schemas.openxmlformats.org/officeDocument/2006/relationships/hyperlink" Target="https://deap.readthedocs.io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impact-lbl/IMPACT-T" TargetMode="External"/><Relationship Id="rId2" Type="http://schemas.openxmlformats.org/officeDocument/2006/relationships/hyperlink" Target="https://amac.lbl.gov/~jiqiang/IMPACT-T/index.html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74650" y="1420813"/>
            <a:ext cx="8439150" cy="1562100"/>
          </a:xfrm>
          <a:ln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US" sz="3200" dirty="0">
                <a:solidFill>
                  <a:srgbClr val="990033"/>
                </a:solidFill>
                <a:latin typeface="Comic Sans MS" charset="0"/>
                <a:ea typeface="ＭＳ Ｐゴシック" charset="0"/>
              </a:rPr>
              <a:t>ACE3P-IMPACT Integration</a:t>
            </a:r>
            <a:endParaRPr lang="en-US" sz="3200" dirty="0">
              <a:solidFill>
                <a:srgbClr val="A50021"/>
              </a:solidFill>
              <a:latin typeface="Comic Sans MS" charset="0"/>
              <a:ea typeface="ＭＳ Ｐゴシック" charset="0"/>
            </a:endParaRPr>
          </a:p>
        </p:txBody>
      </p:sp>
      <p:sp>
        <p:nvSpPr>
          <p:cNvPr id="4100" name="Rectangle 1"/>
          <p:cNvSpPr>
            <a:spLocks noChangeArrowheads="1"/>
          </p:cNvSpPr>
          <p:nvPr/>
        </p:nvSpPr>
        <p:spPr bwMode="auto">
          <a:xfrm>
            <a:off x="990600" y="6477000"/>
            <a:ext cx="8067675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2019FBA7-8CAD-274D-AC88-9B942BBC39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9354" y="3536334"/>
            <a:ext cx="6400800" cy="1752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i="1" dirty="0">
                <a:solidFill>
                  <a:srgbClr val="A50021"/>
                </a:solidFill>
                <a:ea typeface="ＭＳ Ｐゴシック" charset="0"/>
              </a:rPr>
              <a:t>Accelerator Code Workshop</a:t>
            </a:r>
          </a:p>
          <a:p>
            <a:pPr>
              <a:lnSpc>
                <a:spcPct val="90000"/>
              </a:lnSpc>
            </a:pPr>
            <a:r>
              <a:rPr lang="en-US" i="1" dirty="0">
                <a:solidFill>
                  <a:srgbClr val="A50021"/>
                </a:solidFill>
                <a:ea typeface="ＭＳ Ｐゴシック" charset="0"/>
              </a:rPr>
              <a:t>Stanford, March 27 – 31, 2023</a:t>
            </a:r>
            <a:endParaRPr lang="en-US" u="sng" dirty="0">
              <a:solidFill>
                <a:srgbClr val="000066"/>
              </a:solidFill>
              <a:latin typeface="Calibri" charset="0"/>
              <a:ea typeface="ＭＳ Ｐゴシック" charset="0"/>
              <a:cs typeface="Calibri" charset="0"/>
            </a:endParaRPr>
          </a:p>
          <a:p>
            <a:pPr>
              <a:lnSpc>
                <a:spcPts val="1000"/>
              </a:lnSpc>
            </a:pPr>
            <a:endParaRPr lang="en-US" u="sng" dirty="0">
              <a:solidFill>
                <a:srgbClr val="000066"/>
              </a:solidFill>
              <a:latin typeface="Calibri" charset="0"/>
              <a:ea typeface="ＭＳ Ｐゴシック" charset="0"/>
              <a:cs typeface="Calibri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u="sng" dirty="0">
                <a:solidFill>
                  <a:srgbClr val="000066"/>
                </a:solidFill>
                <a:latin typeface="Calibri" charset="0"/>
                <a:ea typeface="ＭＳ Ｐゴシック" charset="0"/>
                <a:cs typeface="Calibri" charset="0"/>
              </a:rPr>
              <a:t>Computational Electrodynamics Department</a:t>
            </a:r>
            <a:endParaRPr lang="en-US" u="sng" dirty="0">
              <a:solidFill>
                <a:srgbClr val="000099"/>
              </a:solidFill>
              <a:ea typeface="ＭＳ Ｐゴシック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i="1" dirty="0">
                <a:solidFill>
                  <a:srgbClr val="000066"/>
                </a:solidFill>
                <a:latin typeface="Calibri" charset="0"/>
                <a:ea typeface="ＭＳ Ｐゴシック" charset="0"/>
                <a:cs typeface="Calibri" charset="0"/>
              </a:rPr>
              <a:t>SLAC National Accelerator Laboratory</a:t>
            </a:r>
            <a:endParaRPr lang="en-US" i="1" dirty="0">
              <a:solidFill>
                <a:srgbClr val="A50021"/>
              </a:solidFill>
              <a:ea typeface="ＭＳ Ｐゴシック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693DB7B9-378D-3A0C-8B7D-6E9F81F660BC}"/>
              </a:ext>
            </a:extLst>
          </p:cNvPr>
          <p:cNvGrpSpPr>
            <a:grpSpLocks noChangeAspect="1"/>
          </p:cNvGrpSpPr>
          <p:nvPr/>
        </p:nvGrpSpPr>
        <p:grpSpPr>
          <a:xfrm>
            <a:off x="914400" y="2819400"/>
            <a:ext cx="7162800" cy="3626167"/>
            <a:chOff x="990600" y="914399"/>
            <a:chExt cx="10363200" cy="524637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1C1FC26-86C1-CF6E-4610-10DBA406BCF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90600" y="914399"/>
              <a:ext cx="10363200" cy="5246370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57A519F-B17A-17D8-7A75-CA8DEAC4B7E9}"/>
                </a:ext>
              </a:extLst>
            </p:cNvPr>
            <p:cNvSpPr/>
            <p:nvPr/>
          </p:nvSpPr>
          <p:spPr>
            <a:xfrm>
              <a:off x="2895600" y="990600"/>
              <a:ext cx="68580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ext Box 2">
            <a:extLst>
              <a:ext uri="{FF2B5EF4-FFF2-40B4-BE49-F238E27FC236}">
                <a16:creationId xmlns:a16="http://schemas.microsoft.com/office/drawing/2014/main" id="{1F521EFB-DBCC-33D5-E10F-F092740873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447800"/>
            <a:ext cx="82296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1pPr>
            <a:lvl2pPr marL="741363" indent="-2841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9pPr>
          </a:lstStyle>
          <a:p>
            <a:pPr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  <a:defRPr/>
            </a:pPr>
            <a:r>
              <a:rPr lang="en-US" sz="2400" b="1" dirty="0">
                <a:solidFill>
                  <a:schemeClr val="tx1"/>
                </a:solidFill>
                <a:latin typeface="+mn-lt"/>
              </a:rPr>
              <a:t>A3PI history array population by generation</a:t>
            </a:r>
          </a:p>
          <a:p>
            <a:pPr lvl="1"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Plot of best 128 solutions at several generations</a:t>
            </a:r>
          </a:p>
          <a:p>
            <a:pPr lvl="1"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Each data point represents a full workflow evaluation</a:t>
            </a:r>
            <a:br>
              <a:rPr lang="en-US" sz="2000" dirty="0">
                <a:solidFill>
                  <a:schemeClr val="tx1"/>
                </a:solidFill>
                <a:latin typeface="+mn-lt"/>
              </a:rPr>
            </a:br>
            <a:r>
              <a:rPr lang="en-US" sz="2000" dirty="0">
                <a:solidFill>
                  <a:schemeClr val="tx1"/>
                </a:solidFill>
                <a:latin typeface="+mn-lt"/>
              </a:rPr>
              <a:t>(adjusting the 9 selected parameters within the given ranges)</a:t>
            </a:r>
          </a:p>
        </p:txBody>
      </p:sp>
      <p:sp>
        <p:nvSpPr>
          <p:cNvPr id="2" name="Text Box 1">
            <a:extLst>
              <a:ext uri="{FF2B5EF4-FFF2-40B4-BE49-F238E27FC236}">
                <a16:creationId xmlns:a16="http://schemas.microsoft.com/office/drawing/2014/main" id="{95C1F163-4B3D-09CA-9291-3C33A7F92B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7150"/>
            <a:ext cx="822960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b="1" dirty="0">
                <a:latin typeface="Calibri" charset="0"/>
              </a:rPr>
              <a:t>A3PI Multi-Objective Optimization Example</a:t>
            </a:r>
          </a:p>
        </p:txBody>
      </p:sp>
    </p:spTree>
    <p:extLst>
      <p:ext uri="{BB962C8B-B14F-4D97-AF65-F5344CB8AC3E}">
        <p14:creationId xmlns:p14="http://schemas.microsoft.com/office/powerpoint/2010/main" val="10271590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Box 2">
            <a:extLst>
              <a:ext uri="{FF2B5EF4-FFF2-40B4-BE49-F238E27FC236}">
                <a16:creationId xmlns:a16="http://schemas.microsoft.com/office/drawing/2014/main" id="{1F521EFB-DBCC-33D5-E10F-F092740873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447800"/>
            <a:ext cx="82296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1pPr>
            <a:lvl2pPr marL="741363" indent="-2841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9pPr>
          </a:lstStyle>
          <a:p>
            <a:pPr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  <a:defRPr/>
            </a:pPr>
            <a:r>
              <a:rPr lang="en-US" sz="2400" b="1" dirty="0">
                <a:solidFill>
                  <a:schemeClr val="tx1"/>
                </a:solidFill>
                <a:latin typeface="+mn-lt"/>
              </a:rPr>
              <a:t>A3PI history array population by generation</a:t>
            </a:r>
          </a:p>
          <a:p>
            <a:pPr lvl="1"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Interactive plotting by generation</a:t>
            </a:r>
          </a:p>
          <a:p>
            <a:pPr lvl="1"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Custom data tooltip displays the input parameters</a:t>
            </a:r>
          </a:p>
        </p:txBody>
      </p:sp>
      <p:sp>
        <p:nvSpPr>
          <p:cNvPr id="2" name="Text Box 1">
            <a:extLst>
              <a:ext uri="{FF2B5EF4-FFF2-40B4-BE49-F238E27FC236}">
                <a16:creationId xmlns:a16="http://schemas.microsoft.com/office/drawing/2014/main" id="{95C1F163-4B3D-09CA-9291-3C33A7F92B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7150"/>
            <a:ext cx="822960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b="1" dirty="0">
                <a:latin typeface="Calibri" charset="0"/>
              </a:rPr>
              <a:t>A3PI Multi-Objective Optimization Example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CDCF00-2D1C-1368-9240-DBAC4C9DAE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30" t="1924" r="7353" b="7443"/>
          <a:stretch/>
        </p:blipFill>
        <p:spPr>
          <a:xfrm>
            <a:off x="1104702" y="2895600"/>
            <a:ext cx="6934596" cy="3570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2495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>
            <a:extLst>
              <a:ext uri="{FF2B5EF4-FFF2-40B4-BE49-F238E27FC236}">
                <a16:creationId xmlns:a16="http://schemas.microsoft.com/office/drawing/2014/main" id="{95C1F163-4B3D-09CA-9291-3C33A7F92B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7150"/>
            <a:ext cx="822960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b="1" dirty="0">
                <a:latin typeface="Calibri" charset="0"/>
              </a:rPr>
              <a:t>Setting up A3PI on Perlmutter</a:t>
            </a: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992F7028-FE04-5825-1A17-EAFCDF963A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447800"/>
            <a:ext cx="82296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1pPr>
            <a:lvl2pPr marL="741363" indent="-2841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9pPr>
          </a:lstStyle>
          <a:p>
            <a:pPr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  <a:defRPr/>
            </a:pPr>
            <a:r>
              <a:rPr lang="en-US" sz="2400" b="1" dirty="0">
                <a:solidFill>
                  <a:schemeClr val="tx1"/>
                </a:solidFill>
                <a:latin typeface="+mn-lt"/>
              </a:rPr>
              <a:t>A3PI demo files: </a:t>
            </a:r>
            <a:r>
              <a:rPr lang="en-US" sz="2000" dirty="0">
                <a:solidFill>
                  <a:srgbClr val="AB0000"/>
                </a:solidFill>
                <a:latin typeface="+mn-lt"/>
              </a:rPr>
              <a:t>/global/</a:t>
            </a:r>
            <a:r>
              <a:rPr lang="en-US" sz="2000" dirty="0" err="1">
                <a:solidFill>
                  <a:srgbClr val="AB0000"/>
                </a:solidFill>
                <a:latin typeface="+mn-lt"/>
              </a:rPr>
              <a:t>cfs</a:t>
            </a:r>
            <a:r>
              <a:rPr lang="en-US" sz="2000" dirty="0">
                <a:solidFill>
                  <a:srgbClr val="AB0000"/>
                </a:solidFill>
                <a:latin typeface="+mn-lt"/>
              </a:rPr>
              <a:t>/</a:t>
            </a:r>
            <a:r>
              <a:rPr lang="en-US" sz="2000" dirty="0" err="1">
                <a:solidFill>
                  <a:srgbClr val="AB0000"/>
                </a:solidFill>
                <a:latin typeface="+mn-lt"/>
              </a:rPr>
              <a:t>cdirs</a:t>
            </a:r>
            <a:r>
              <a:rPr lang="en-US" sz="2000" dirty="0">
                <a:solidFill>
                  <a:srgbClr val="AB0000"/>
                </a:solidFill>
                <a:latin typeface="+mn-lt"/>
              </a:rPr>
              <a:t>/ace3p/cw23/exercises/A3PI</a:t>
            </a:r>
          </a:p>
          <a:p>
            <a:pPr lvl="1"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A3PI example setup (text) file: </a:t>
            </a:r>
            <a:r>
              <a:rPr lang="en-US" sz="2000" dirty="0">
                <a:solidFill>
                  <a:srgbClr val="AB0000"/>
                </a:solidFill>
                <a:latin typeface="+mn-lt"/>
              </a:rPr>
              <a:t>A3PI_config_single</a:t>
            </a:r>
          </a:p>
          <a:p>
            <a:pPr lvl="1"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A3PI example batch script: </a:t>
            </a:r>
            <a:r>
              <a:rPr lang="en-US" sz="2000" dirty="0">
                <a:solidFill>
                  <a:srgbClr val="AB0000"/>
                </a:solidFill>
                <a:latin typeface="+mn-lt"/>
              </a:rPr>
              <a:t>run-a3pi.batch</a:t>
            </a:r>
          </a:p>
          <a:p>
            <a:pPr lvl="1"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Extra files for this demo: </a:t>
            </a:r>
            <a:r>
              <a:rPr lang="en-US" sz="2000" dirty="0">
                <a:solidFill>
                  <a:srgbClr val="AB0000"/>
                </a:solidFill>
                <a:latin typeface="+mn-lt"/>
              </a:rPr>
              <a:t>SRF-GUN-cathR10mm.ncdf</a:t>
            </a:r>
          </a:p>
          <a:p>
            <a:pPr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  <a:defRPr/>
            </a:pPr>
            <a:r>
              <a:rPr lang="en-US" sz="2400" b="1" dirty="0">
                <a:solidFill>
                  <a:schemeClr val="tx1"/>
                </a:solidFill>
                <a:latin typeface="+mn-lt"/>
              </a:rPr>
              <a:t>A3PI source files (batch file links this automatically):</a:t>
            </a:r>
          </a:p>
          <a:p>
            <a:pPr marL="800100" lvl="1" indent="-342900">
              <a:spcBef>
                <a:spcPts val="600"/>
              </a:spcBef>
              <a:buClr>
                <a:srgbClr val="CC0000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AB0000"/>
                </a:solidFill>
                <a:latin typeface="+mn-lt"/>
              </a:rPr>
              <a:t>/global/</a:t>
            </a:r>
            <a:r>
              <a:rPr lang="en-US" sz="2000" dirty="0" err="1">
                <a:solidFill>
                  <a:srgbClr val="AB0000"/>
                </a:solidFill>
                <a:latin typeface="+mn-lt"/>
              </a:rPr>
              <a:t>cfs</a:t>
            </a:r>
            <a:r>
              <a:rPr lang="en-US" sz="2000" dirty="0">
                <a:solidFill>
                  <a:srgbClr val="AB0000"/>
                </a:solidFill>
                <a:latin typeface="+mn-lt"/>
              </a:rPr>
              <a:t>/</a:t>
            </a:r>
            <a:r>
              <a:rPr lang="en-US" sz="2000" dirty="0" err="1">
                <a:solidFill>
                  <a:srgbClr val="AB0000"/>
                </a:solidFill>
                <a:latin typeface="+mn-lt"/>
              </a:rPr>
              <a:t>cdirs</a:t>
            </a:r>
            <a:r>
              <a:rPr lang="en-US" sz="2000" dirty="0">
                <a:solidFill>
                  <a:srgbClr val="AB0000"/>
                </a:solidFill>
                <a:latin typeface="+mn-lt"/>
              </a:rPr>
              <a:t>/ace3p/cw23/examples/A3PI/</a:t>
            </a:r>
            <a:r>
              <a:rPr lang="en-US" sz="2000" dirty="0" err="1">
                <a:solidFill>
                  <a:srgbClr val="AB0000"/>
                </a:solidFill>
                <a:latin typeface="+mn-lt"/>
              </a:rPr>
              <a:t>src</a:t>
            </a:r>
            <a:endParaRPr lang="en-US" sz="2000" dirty="0">
              <a:solidFill>
                <a:srgbClr val="AB0000"/>
              </a:solidFill>
              <a:latin typeface="+mn-lt"/>
            </a:endParaRPr>
          </a:p>
          <a:p>
            <a:pPr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  <a:defRPr/>
            </a:pPr>
            <a:r>
              <a:rPr lang="en-US" sz="2400" b="1" dirty="0">
                <a:solidFill>
                  <a:schemeClr val="tx1"/>
                </a:solidFill>
                <a:latin typeface="+mn-lt"/>
              </a:rPr>
              <a:t>To run this A3PI demo:</a:t>
            </a:r>
          </a:p>
          <a:p>
            <a:pPr lvl="1"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Create a folder in your scratch workspace</a:t>
            </a:r>
          </a:p>
          <a:p>
            <a:pPr lvl="1"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Copy the 3 listed exercise files into this created scratch folder</a:t>
            </a:r>
          </a:p>
          <a:p>
            <a:pPr lvl="1"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Source ACE3P (only needed once per terminal to run ACE3P)</a:t>
            </a:r>
          </a:p>
          <a:p>
            <a:pPr lvl="1"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Create a job with the command: </a:t>
            </a:r>
            <a:r>
              <a:rPr lang="en-US" sz="2000" dirty="0" err="1">
                <a:solidFill>
                  <a:srgbClr val="AB0000"/>
                </a:solidFill>
                <a:latin typeface="+mn-lt"/>
              </a:rPr>
              <a:t>sbatch</a:t>
            </a:r>
            <a:r>
              <a:rPr lang="en-US" sz="2000" dirty="0">
                <a:solidFill>
                  <a:srgbClr val="AB0000"/>
                </a:solidFill>
                <a:latin typeface="+mn-lt"/>
              </a:rPr>
              <a:t> run-a3pi.batch</a:t>
            </a:r>
          </a:p>
          <a:p>
            <a:pPr marL="457200" lvl="1" indent="0">
              <a:spcBef>
                <a:spcPts val="600"/>
              </a:spcBef>
              <a:buClr>
                <a:srgbClr val="CC0000"/>
              </a:buClr>
              <a:defRPr/>
            </a:pPr>
            <a:endParaRPr lang="en-US" sz="2000" dirty="0">
              <a:solidFill>
                <a:srgbClr val="AB0000"/>
              </a:solidFill>
              <a:latin typeface="+mn-lt"/>
            </a:endParaRPr>
          </a:p>
          <a:p>
            <a:pPr marL="457200" lvl="1" indent="0">
              <a:spcBef>
                <a:spcPts val="600"/>
              </a:spcBef>
              <a:buClr>
                <a:srgbClr val="CC0000"/>
              </a:buClr>
              <a:defRPr/>
            </a:pPr>
            <a:endParaRPr lang="en-US" sz="2000" b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992222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>
            <a:extLst>
              <a:ext uri="{FF2B5EF4-FFF2-40B4-BE49-F238E27FC236}">
                <a16:creationId xmlns:a16="http://schemas.microsoft.com/office/drawing/2014/main" id="{95C1F163-4B3D-09CA-9291-3C33A7F92B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7150"/>
            <a:ext cx="822960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b="1" dirty="0">
                <a:latin typeface="Calibri" charset="0"/>
              </a:rPr>
              <a:t>How to use A3PI – Batch Script</a:t>
            </a: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992F7028-FE04-5825-1A17-EAFCDF963A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447800"/>
            <a:ext cx="82296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1pPr>
            <a:lvl2pPr marL="741363" indent="-2841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9pPr>
          </a:lstStyle>
          <a:p>
            <a:pPr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  <a:defRPr/>
            </a:pPr>
            <a:r>
              <a:rPr lang="en-US" sz="2400" b="1" dirty="0">
                <a:solidFill>
                  <a:schemeClr val="tx1"/>
                </a:solidFill>
                <a:latin typeface="+mn-lt"/>
              </a:rPr>
              <a:t>Examining the process from the outer-most layer:</a:t>
            </a:r>
          </a:p>
          <a:p>
            <a:pPr lvl="1"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Perlmutter batch script </a:t>
            </a:r>
            <a:r>
              <a:rPr lang="en-US" sz="2000" dirty="0">
                <a:solidFill>
                  <a:srgbClr val="AB0000"/>
                </a:solidFill>
                <a:latin typeface="+mn-lt"/>
              </a:rPr>
              <a:t>run-a3pi.batch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in detail:</a:t>
            </a:r>
          </a:p>
          <a:p>
            <a:pPr lvl="1"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  <a:defRPr/>
            </a:pPr>
            <a:endParaRPr lang="en-US" sz="2000" dirty="0">
              <a:solidFill>
                <a:schemeClr val="tx1"/>
              </a:solidFill>
              <a:latin typeface="+mn-lt"/>
            </a:endParaRPr>
          </a:p>
          <a:p>
            <a:pPr lvl="1"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  <a:defRPr/>
            </a:pPr>
            <a:endParaRPr lang="en-US" sz="2000" dirty="0">
              <a:solidFill>
                <a:schemeClr val="tx1"/>
              </a:solidFill>
              <a:latin typeface="+mn-lt"/>
            </a:endParaRPr>
          </a:p>
          <a:p>
            <a:pPr lvl="1"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  <a:defRPr/>
            </a:pPr>
            <a:endParaRPr lang="en-US" sz="2000" dirty="0">
              <a:solidFill>
                <a:schemeClr val="tx1"/>
              </a:solidFill>
              <a:latin typeface="+mn-lt"/>
            </a:endParaRPr>
          </a:p>
          <a:p>
            <a:pPr lvl="1"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  <a:defRPr/>
            </a:pPr>
            <a:endParaRPr lang="en-US" sz="2000" dirty="0">
              <a:solidFill>
                <a:schemeClr val="tx1"/>
              </a:solidFill>
              <a:latin typeface="+mn-lt"/>
            </a:endParaRPr>
          </a:p>
          <a:p>
            <a:pPr lvl="1"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  <a:defRPr/>
            </a:pPr>
            <a:endParaRPr lang="en-US" sz="2000" dirty="0">
              <a:solidFill>
                <a:schemeClr val="tx1"/>
              </a:solidFill>
              <a:latin typeface="+mn-lt"/>
            </a:endParaRPr>
          </a:p>
          <a:p>
            <a:pPr lvl="1"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  <a:defRPr/>
            </a:pPr>
            <a:endParaRPr lang="en-US" sz="2000" dirty="0">
              <a:solidFill>
                <a:schemeClr val="tx1"/>
              </a:solidFill>
              <a:latin typeface="+mn-lt"/>
            </a:endParaRPr>
          </a:p>
          <a:p>
            <a:pPr lvl="1"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  <a:defRPr/>
            </a:pPr>
            <a:endParaRPr lang="en-US" sz="2000" dirty="0">
              <a:solidFill>
                <a:schemeClr val="tx1"/>
              </a:solidFill>
              <a:latin typeface="+mn-lt"/>
            </a:endParaRPr>
          </a:p>
          <a:p>
            <a:pPr lvl="1"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  <a:defRPr/>
            </a:pPr>
            <a:endParaRPr lang="en-US" sz="2000" dirty="0">
              <a:solidFill>
                <a:schemeClr val="tx1"/>
              </a:solidFill>
              <a:latin typeface="+mn-lt"/>
            </a:endParaRPr>
          </a:p>
          <a:p>
            <a:pPr lvl="1"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Request 1 CPU node for 10 minutes</a:t>
            </a:r>
          </a:p>
          <a:p>
            <a:pPr lvl="1"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Generate A3PI workflow from the setup file: </a:t>
            </a:r>
            <a:r>
              <a:rPr lang="en-US" sz="2000" dirty="0">
                <a:solidFill>
                  <a:srgbClr val="AB0000"/>
                </a:solidFill>
                <a:latin typeface="+mn-lt"/>
              </a:rPr>
              <a:t>A3PI_config_single</a:t>
            </a:r>
          </a:p>
          <a:p>
            <a:pPr lvl="1"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Workflow automatically uses “</a:t>
            </a:r>
            <a:r>
              <a:rPr lang="en-US" sz="2000" dirty="0" err="1">
                <a:solidFill>
                  <a:schemeClr val="tx1"/>
                </a:solidFill>
                <a:latin typeface="+mn-lt"/>
              </a:rPr>
              <a:t>srun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” commands internally</a:t>
            </a:r>
          </a:p>
          <a:p>
            <a:pPr marL="457200" lvl="1" indent="0">
              <a:spcBef>
                <a:spcPts val="600"/>
              </a:spcBef>
              <a:buClr>
                <a:srgbClr val="CC0000"/>
              </a:buClr>
              <a:defRPr/>
            </a:pPr>
            <a:endParaRPr lang="en-US" sz="2000" dirty="0">
              <a:solidFill>
                <a:srgbClr val="AB0000"/>
              </a:solidFill>
              <a:latin typeface="+mn-lt"/>
            </a:endParaRPr>
          </a:p>
          <a:p>
            <a:pPr marL="457200" lvl="1" indent="0">
              <a:spcBef>
                <a:spcPts val="600"/>
              </a:spcBef>
              <a:buClr>
                <a:srgbClr val="CC0000"/>
              </a:buClr>
              <a:defRPr/>
            </a:pPr>
            <a:endParaRPr lang="en-US" sz="20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C2A0C9-905C-3336-FD1A-96A9B31EB0F0}"/>
              </a:ext>
            </a:extLst>
          </p:cNvPr>
          <p:cNvSpPr txBox="1"/>
          <p:nvPr/>
        </p:nvSpPr>
        <p:spPr>
          <a:xfrm>
            <a:off x="457200" y="2438400"/>
            <a:ext cx="8382000" cy="26776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#!/bin/bash</a:t>
            </a:r>
          </a:p>
          <a:p>
            <a:r>
              <a:rPr lang="en-US" sz="1400" dirty="0">
                <a:solidFill>
                  <a:schemeClr val="tx1"/>
                </a:solidFill>
              </a:rPr>
              <a:t>#SBATCH -C </a:t>
            </a:r>
            <a:r>
              <a:rPr lang="en-US" sz="1400" dirty="0" err="1">
                <a:solidFill>
                  <a:schemeClr val="tx1"/>
                </a:solidFill>
              </a:rPr>
              <a:t>cpu</a:t>
            </a:r>
            <a:endParaRPr lang="en-US" sz="1400" dirty="0">
              <a:solidFill>
                <a:schemeClr val="tx1"/>
              </a:solidFill>
            </a:endParaRPr>
          </a:p>
          <a:p>
            <a:r>
              <a:rPr lang="en-US" sz="1400" dirty="0">
                <a:solidFill>
                  <a:schemeClr val="tx1"/>
                </a:solidFill>
              </a:rPr>
              <a:t>#SBATCH -q debug</a:t>
            </a:r>
          </a:p>
          <a:p>
            <a:r>
              <a:rPr lang="en-US" sz="1400" dirty="0">
                <a:solidFill>
                  <a:schemeClr val="tx1"/>
                </a:solidFill>
              </a:rPr>
              <a:t>#SBATCH -A m349</a:t>
            </a:r>
          </a:p>
          <a:p>
            <a:r>
              <a:rPr lang="en-US" sz="1400" dirty="0">
                <a:solidFill>
                  <a:schemeClr val="tx1"/>
                </a:solidFill>
              </a:rPr>
              <a:t>#SBATCH -N 1</a:t>
            </a:r>
          </a:p>
          <a:p>
            <a:r>
              <a:rPr lang="en-US" sz="1400" dirty="0">
                <a:solidFill>
                  <a:schemeClr val="tx1"/>
                </a:solidFill>
              </a:rPr>
              <a:t>#SBATCH -t 00:10:00</a:t>
            </a:r>
          </a:p>
          <a:p>
            <a:r>
              <a:rPr lang="en-US" sz="1400" dirty="0">
                <a:solidFill>
                  <a:schemeClr val="tx1"/>
                </a:solidFill>
              </a:rPr>
              <a:t>#SBATCH -J </a:t>
            </a:r>
            <a:r>
              <a:rPr lang="en-US" sz="1400" dirty="0" err="1">
                <a:solidFill>
                  <a:schemeClr val="tx1"/>
                </a:solidFill>
              </a:rPr>
              <a:t>myjob</a:t>
            </a:r>
            <a:endParaRPr lang="en-US" sz="1400" dirty="0">
              <a:solidFill>
                <a:schemeClr val="tx1"/>
              </a:solidFill>
            </a:endParaRPr>
          </a:p>
          <a:p>
            <a:r>
              <a:rPr lang="en-US" sz="1400" dirty="0">
                <a:solidFill>
                  <a:schemeClr val="tx1"/>
                </a:solidFill>
              </a:rPr>
              <a:t>#SBATCH -e ace3p.e%j</a:t>
            </a:r>
          </a:p>
          <a:p>
            <a:r>
              <a:rPr lang="en-US" sz="1400" dirty="0">
                <a:solidFill>
                  <a:schemeClr val="tx1"/>
                </a:solidFill>
              </a:rPr>
              <a:t>#SBATCH -o ace3p.o%j</a:t>
            </a:r>
          </a:p>
          <a:p>
            <a:r>
              <a:rPr lang="en-US" sz="1400" dirty="0">
                <a:solidFill>
                  <a:schemeClr val="tx1"/>
                </a:solidFill>
              </a:rPr>
              <a:t>module load python</a:t>
            </a:r>
          </a:p>
          <a:p>
            <a:endParaRPr lang="en-US" sz="1400" dirty="0">
              <a:solidFill>
                <a:schemeClr val="tx1"/>
              </a:solidFill>
            </a:endParaRPr>
          </a:p>
          <a:p>
            <a:r>
              <a:rPr lang="en-US" sz="1400" dirty="0">
                <a:solidFill>
                  <a:schemeClr val="tx1"/>
                </a:solidFill>
              </a:rPr>
              <a:t>python /global/cfs/cdirs/ace3p/cw23/examples/A3PI/src/A3PI_WorkflowTemplate.py A3PI_config_single</a:t>
            </a:r>
          </a:p>
        </p:txBody>
      </p:sp>
    </p:spTree>
    <p:extLst>
      <p:ext uri="{BB962C8B-B14F-4D97-AF65-F5344CB8AC3E}">
        <p14:creationId xmlns:p14="http://schemas.microsoft.com/office/powerpoint/2010/main" val="36250682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>
            <a:extLst>
              <a:ext uri="{FF2B5EF4-FFF2-40B4-BE49-F238E27FC236}">
                <a16:creationId xmlns:a16="http://schemas.microsoft.com/office/drawing/2014/main" id="{95C1F163-4B3D-09CA-9291-3C33A7F92B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7150"/>
            <a:ext cx="822960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b="1" dirty="0">
                <a:latin typeface="Calibri" charset="0"/>
              </a:rPr>
              <a:t>A3PI Setup File – Variables</a:t>
            </a: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992F7028-FE04-5825-1A17-EAFCDF963A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447800"/>
            <a:ext cx="82296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1pPr>
            <a:lvl2pPr marL="741363" indent="-2841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9pPr>
          </a:lstStyle>
          <a:p>
            <a:pPr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  <a:defRPr/>
            </a:pPr>
            <a:r>
              <a:rPr lang="en-US" sz="2400" b="1" dirty="0">
                <a:solidFill>
                  <a:schemeClr val="tx1"/>
                </a:solidFill>
                <a:latin typeface="+mn-lt"/>
              </a:rPr>
              <a:t>A3PI setup file and variables:</a:t>
            </a:r>
          </a:p>
          <a:p>
            <a:pPr lvl="1"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A3PI uses the Python </a:t>
            </a:r>
            <a:r>
              <a:rPr lang="en-US" sz="2000" dirty="0" err="1">
                <a:solidFill>
                  <a:schemeClr val="tx1"/>
                </a:solidFill>
                <a:latin typeface="+mn-lt"/>
              </a:rPr>
              <a:t>configparser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class to define key/value pairs by section (each task in a workflow has its own section)</a:t>
            </a:r>
          </a:p>
          <a:p>
            <a:pPr lvl="2"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Format sections: </a:t>
            </a:r>
            <a:r>
              <a:rPr lang="en-US" sz="2000" dirty="0">
                <a:solidFill>
                  <a:srgbClr val="0070C0"/>
                </a:solidFill>
                <a:latin typeface="+mn-lt"/>
              </a:rPr>
              <a:t>[section1]</a:t>
            </a:r>
          </a:p>
          <a:p>
            <a:pPr lvl="2"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Format key/value pairs: </a:t>
            </a:r>
            <a:r>
              <a:rPr lang="en-US" sz="2000" dirty="0">
                <a:solidFill>
                  <a:srgbClr val="0070C0"/>
                </a:solidFill>
                <a:latin typeface="+mn-lt"/>
              </a:rPr>
              <a:t>key = value1 value2 …</a:t>
            </a:r>
          </a:p>
          <a:p>
            <a:pPr lvl="2"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Format comments: </a:t>
            </a:r>
            <a:r>
              <a:rPr lang="en-US" sz="2000" dirty="0">
                <a:solidFill>
                  <a:srgbClr val="0070C0"/>
                </a:solidFill>
                <a:latin typeface="+mn-lt"/>
              </a:rPr>
              <a:t>#comment</a:t>
            </a:r>
          </a:p>
          <a:p>
            <a:pPr lvl="1"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Examining the </a:t>
            </a:r>
            <a:r>
              <a:rPr lang="en-US" sz="2000" dirty="0">
                <a:solidFill>
                  <a:srgbClr val="AB0000"/>
                </a:solidFill>
                <a:latin typeface="+mn-lt"/>
              </a:rPr>
              <a:t>A3PI_config_single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setup file in detail by section:</a:t>
            </a:r>
          </a:p>
          <a:p>
            <a:pPr lvl="1"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The [VARS] section is used to</a:t>
            </a:r>
            <a:br>
              <a:rPr lang="en-US" sz="2000" dirty="0">
                <a:solidFill>
                  <a:schemeClr val="tx1"/>
                </a:solidFill>
                <a:latin typeface="+mn-lt"/>
              </a:rPr>
            </a:br>
            <a:r>
              <a:rPr lang="en-US" sz="2000" dirty="0">
                <a:solidFill>
                  <a:schemeClr val="tx1"/>
                </a:solidFill>
                <a:latin typeface="+mn-lt"/>
              </a:rPr>
              <a:t>define parameters that are</a:t>
            </a:r>
            <a:br>
              <a:rPr lang="en-US" sz="2000" dirty="0">
                <a:solidFill>
                  <a:schemeClr val="tx1"/>
                </a:solidFill>
                <a:latin typeface="+mn-lt"/>
              </a:rPr>
            </a:br>
            <a:r>
              <a:rPr lang="en-US" sz="2000" dirty="0">
                <a:solidFill>
                  <a:schemeClr val="tx1"/>
                </a:solidFill>
                <a:latin typeface="+mn-lt"/>
              </a:rPr>
              <a:t>to be adjusted several times</a:t>
            </a:r>
          </a:p>
          <a:p>
            <a:pPr lvl="1"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Keys in the [VARS] section are</a:t>
            </a:r>
            <a:br>
              <a:rPr lang="en-US" sz="2000" dirty="0">
                <a:solidFill>
                  <a:schemeClr val="tx1"/>
                </a:solidFill>
                <a:latin typeface="+mn-lt"/>
              </a:rPr>
            </a:br>
            <a:r>
              <a:rPr lang="en-US" sz="2000" dirty="0">
                <a:solidFill>
                  <a:schemeClr val="tx1"/>
                </a:solidFill>
                <a:latin typeface="+mn-lt"/>
              </a:rPr>
              <a:t>used to replace quantities</a:t>
            </a:r>
            <a:br>
              <a:rPr lang="en-US" sz="2000" dirty="0">
                <a:solidFill>
                  <a:schemeClr val="tx1"/>
                </a:solidFill>
                <a:latin typeface="+mn-lt"/>
              </a:rPr>
            </a:br>
            <a:r>
              <a:rPr lang="en-US" sz="2000" dirty="0">
                <a:solidFill>
                  <a:schemeClr val="tx1"/>
                </a:solidFill>
                <a:latin typeface="+mn-lt"/>
              </a:rPr>
              <a:t>consistently throughout the</a:t>
            </a:r>
            <a:br>
              <a:rPr lang="en-US" sz="2000" dirty="0">
                <a:solidFill>
                  <a:schemeClr val="tx1"/>
                </a:solidFill>
                <a:latin typeface="+mn-lt"/>
              </a:rPr>
            </a:br>
            <a:r>
              <a:rPr lang="en-US" sz="2000" dirty="0">
                <a:solidFill>
                  <a:schemeClr val="tx1"/>
                </a:solidFill>
                <a:latin typeface="+mn-lt"/>
              </a:rPr>
              <a:t>workflow process for all codes at the same time!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7E2146-8C66-9BF9-06FA-781D41A35EB3}"/>
              </a:ext>
            </a:extLst>
          </p:cNvPr>
          <p:cNvSpPr txBox="1"/>
          <p:nvPr/>
        </p:nvSpPr>
        <p:spPr>
          <a:xfrm>
            <a:off x="5181600" y="4267200"/>
            <a:ext cx="2819400" cy="16004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[VARS]</a:t>
            </a:r>
          </a:p>
          <a:p>
            <a:r>
              <a:rPr lang="en-US" sz="1400" dirty="0">
                <a:solidFill>
                  <a:schemeClr val="tx1"/>
                </a:solidFill>
              </a:rPr>
              <a:t>	</a:t>
            </a:r>
            <a:r>
              <a:rPr lang="en-US" sz="1400" dirty="0" err="1">
                <a:solidFill>
                  <a:schemeClr val="tx1"/>
                </a:solidFill>
              </a:rPr>
              <a:t>sig_xy</a:t>
            </a:r>
            <a:r>
              <a:rPr lang="en-US" sz="1400" dirty="0">
                <a:solidFill>
                  <a:schemeClr val="tx1"/>
                </a:solidFill>
              </a:rPr>
              <a:t> = 3.0e-4</a:t>
            </a:r>
          </a:p>
          <a:p>
            <a:r>
              <a:rPr lang="en-US" sz="1400" dirty="0">
                <a:solidFill>
                  <a:schemeClr val="tx1"/>
                </a:solidFill>
              </a:rPr>
              <a:t>	</a:t>
            </a:r>
            <a:r>
              <a:rPr lang="en-US" sz="1400" dirty="0" err="1">
                <a:solidFill>
                  <a:schemeClr val="tx1"/>
                </a:solidFill>
              </a:rPr>
              <a:t>sig_z</a:t>
            </a:r>
            <a:r>
              <a:rPr lang="en-US" sz="1400" dirty="0">
                <a:solidFill>
                  <a:schemeClr val="tx1"/>
                </a:solidFill>
              </a:rPr>
              <a:t> = 6.0e-5</a:t>
            </a:r>
          </a:p>
          <a:p>
            <a:r>
              <a:rPr lang="en-US" sz="1400" dirty="0">
                <a:solidFill>
                  <a:schemeClr val="tx1"/>
                </a:solidFill>
              </a:rPr>
              <a:t>	</a:t>
            </a:r>
            <a:r>
              <a:rPr lang="en-US" sz="1400" dirty="0" err="1">
                <a:solidFill>
                  <a:schemeClr val="tx1"/>
                </a:solidFill>
              </a:rPr>
              <a:t>gun_scale</a:t>
            </a:r>
            <a:r>
              <a:rPr lang="en-US" sz="1400" dirty="0">
                <a:solidFill>
                  <a:schemeClr val="tx1"/>
                </a:solidFill>
              </a:rPr>
              <a:t> = 2.00e6</a:t>
            </a:r>
          </a:p>
          <a:p>
            <a:r>
              <a:rPr lang="en-US" sz="1400" dirty="0">
                <a:solidFill>
                  <a:schemeClr val="tx1"/>
                </a:solidFill>
              </a:rPr>
              <a:t>	</a:t>
            </a:r>
            <a:r>
              <a:rPr lang="en-US" sz="1400" dirty="0" err="1">
                <a:solidFill>
                  <a:schemeClr val="tx1"/>
                </a:solidFill>
              </a:rPr>
              <a:t>gun_freq_shift</a:t>
            </a:r>
            <a:r>
              <a:rPr lang="en-US" sz="1400" dirty="0">
                <a:solidFill>
                  <a:schemeClr val="tx1"/>
                </a:solidFill>
              </a:rPr>
              <a:t> = 1.98e6</a:t>
            </a:r>
          </a:p>
          <a:p>
            <a:r>
              <a:rPr lang="en-US" sz="1400" dirty="0">
                <a:solidFill>
                  <a:schemeClr val="tx1"/>
                </a:solidFill>
              </a:rPr>
              <a:t>	</a:t>
            </a:r>
            <a:r>
              <a:rPr lang="en-US" sz="1400" dirty="0" err="1">
                <a:solidFill>
                  <a:schemeClr val="tx1"/>
                </a:solidFill>
              </a:rPr>
              <a:t>gun_phase</a:t>
            </a:r>
            <a:r>
              <a:rPr lang="en-US" sz="1400" dirty="0">
                <a:solidFill>
                  <a:schemeClr val="tx1"/>
                </a:solidFill>
              </a:rPr>
              <a:t> = 0.0</a:t>
            </a:r>
          </a:p>
          <a:p>
            <a:r>
              <a:rPr lang="en-US" sz="1400" dirty="0">
                <a:solidFill>
                  <a:schemeClr val="tx1"/>
                </a:solidFill>
              </a:rPr>
              <a:t>	</a:t>
            </a:r>
            <a:r>
              <a:rPr lang="en-US" sz="1400" dirty="0" err="1">
                <a:solidFill>
                  <a:schemeClr val="tx1"/>
                </a:solidFill>
              </a:rPr>
              <a:t>gun_fid</a:t>
            </a:r>
            <a:r>
              <a:rPr lang="en-US" sz="1400" dirty="0">
                <a:solidFill>
                  <a:schemeClr val="tx1"/>
                </a:solidFill>
              </a:rPr>
              <a:t> = 300</a:t>
            </a:r>
          </a:p>
        </p:txBody>
      </p:sp>
    </p:spTree>
    <p:extLst>
      <p:ext uri="{BB962C8B-B14F-4D97-AF65-F5344CB8AC3E}">
        <p14:creationId xmlns:p14="http://schemas.microsoft.com/office/powerpoint/2010/main" val="35822311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>
            <a:extLst>
              <a:ext uri="{FF2B5EF4-FFF2-40B4-BE49-F238E27FC236}">
                <a16:creationId xmlns:a16="http://schemas.microsoft.com/office/drawing/2014/main" id="{95C1F163-4B3D-09CA-9291-3C33A7F92B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7150"/>
            <a:ext cx="822960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b="1" dirty="0">
                <a:latin typeface="Calibri" charset="0"/>
              </a:rPr>
              <a:t>A3PI Setup File – File/code paths</a:t>
            </a: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992F7028-FE04-5825-1A17-EAFCDF963A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447800"/>
            <a:ext cx="82296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1pPr>
            <a:lvl2pPr marL="741363" indent="-2841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9pPr>
          </a:lstStyle>
          <a:p>
            <a:pPr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  <a:defRPr/>
            </a:pPr>
            <a:r>
              <a:rPr lang="en-US" sz="2400" b="1" dirty="0">
                <a:solidFill>
                  <a:schemeClr val="tx1"/>
                </a:solidFill>
                <a:latin typeface="+mn-lt"/>
              </a:rPr>
              <a:t>A3PI setup file paths and static files:</a:t>
            </a:r>
          </a:p>
          <a:p>
            <a:pPr lvl="1"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The [PATH] section includes absolute paths where each executable is located (only those required for needed tasks)</a:t>
            </a:r>
          </a:p>
          <a:p>
            <a:pPr lvl="1"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  <a:defRPr/>
            </a:pPr>
            <a:endParaRPr lang="en-US" sz="2000" dirty="0">
              <a:solidFill>
                <a:schemeClr val="tx1"/>
              </a:solidFill>
              <a:latin typeface="+mn-lt"/>
            </a:endParaRPr>
          </a:p>
          <a:p>
            <a:pPr lvl="1"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  <a:defRPr/>
            </a:pPr>
            <a:endParaRPr lang="en-US" sz="2000" dirty="0">
              <a:solidFill>
                <a:schemeClr val="tx1"/>
              </a:solidFill>
              <a:latin typeface="+mn-lt"/>
            </a:endParaRPr>
          </a:p>
          <a:p>
            <a:pPr lvl="1"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  <a:defRPr/>
            </a:pPr>
            <a:endParaRPr lang="en-US" sz="2000" dirty="0">
              <a:solidFill>
                <a:schemeClr val="tx1"/>
              </a:solidFill>
              <a:latin typeface="+mn-lt"/>
            </a:endParaRPr>
          </a:p>
          <a:p>
            <a:pPr lvl="1"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  <a:defRPr/>
            </a:pPr>
            <a:endParaRPr lang="en-US" sz="2000" dirty="0">
              <a:solidFill>
                <a:schemeClr val="tx1"/>
              </a:solidFill>
              <a:latin typeface="+mn-lt"/>
            </a:endParaRPr>
          </a:p>
          <a:p>
            <a:pPr lvl="1"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The workflow path is where A3PI is to run all the codes</a:t>
            </a:r>
          </a:p>
          <a:p>
            <a:pPr lvl="1"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In this example, a folder named: </a:t>
            </a:r>
            <a:r>
              <a:rPr lang="en-US" sz="2000" dirty="0" err="1">
                <a:solidFill>
                  <a:srgbClr val="FF0000"/>
                </a:solidFill>
                <a:latin typeface="+mn-lt"/>
              </a:rPr>
              <a:t>workflow_test_single</a:t>
            </a:r>
            <a:r>
              <a:rPr lang="en-US" sz="20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will be created in the directory where the demo files were placed</a:t>
            </a:r>
          </a:p>
          <a:p>
            <a:pPr lvl="1"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All outputs except job log data will be in this workflow folder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7E2146-8C66-9BF9-06FA-781D41A35EB3}"/>
              </a:ext>
            </a:extLst>
          </p:cNvPr>
          <p:cNvSpPr txBox="1"/>
          <p:nvPr/>
        </p:nvSpPr>
        <p:spPr>
          <a:xfrm>
            <a:off x="990600" y="2743200"/>
            <a:ext cx="6934200" cy="11695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[PATHS]</a:t>
            </a:r>
          </a:p>
          <a:p>
            <a:r>
              <a:rPr lang="en-US" sz="1400" dirty="0">
                <a:solidFill>
                  <a:schemeClr val="tx1"/>
                </a:solidFill>
              </a:rPr>
              <a:t>	omega3p_path = /global/</a:t>
            </a:r>
            <a:r>
              <a:rPr lang="en-US" sz="1400" dirty="0" err="1">
                <a:solidFill>
                  <a:schemeClr val="tx1"/>
                </a:solidFill>
              </a:rPr>
              <a:t>cfs</a:t>
            </a:r>
            <a:r>
              <a:rPr lang="en-US" sz="1400" dirty="0">
                <a:solidFill>
                  <a:schemeClr val="tx1"/>
                </a:solidFill>
              </a:rPr>
              <a:t>/</a:t>
            </a:r>
            <a:r>
              <a:rPr lang="en-US" sz="1400" dirty="0" err="1">
                <a:solidFill>
                  <a:schemeClr val="tx1"/>
                </a:solidFill>
              </a:rPr>
              <a:t>cdirs</a:t>
            </a:r>
            <a:r>
              <a:rPr lang="en-US" sz="1400" dirty="0">
                <a:solidFill>
                  <a:schemeClr val="tx1"/>
                </a:solidFill>
              </a:rPr>
              <a:t>/ace3p/</a:t>
            </a:r>
            <a:r>
              <a:rPr lang="en-US" sz="1400" dirty="0" err="1">
                <a:solidFill>
                  <a:schemeClr val="tx1"/>
                </a:solidFill>
              </a:rPr>
              <a:t>perlmutter</a:t>
            </a:r>
            <a:r>
              <a:rPr lang="en-US" sz="1400" dirty="0">
                <a:solidFill>
                  <a:schemeClr val="tx1"/>
                </a:solidFill>
              </a:rPr>
              <a:t>/CPU/omega3p</a:t>
            </a:r>
          </a:p>
          <a:p>
            <a:r>
              <a:rPr lang="en-US" sz="1400" dirty="0">
                <a:solidFill>
                  <a:schemeClr val="tx1"/>
                </a:solidFill>
              </a:rPr>
              <a:t>	</a:t>
            </a:r>
            <a:r>
              <a:rPr lang="en-US" sz="1400" dirty="0" err="1">
                <a:solidFill>
                  <a:schemeClr val="tx1"/>
                </a:solidFill>
              </a:rPr>
              <a:t>acdtool_path</a:t>
            </a:r>
            <a:r>
              <a:rPr lang="en-US" sz="1400" dirty="0">
                <a:solidFill>
                  <a:schemeClr val="tx1"/>
                </a:solidFill>
              </a:rPr>
              <a:t> = /global/</a:t>
            </a:r>
            <a:r>
              <a:rPr lang="en-US" sz="1400" dirty="0" err="1">
                <a:solidFill>
                  <a:schemeClr val="tx1"/>
                </a:solidFill>
              </a:rPr>
              <a:t>cfs</a:t>
            </a:r>
            <a:r>
              <a:rPr lang="en-US" sz="1400" dirty="0">
                <a:solidFill>
                  <a:schemeClr val="tx1"/>
                </a:solidFill>
              </a:rPr>
              <a:t>/</a:t>
            </a:r>
            <a:r>
              <a:rPr lang="en-US" sz="1400" dirty="0" err="1">
                <a:solidFill>
                  <a:schemeClr val="tx1"/>
                </a:solidFill>
              </a:rPr>
              <a:t>cdirs</a:t>
            </a:r>
            <a:r>
              <a:rPr lang="en-US" sz="1400" dirty="0">
                <a:solidFill>
                  <a:schemeClr val="tx1"/>
                </a:solidFill>
              </a:rPr>
              <a:t>/ace3p/</a:t>
            </a:r>
            <a:r>
              <a:rPr lang="en-US" sz="1400" dirty="0" err="1">
                <a:solidFill>
                  <a:schemeClr val="tx1"/>
                </a:solidFill>
              </a:rPr>
              <a:t>perlmutter</a:t>
            </a:r>
            <a:r>
              <a:rPr lang="en-US" sz="1400" dirty="0">
                <a:solidFill>
                  <a:schemeClr val="tx1"/>
                </a:solidFill>
              </a:rPr>
              <a:t>/CPU/acdtool</a:t>
            </a:r>
          </a:p>
          <a:p>
            <a:r>
              <a:rPr lang="en-US" sz="1400" dirty="0">
                <a:solidFill>
                  <a:schemeClr val="tx1"/>
                </a:solidFill>
              </a:rPr>
              <a:t>	</a:t>
            </a:r>
            <a:r>
              <a:rPr lang="en-US" sz="1400" dirty="0" err="1">
                <a:solidFill>
                  <a:schemeClr val="tx1"/>
                </a:solidFill>
              </a:rPr>
              <a:t>impactt_path</a:t>
            </a:r>
            <a:r>
              <a:rPr lang="en-US" sz="1400" dirty="0">
                <a:solidFill>
                  <a:schemeClr val="tx1"/>
                </a:solidFill>
              </a:rPr>
              <a:t> = /global/</a:t>
            </a:r>
            <a:r>
              <a:rPr lang="en-US" sz="1400" dirty="0" err="1">
                <a:solidFill>
                  <a:schemeClr val="tx1"/>
                </a:solidFill>
              </a:rPr>
              <a:t>cfs</a:t>
            </a:r>
            <a:r>
              <a:rPr lang="en-US" sz="1400" dirty="0">
                <a:solidFill>
                  <a:schemeClr val="tx1"/>
                </a:solidFill>
              </a:rPr>
              <a:t>/</a:t>
            </a:r>
            <a:r>
              <a:rPr lang="en-US" sz="1400" dirty="0" err="1">
                <a:solidFill>
                  <a:schemeClr val="tx1"/>
                </a:solidFill>
              </a:rPr>
              <a:t>cdirs</a:t>
            </a:r>
            <a:r>
              <a:rPr lang="en-US" sz="1400" dirty="0">
                <a:solidFill>
                  <a:schemeClr val="tx1"/>
                </a:solidFill>
              </a:rPr>
              <a:t>/ace3p/</a:t>
            </a:r>
            <a:r>
              <a:rPr lang="en-US" sz="1400" dirty="0" err="1">
                <a:solidFill>
                  <a:schemeClr val="tx1"/>
                </a:solidFill>
              </a:rPr>
              <a:t>perlmutter</a:t>
            </a:r>
            <a:r>
              <a:rPr lang="en-US" sz="1400" dirty="0">
                <a:solidFill>
                  <a:schemeClr val="tx1"/>
                </a:solidFill>
              </a:rPr>
              <a:t>/CPU/</a:t>
            </a:r>
            <a:r>
              <a:rPr lang="en-US" sz="1400" dirty="0" err="1">
                <a:solidFill>
                  <a:schemeClr val="tx1"/>
                </a:solidFill>
              </a:rPr>
              <a:t>ImpactTexeDisc</a:t>
            </a:r>
            <a:endParaRPr lang="en-US" sz="1400" dirty="0">
              <a:solidFill>
                <a:schemeClr val="tx1"/>
              </a:solidFill>
            </a:endParaRPr>
          </a:p>
          <a:p>
            <a:r>
              <a:rPr lang="en-US" sz="1400" dirty="0">
                <a:solidFill>
                  <a:schemeClr val="tx1"/>
                </a:solidFill>
              </a:rPr>
              <a:t>	</a:t>
            </a:r>
            <a:r>
              <a:rPr lang="en-US" sz="1400" dirty="0" err="1">
                <a:solidFill>
                  <a:schemeClr val="tx1"/>
                </a:solidFill>
              </a:rPr>
              <a:t>workflow_path</a:t>
            </a:r>
            <a:r>
              <a:rPr lang="en-US" sz="1400" dirty="0">
                <a:solidFill>
                  <a:schemeClr val="tx1"/>
                </a:solidFill>
              </a:rPr>
              <a:t> = </a:t>
            </a:r>
            <a:r>
              <a:rPr lang="en-US" sz="1400" dirty="0" err="1">
                <a:solidFill>
                  <a:schemeClr val="tx1"/>
                </a:solidFill>
              </a:rPr>
              <a:t>workflow_test_single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3210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>
            <a:extLst>
              <a:ext uri="{FF2B5EF4-FFF2-40B4-BE49-F238E27FC236}">
                <a16:creationId xmlns:a16="http://schemas.microsoft.com/office/drawing/2014/main" id="{95C1F163-4B3D-09CA-9291-3C33A7F92B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7150"/>
            <a:ext cx="822960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b="1" dirty="0">
                <a:latin typeface="Calibri" charset="0"/>
              </a:rPr>
              <a:t>A3PI Setup File – Run parameters</a:t>
            </a: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992F7028-FE04-5825-1A17-EAFCDF963A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447800"/>
            <a:ext cx="82296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1pPr>
            <a:lvl2pPr marL="741363" indent="-2841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9pPr>
          </a:lstStyle>
          <a:p>
            <a:pPr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  <a:defRPr/>
            </a:pPr>
            <a:r>
              <a:rPr lang="en-US" sz="2400" b="1" dirty="0">
                <a:solidFill>
                  <a:schemeClr val="tx1"/>
                </a:solidFill>
                <a:latin typeface="+mn-lt"/>
              </a:rPr>
              <a:t>A3PI setup file run parameters:</a:t>
            </a:r>
          </a:p>
          <a:p>
            <a:pPr lvl="1"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The [RUN_PARAMETERS] section includes settings for A3PI such as </a:t>
            </a:r>
            <a:r>
              <a:rPr lang="en-US" sz="2000" dirty="0" err="1">
                <a:solidFill>
                  <a:schemeClr val="tx1"/>
                </a:solidFill>
                <a:latin typeface="+mn-lt"/>
              </a:rPr>
              <a:t>mpi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cores for some codes and static files</a:t>
            </a:r>
            <a:br>
              <a:rPr lang="en-US" sz="2000" dirty="0">
                <a:solidFill>
                  <a:schemeClr val="tx1"/>
                </a:solidFill>
                <a:latin typeface="+mn-lt"/>
              </a:rPr>
            </a:br>
            <a:endParaRPr lang="en-US" sz="2000" dirty="0">
              <a:solidFill>
                <a:schemeClr val="tx1"/>
              </a:solidFill>
              <a:latin typeface="+mn-lt"/>
            </a:endParaRPr>
          </a:p>
          <a:p>
            <a:pPr lvl="1"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  <a:defRPr/>
            </a:pPr>
            <a:endParaRPr lang="en-US" sz="2000" dirty="0">
              <a:solidFill>
                <a:schemeClr val="tx1"/>
              </a:solidFill>
              <a:latin typeface="+mn-lt"/>
            </a:endParaRPr>
          </a:p>
          <a:p>
            <a:pPr lvl="1"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  <a:defRPr/>
            </a:pPr>
            <a:endParaRPr lang="en-US" sz="2000" dirty="0">
              <a:solidFill>
                <a:schemeClr val="tx1"/>
              </a:solidFill>
              <a:latin typeface="+mn-lt"/>
            </a:endParaRPr>
          </a:p>
          <a:p>
            <a:pPr lvl="1"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  <a:defRPr/>
            </a:pPr>
            <a:endParaRPr lang="en-US" sz="2000" dirty="0">
              <a:solidFill>
                <a:schemeClr val="tx1"/>
              </a:solidFill>
              <a:latin typeface="+mn-lt"/>
            </a:endParaRPr>
          </a:p>
          <a:p>
            <a:pPr lvl="1"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Acdtool only uses multithreading for “postprocess rf”</a:t>
            </a:r>
          </a:p>
          <a:p>
            <a:pPr lvl="1"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Workflow runs IMPACT-T only once (cores defined here)</a:t>
            </a:r>
          </a:p>
          <a:p>
            <a:pPr lvl="1"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Static files can include fixed field data files, cubit journal files, mesh files, etc. (any extra files that any code needs to run)</a:t>
            </a:r>
          </a:p>
          <a:p>
            <a:pPr lvl="1"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A3PI_mode can be set to “single” or “optimize” however, the “optimize” setting has not be implemented on Perlmutter yet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7E2146-8C66-9BF9-06FA-781D41A35EB3}"/>
              </a:ext>
            </a:extLst>
          </p:cNvPr>
          <p:cNvSpPr txBox="1"/>
          <p:nvPr/>
        </p:nvSpPr>
        <p:spPr>
          <a:xfrm>
            <a:off x="990600" y="2667000"/>
            <a:ext cx="6934200" cy="11695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[RUN_PARAMETERS]</a:t>
            </a:r>
          </a:p>
          <a:p>
            <a:r>
              <a:rPr lang="en-US" sz="1400" dirty="0">
                <a:solidFill>
                  <a:schemeClr val="tx1"/>
                </a:solidFill>
              </a:rPr>
              <a:t>	A3PI_mode = single</a:t>
            </a:r>
          </a:p>
          <a:p>
            <a:r>
              <a:rPr lang="en-US" sz="1400" dirty="0">
                <a:solidFill>
                  <a:schemeClr val="tx1"/>
                </a:solidFill>
              </a:rPr>
              <a:t>	</a:t>
            </a:r>
            <a:r>
              <a:rPr lang="en-US" sz="1400" dirty="0" err="1">
                <a:solidFill>
                  <a:schemeClr val="tx1"/>
                </a:solidFill>
              </a:rPr>
              <a:t>acdtool_cores</a:t>
            </a:r>
            <a:r>
              <a:rPr lang="en-US" sz="1400" dirty="0">
                <a:solidFill>
                  <a:schemeClr val="tx1"/>
                </a:solidFill>
              </a:rPr>
              <a:t> = 128</a:t>
            </a:r>
          </a:p>
          <a:p>
            <a:r>
              <a:rPr lang="en-US" sz="1400" dirty="0">
                <a:solidFill>
                  <a:schemeClr val="tx1"/>
                </a:solidFill>
              </a:rPr>
              <a:t>	</a:t>
            </a:r>
            <a:r>
              <a:rPr lang="en-US" sz="1400" dirty="0" err="1">
                <a:solidFill>
                  <a:schemeClr val="tx1"/>
                </a:solidFill>
              </a:rPr>
              <a:t>impactt_cores</a:t>
            </a:r>
            <a:r>
              <a:rPr lang="en-US" sz="1400" dirty="0">
                <a:solidFill>
                  <a:schemeClr val="tx1"/>
                </a:solidFill>
              </a:rPr>
              <a:t> = 64</a:t>
            </a:r>
          </a:p>
          <a:p>
            <a:r>
              <a:rPr lang="en-US" sz="1400" dirty="0">
                <a:solidFill>
                  <a:schemeClr val="tx1"/>
                </a:solidFill>
              </a:rPr>
              <a:t>	</a:t>
            </a:r>
            <a:r>
              <a:rPr lang="en-US" sz="1400" dirty="0" err="1">
                <a:solidFill>
                  <a:schemeClr val="tx1"/>
                </a:solidFill>
              </a:rPr>
              <a:t>static_files</a:t>
            </a:r>
            <a:r>
              <a:rPr lang="en-US" sz="1400" dirty="0">
                <a:solidFill>
                  <a:schemeClr val="tx1"/>
                </a:solidFill>
              </a:rPr>
              <a:t> = SRF-GUN-cathR10mm.ncdf</a:t>
            </a:r>
          </a:p>
        </p:txBody>
      </p:sp>
    </p:spTree>
    <p:extLst>
      <p:ext uri="{BB962C8B-B14F-4D97-AF65-F5344CB8AC3E}">
        <p14:creationId xmlns:p14="http://schemas.microsoft.com/office/powerpoint/2010/main" val="19501208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>
            <a:extLst>
              <a:ext uri="{FF2B5EF4-FFF2-40B4-BE49-F238E27FC236}">
                <a16:creationId xmlns:a16="http://schemas.microsoft.com/office/drawing/2014/main" id="{95C1F163-4B3D-09CA-9291-3C33A7F92B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7150"/>
            <a:ext cx="822960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b="1" dirty="0">
                <a:latin typeface="Calibri" charset="0"/>
              </a:rPr>
              <a:t>A3PI Setup File – Omega3P</a:t>
            </a: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992F7028-FE04-5825-1A17-EAFCDF963A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447800"/>
            <a:ext cx="82296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1pPr>
            <a:lvl2pPr marL="741363" indent="-2841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9pPr>
          </a:lstStyle>
          <a:p>
            <a:pPr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  <a:defRPr/>
            </a:pPr>
            <a:r>
              <a:rPr lang="en-US" sz="2400" b="1" dirty="0">
                <a:solidFill>
                  <a:schemeClr val="tx1"/>
                </a:solidFill>
                <a:latin typeface="+mn-lt"/>
              </a:rPr>
              <a:t>A3PI setup file Omega3P inputs:</a:t>
            </a:r>
          </a:p>
          <a:p>
            <a:pPr lvl="1"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The [OMEGA3P_MODE_] sections contain run information to call Omega3P (each mode needs different section)</a:t>
            </a:r>
          </a:p>
          <a:p>
            <a:pPr lvl="1"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Dynamic variables can be set with ${</a:t>
            </a:r>
            <a:r>
              <a:rPr lang="en-US" sz="2000" dirty="0" err="1">
                <a:solidFill>
                  <a:schemeClr val="tx1"/>
                </a:solidFill>
                <a:latin typeface="+mn-lt"/>
              </a:rPr>
              <a:t>VARS:key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} format</a:t>
            </a:r>
          </a:p>
          <a:p>
            <a:pPr lvl="1"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Omega3P input file is generated automatically with this section (parsing is automatic, see A3PI guide for more details)</a:t>
            </a:r>
            <a:br>
              <a:rPr lang="en-US" sz="2000" dirty="0">
                <a:solidFill>
                  <a:schemeClr val="tx1"/>
                </a:solidFill>
                <a:latin typeface="+mn-lt"/>
              </a:rPr>
            </a:br>
            <a:br>
              <a:rPr lang="en-US" sz="2000" dirty="0">
                <a:solidFill>
                  <a:schemeClr val="tx1"/>
                </a:solidFill>
                <a:latin typeface="+mn-lt"/>
              </a:rPr>
            </a:br>
            <a:br>
              <a:rPr lang="en-US" sz="2000" dirty="0">
                <a:solidFill>
                  <a:schemeClr val="tx1"/>
                </a:solidFill>
                <a:latin typeface="+mn-lt"/>
              </a:rPr>
            </a:br>
            <a:endParaRPr lang="en-US" sz="2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559B5A-97FC-118B-AE77-F5F2172A3788}"/>
              </a:ext>
            </a:extLst>
          </p:cNvPr>
          <p:cNvSpPr txBox="1"/>
          <p:nvPr/>
        </p:nvSpPr>
        <p:spPr>
          <a:xfrm>
            <a:off x="990600" y="3723144"/>
            <a:ext cx="6934200" cy="26776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[OMEGA3P_MODE_1]</a:t>
            </a:r>
          </a:p>
          <a:p>
            <a:r>
              <a:rPr lang="en-US" sz="1400" dirty="0">
                <a:solidFill>
                  <a:schemeClr val="tx1"/>
                </a:solidFill>
              </a:rPr>
              <a:t>	file = cavity_1.omega3p</a:t>
            </a:r>
          </a:p>
          <a:p>
            <a:r>
              <a:rPr lang="en-US" sz="1400" dirty="0">
                <a:solidFill>
                  <a:schemeClr val="tx1"/>
                </a:solidFill>
              </a:rPr>
              <a:t>	tasks = 16</a:t>
            </a:r>
          </a:p>
          <a:p>
            <a:r>
              <a:rPr lang="en-US" sz="1400" dirty="0">
                <a:solidFill>
                  <a:schemeClr val="tx1"/>
                </a:solidFill>
              </a:rPr>
              <a:t>	cores = 16</a:t>
            </a:r>
          </a:p>
          <a:p>
            <a:r>
              <a:rPr lang="en-US" sz="1400" dirty="0">
                <a:solidFill>
                  <a:schemeClr val="tx1"/>
                </a:solidFill>
              </a:rPr>
              <a:t>	</a:t>
            </a:r>
            <a:r>
              <a:rPr lang="en-US" sz="1400" dirty="0" err="1">
                <a:solidFill>
                  <a:schemeClr val="tx1"/>
                </a:solidFill>
              </a:rPr>
              <a:t>mode_fid</a:t>
            </a:r>
            <a:r>
              <a:rPr lang="en-US" sz="1400" dirty="0">
                <a:solidFill>
                  <a:schemeClr val="tx1"/>
                </a:solidFill>
              </a:rPr>
              <a:t> = ${</a:t>
            </a:r>
            <a:r>
              <a:rPr lang="en-US" sz="1400" dirty="0" err="1">
                <a:solidFill>
                  <a:schemeClr val="tx1"/>
                </a:solidFill>
              </a:rPr>
              <a:t>VARS:gun_fid</a:t>
            </a:r>
            <a:r>
              <a:rPr lang="en-US" sz="1400" dirty="0">
                <a:solidFill>
                  <a:schemeClr val="tx1"/>
                </a:solidFill>
              </a:rPr>
              <a:t>}</a:t>
            </a:r>
          </a:p>
          <a:p>
            <a:r>
              <a:rPr lang="en-US" sz="1400" dirty="0">
                <a:solidFill>
                  <a:schemeClr val="tx1"/>
                </a:solidFill>
              </a:rPr>
              <a:t>	</a:t>
            </a:r>
            <a:r>
              <a:rPr lang="en-US" sz="1400" dirty="0" err="1">
                <a:solidFill>
                  <a:schemeClr val="tx1"/>
                </a:solidFill>
              </a:rPr>
              <a:t>ModelInfo_File</a:t>
            </a:r>
            <a:r>
              <a:rPr lang="en-US" sz="1400" dirty="0">
                <a:solidFill>
                  <a:schemeClr val="tx1"/>
                </a:solidFill>
              </a:rPr>
              <a:t> = SRF-GUN-cathR10mm.ncdf</a:t>
            </a:r>
          </a:p>
          <a:p>
            <a:r>
              <a:rPr lang="en-US" sz="1400" dirty="0">
                <a:solidFill>
                  <a:schemeClr val="tx1"/>
                </a:solidFill>
              </a:rPr>
              <a:t>	</a:t>
            </a:r>
            <a:r>
              <a:rPr lang="en-US" sz="1400" dirty="0" err="1">
                <a:solidFill>
                  <a:schemeClr val="tx1"/>
                </a:solidFill>
              </a:rPr>
              <a:t>ModelInfo_Tolerant</a:t>
            </a:r>
            <a:r>
              <a:rPr lang="en-US" sz="1400" dirty="0">
                <a:solidFill>
                  <a:schemeClr val="tx1"/>
                </a:solidFill>
              </a:rPr>
              <a:t> = 1</a:t>
            </a:r>
          </a:p>
          <a:p>
            <a:r>
              <a:rPr lang="en-US" sz="1400" dirty="0">
                <a:solidFill>
                  <a:schemeClr val="tx1"/>
                </a:solidFill>
              </a:rPr>
              <a:t>	</a:t>
            </a:r>
            <a:r>
              <a:rPr lang="en-US" sz="1400" dirty="0" err="1">
                <a:solidFill>
                  <a:schemeClr val="tx1"/>
                </a:solidFill>
              </a:rPr>
              <a:t>ModelInfo_BoundaryCondition</a:t>
            </a:r>
            <a:r>
              <a:rPr lang="en-US" sz="1400" dirty="0">
                <a:solidFill>
                  <a:schemeClr val="tx1"/>
                </a:solidFill>
              </a:rPr>
              <a:t> = magnetic 1 2 5, electric 6</a:t>
            </a:r>
          </a:p>
          <a:p>
            <a:r>
              <a:rPr lang="en-US" sz="1400" dirty="0">
                <a:solidFill>
                  <a:schemeClr val="tx1"/>
                </a:solidFill>
              </a:rPr>
              <a:t>	</a:t>
            </a:r>
            <a:r>
              <a:rPr lang="en-US" sz="1400" dirty="0" err="1">
                <a:solidFill>
                  <a:schemeClr val="tx1"/>
                </a:solidFill>
              </a:rPr>
              <a:t>FiniteElement_Order</a:t>
            </a:r>
            <a:r>
              <a:rPr lang="en-US" sz="1400" dirty="0">
                <a:solidFill>
                  <a:schemeClr val="tx1"/>
                </a:solidFill>
              </a:rPr>
              <a:t> = 2</a:t>
            </a:r>
          </a:p>
          <a:p>
            <a:r>
              <a:rPr lang="en-US" sz="1400" dirty="0">
                <a:solidFill>
                  <a:schemeClr val="tx1"/>
                </a:solidFill>
              </a:rPr>
              <a:t>	</a:t>
            </a:r>
            <a:r>
              <a:rPr lang="en-US" sz="1400" dirty="0" err="1">
                <a:solidFill>
                  <a:schemeClr val="tx1"/>
                </a:solidFill>
              </a:rPr>
              <a:t>FiniteElement_CurvedSurfaces</a:t>
            </a:r>
            <a:r>
              <a:rPr lang="en-US" sz="1400" dirty="0">
                <a:solidFill>
                  <a:schemeClr val="tx1"/>
                </a:solidFill>
              </a:rPr>
              <a:t> = on</a:t>
            </a:r>
          </a:p>
          <a:p>
            <a:r>
              <a:rPr lang="en-US" sz="1400" dirty="0">
                <a:solidFill>
                  <a:schemeClr val="tx1"/>
                </a:solidFill>
              </a:rPr>
              <a:t>	</a:t>
            </a:r>
            <a:r>
              <a:rPr lang="en-US" sz="1400" dirty="0" err="1">
                <a:solidFill>
                  <a:schemeClr val="tx1"/>
                </a:solidFill>
              </a:rPr>
              <a:t>EigenSolver_NumEigenvalues</a:t>
            </a:r>
            <a:r>
              <a:rPr lang="en-US" sz="1400" dirty="0">
                <a:solidFill>
                  <a:schemeClr val="tx1"/>
                </a:solidFill>
              </a:rPr>
              <a:t> = 1</a:t>
            </a:r>
          </a:p>
          <a:p>
            <a:r>
              <a:rPr lang="en-US" sz="1400" dirty="0">
                <a:solidFill>
                  <a:schemeClr val="tx1"/>
                </a:solidFill>
              </a:rPr>
              <a:t>	</a:t>
            </a:r>
            <a:r>
              <a:rPr lang="en-US" sz="1400" dirty="0" err="1">
                <a:solidFill>
                  <a:schemeClr val="tx1"/>
                </a:solidFill>
              </a:rPr>
              <a:t>EigenSolver_FrequencyShift</a:t>
            </a:r>
            <a:r>
              <a:rPr lang="en-US" sz="1400" dirty="0">
                <a:solidFill>
                  <a:schemeClr val="tx1"/>
                </a:solidFill>
              </a:rPr>
              <a:t> = ${</a:t>
            </a:r>
            <a:r>
              <a:rPr lang="en-US" sz="1400" dirty="0" err="1">
                <a:solidFill>
                  <a:schemeClr val="tx1"/>
                </a:solidFill>
              </a:rPr>
              <a:t>VARS:gun_freq_shift</a:t>
            </a:r>
            <a:r>
              <a:rPr lang="en-US" sz="1400" dirty="0">
                <a:solidFill>
                  <a:schemeClr val="tx1"/>
                </a:solidFill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6248898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>
            <a:extLst>
              <a:ext uri="{FF2B5EF4-FFF2-40B4-BE49-F238E27FC236}">
                <a16:creationId xmlns:a16="http://schemas.microsoft.com/office/drawing/2014/main" id="{95C1F163-4B3D-09CA-9291-3C33A7F92B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7150"/>
            <a:ext cx="822960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b="1" dirty="0">
                <a:latin typeface="Calibri" charset="0"/>
              </a:rPr>
              <a:t>A3PI Setup File – Acdtool</a:t>
            </a: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992F7028-FE04-5825-1A17-EAFCDF963A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447800"/>
            <a:ext cx="82296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1pPr>
            <a:lvl2pPr marL="741363" indent="-2841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9pPr>
          </a:lstStyle>
          <a:p>
            <a:pPr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  <a:defRPr/>
            </a:pPr>
            <a:r>
              <a:rPr lang="en-US" sz="2400" b="1" dirty="0">
                <a:solidFill>
                  <a:schemeClr val="tx1"/>
                </a:solidFill>
                <a:latin typeface="+mn-lt"/>
              </a:rPr>
              <a:t>A3PI setup file Acdtool postprocess inputs:</a:t>
            </a:r>
          </a:p>
          <a:p>
            <a:pPr lvl="1"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The [RFPOST_MODE_] sections contain run information to call Omega3P (each mode needs different section)</a:t>
            </a:r>
          </a:p>
          <a:p>
            <a:pPr lvl="1"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Mode numbers must match for acdtool and omega3p</a:t>
            </a:r>
          </a:p>
          <a:p>
            <a:pPr lvl="2"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Multiple Omega3P and Acdtool “postprocess rf” runs per workflow possible (linking runs via mode numbers)</a:t>
            </a:r>
          </a:p>
          <a:p>
            <a:pPr lvl="1"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Acdtool “postprocess rf” input file is generated automatically with this section (see A3PI guide for more details)</a:t>
            </a:r>
            <a:br>
              <a:rPr lang="en-US" sz="2000" dirty="0">
                <a:solidFill>
                  <a:schemeClr val="tx1"/>
                </a:solidFill>
                <a:latin typeface="+mn-lt"/>
              </a:rPr>
            </a:br>
            <a:br>
              <a:rPr lang="en-US" sz="2000" dirty="0">
                <a:solidFill>
                  <a:schemeClr val="tx1"/>
                </a:solidFill>
                <a:latin typeface="+mn-lt"/>
              </a:rPr>
            </a:br>
            <a:endParaRPr lang="en-US" sz="2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559B5A-97FC-118B-AE77-F5F2172A3788}"/>
              </a:ext>
            </a:extLst>
          </p:cNvPr>
          <p:cNvSpPr txBox="1"/>
          <p:nvPr/>
        </p:nvSpPr>
        <p:spPr>
          <a:xfrm>
            <a:off x="990600" y="4495800"/>
            <a:ext cx="6934200" cy="16004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[RFPOST_MODE_1]</a:t>
            </a:r>
          </a:p>
          <a:p>
            <a:r>
              <a:rPr lang="en-US" sz="1400" dirty="0">
                <a:solidFill>
                  <a:schemeClr val="tx1"/>
                </a:solidFill>
              </a:rPr>
              <a:t>	file = rfpost_1.in</a:t>
            </a:r>
          </a:p>
          <a:p>
            <a:r>
              <a:rPr lang="en-US" sz="1400" dirty="0">
                <a:solidFill>
                  <a:schemeClr val="tx1"/>
                </a:solidFill>
              </a:rPr>
              <a:t>	</a:t>
            </a:r>
            <a:r>
              <a:rPr lang="en-US" sz="1400" dirty="0" err="1">
                <a:solidFill>
                  <a:schemeClr val="tx1"/>
                </a:solidFill>
              </a:rPr>
              <a:t>RFField_ResultDir</a:t>
            </a:r>
            <a:r>
              <a:rPr lang="en-US" sz="1400" dirty="0">
                <a:solidFill>
                  <a:schemeClr val="tx1"/>
                </a:solidFill>
              </a:rPr>
              <a:t> = omega3p_results</a:t>
            </a:r>
          </a:p>
          <a:p>
            <a:r>
              <a:rPr lang="en-US" sz="1400" dirty="0">
                <a:solidFill>
                  <a:schemeClr val="tx1"/>
                </a:solidFill>
              </a:rPr>
              <a:t>	</a:t>
            </a:r>
            <a:r>
              <a:rPr lang="en-US" sz="1400" dirty="0" err="1">
                <a:solidFill>
                  <a:schemeClr val="tx1"/>
                </a:solidFill>
              </a:rPr>
              <a:t>RFField_FreqScanID</a:t>
            </a:r>
            <a:r>
              <a:rPr lang="en-US" sz="1400" dirty="0">
                <a:solidFill>
                  <a:schemeClr val="tx1"/>
                </a:solidFill>
              </a:rPr>
              <a:t> = 0</a:t>
            </a:r>
          </a:p>
          <a:p>
            <a:r>
              <a:rPr lang="en-US" sz="1400" dirty="0">
                <a:solidFill>
                  <a:schemeClr val="tx1"/>
                </a:solidFill>
              </a:rPr>
              <a:t>	…</a:t>
            </a:r>
          </a:p>
          <a:p>
            <a:r>
              <a:rPr lang="en-US" sz="1400" dirty="0">
                <a:solidFill>
                  <a:schemeClr val="tx1"/>
                </a:solidFill>
              </a:rPr>
              <a:t>	OpenPMD_IMPACT_z1 = 0.000</a:t>
            </a:r>
          </a:p>
          <a:p>
            <a:r>
              <a:rPr lang="en-US" sz="1400" dirty="0">
                <a:solidFill>
                  <a:schemeClr val="tx1"/>
                </a:solidFill>
              </a:rPr>
              <a:t>	OpenPMD_IMPACT_z2 = 0.300</a:t>
            </a:r>
          </a:p>
        </p:txBody>
      </p:sp>
    </p:spTree>
    <p:extLst>
      <p:ext uri="{BB962C8B-B14F-4D97-AF65-F5344CB8AC3E}">
        <p14:creationId xmlns:p14="http://schemas.microsoft.com/office/powerpoint/2010/main" val="40073111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>
            <a:extLst>
              <a:ext uri="{FF2B5EF4-FFF2-40B4-BE49-F238E27FC236}">
                <a16:creationId xmlns:a16="http://schemas.microsoft.com/office/drawing/2014/main" id="{95C1F163-4B3D-09CA-9291-3C33A7F92B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7150"/>
            <a:ext cx="822960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b="1" dirty="0">
                <a:latin typeface="Calibri" charset="0"/>
              </a:rPr>
              <a:t>A3PI Setup File – IMPACT-T parameters</a:t>
            </a: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992F7028-FE04-5825-1A17-EAFCDF963A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447800"/>
            <a:ext cx="82296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1pPr>
            <a:lvl2pPr marL="741363" indent="-2841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9pPr>
          </a:lstStyle>
          <a:p>
            <a:pPr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  <a:defRPr/>
            </a:pPr>
            <a:r>
              <a:rPr lang="en-US" sz="2400" b="1" dirty="0">
                <a:solidFill>
                  <a:schemeClr val="tx1"/>
                </a:solidFill>
                <a:latin typeface="+mn-lt"/>
              </a:rPr>
              <a:t>A3PI setup file IMPACT-T beam parameter inputs:</a:t>
            </a:r>
          </a:p>
          <a:p>
            <a:pPr lvl="1"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The [IMPACTT_PARAMETERS] section contains first 9 rows in IMPACT-T input file as 9 key value pairs</a:t>
            </a:r>
          </a:p>
          <a:p>
            <a:pPr lvl="1"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Dynamic variables can be set with ${</a:t>
            </a:r>
            <a:r>
              <a:rPr lang="en-US" sz="2000" dirty="0" err="1">
                <a:solidFill>
                  <a:schemeClr val="tx1"/>
                </a:solidFill>
                <a:latin typeface="+mn-lt"/>
              </a:rPr>
              <a:t>VARS:key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} format</a:t>
            </a:r>
          </a:p>
          <a:p>
            <a:pPr lvl="1"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See IMPACT-T user guide for details on these 9 rows</a:t>
            </a:r>
          </a:p>
          <a:p>
            <a:pPr lvl="1"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Entries in a line are separated with spaces</a:t>
            </a:r>
          </a:p>
          <a:p>
            <a:pPr lvl="1"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Product of procs must equal “</a:t>
            </a:r>
            <a:r>
              <a:rPr lang="en-US" sz="2000" dirty="0" err="1">
                <a:solidFill>
                  <a:schemeClr val="tx1"/>
                </a:solidFill>
                <a:latin typeface="+mn-lt"/>
              </a:rPr>
              <a:t>impactt_cores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” (e.g. 8 x 8 = 64)</a:t>
            </a:r>
            <a:br>
              <a:rPr lang="en-US" sz="2000" dirty="0">
                <a:solidFill>
                  <a:schemeClr val="tx1"/>
                </a:solidFill>
                <a:latin typeface="+mn-lt"/>
              </a:rPr>
            </a:br>
            <a:endParaRPr lang="en-US" sz="2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559B5A-97FC-118B-AE77-F5F2172A3788}"/>
              </a:ext>
            </a:extLst>
          </p:cNvPr>
          <p:cNvSpPr txBox="1"/>
          <p:nvPr/>
        </p:nvSpPr>
        <p:spPr>
          <a:xfrm>
            <a:off x="990600" y="4306431"/>
            <a:ext cx="6934200" cy="22467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[IMPACTT_PARAMETERS]</a:t>
            </a:r>
          </a:p>
          <a:p>
            <a:r>
              <a:rPr lang="en-US" sz="1400" dirty="0">
                <a:solidFill>
                  <a:schemeClr val="tx1"/>
                </a:solidFill>
              </a:rPr>
              <a:t>	procs = 8 8</a:t>
            </a:r>
          </a:p>
          <a:p>
            <a:r>
              <a:rPr lang="en-US" sz="1400" dirty="0">
                <a:solidFill>
                  <a:schemeClr val="tx1"/>
                </a:solidFill>
              </a:rPr>
              <a:t>	steps = 4.0e-12 2000000 1</a:t>
            </a:r>
          </a:p>
          <a:p>
            <a:r>
              <a:rPr lang="en-US" sz="1400" dirty="0">
                <a:solidFill>
                  <a:schemeClr val="tx1"/>
                </a:solidFill>
              </a:rPr>
              <a:t>	parts = 6 10000 1 0 2 0 0.02</a:t>
            </a:r>
          </a:p>
          <a:p>
            <a:r>
              <a:rPr lang="en-US" sz="1400" dirty="0">
                <a:solidFill>
                  <a:schemeClr val="tx1"/>
                </a:solidFill>
              </a:rPr>
              <a:t>	mesh = 32 32 32 1 0.15 0.15 1.0e5</a:t>
            </a:r>
          </a:p>
          <a:p>
            <a:r>
              <a:rPr lang="en-US" sz="1400" dirty="0">
                <a:solidFill>
                  <a:schemeClr val="tx1"/>
                </a:solidFill>
              </a:rPr>
              <a:t>	</a:t>
            </a:r>
            <a:r>
              <a:rPr lang="en-US" sz="1400" dirty="0" err="1">
                <a:solidFill>
                  <a:schemeClr val="tx1"/>
                </a:solidFill>
              </a:rPr>
              <a:t>dist</a:t>
            </a:r>
            <a:r>
              <a:rPr lang="en-US" sz="1400" dirty="0">
                <a:solidFill>
                  <a:schemeClr val="tx1"/>
                </a:solidFill>
              </a:rPr>
              <a:t> = 112 0 0 1300 6.5e-11</a:t>
            </a:r>
          </a:p>
          <a:p>
            <a:r>
              <a:rPr lang="en-US" sz="1400" dirty="0">
                <a:solidFill>
                  <a:schemeClr val="tx1"/>
                </a:solidFill>
              </a:rPr>
              <a:t>	</a:t>
            </a:r>
            <a:r>
              <a:rPr lang="en-US" sz="1400" dirty="0" err="1">
                <a:solidFill>
                  <a:schemeClr val="tx1"/>
                </a:solidFill>
              </a:rPr>
              <a:t>xdist</a:t>
            </a:r>
            <a:r>
              <a:rPr lang="en-US" sz="1400" dirty="0">
                <a:solidFill>
                  <a:schemeClr val="tx1"/>
                </a:solidFill>
              </a:rPr>
              <a:t> = ${</a:t>
            </a:r>
            <a:r>
              <a:rPr lang="en-US" sz="1400" dirty="0" err="1">
                <a:solidFill>
                  <a:schemeClr val="tx1"/>
                </a:solidFill>
              </a:rPr>
              <a:t>VARS:sig_xy</a:t>
            </a:r>
            <a:r>
              <a:rPr lang="en-US" sz="1400" dirty="0">
                <a:solidFill>
                  <a:schemeClr val="tx1"/>
                </a:solidFill>
              </a:rPr>
              <a:t>} 0.001 0.0 1.0 1.0 0.0 0.0</a:t>
            </a:r>
          </a:p>
          <a:p>
            <a:r>
              <a:rPr lang="en-US" sz="1400" dirty="0">
                <a:solidFill>
                  <a:schemeClr val="tx1"/>
                </a:solidFill>
              </a:rPr>
              <a:t>	</a:t>
            </a:r>
            <a:r>
              <a:rPr lang="en-US" sz="1400" dirty="0" err="1">
                <a:solidFill>
                  <a:schemeClr val="tx1"/>
                </a:solidFill>
              </a:rPr>
              <a:t>ydist</a:t>
            </a:r>
            <a:r>
              <a:rPr lang="en-US" sz="1400" dirty="0">
                <a:solidFill>
                  <a:schemeClr val="tx1"/>
                </a:solidFill>
              </a:rPr>
              <a:t> = ${</a:t>
            </a:r>
            <a:r>
              <a:rPr lang="en-US" sz="1400" dirty="0" err="1">
                <a:solidFill>
                  <a:schemeClr val="tx1"/>
                </a:solidFill>
              </a:rPr>
              <a:t>VARS:sig_xy</a:t>
            </a:r>
            <a:r>
              <a:rPr lang="en-US" sz="1400" dirty="0">
                <a:solidFill>
                  <a:schemeClr val="tx1"/>
                </a:solidFill>
              </a:rPr>
              <a:t>} 0.001 0.0 1.0 1.0 0.0 0.0</a:t>
            </a:r>
          </a:p>
          <a:p>
            <a:r>
              <a:rPr lang="en-US" sz="1400" dirty="0">
                <a:solidFill>
                  <a:schemeClr val="tx1"/>
                </a:solidFill>
              </a:rPr>
              <a:t>	</a:t>
            </a:r>
            <a:r>
              <a:rPr lang="en-US" sz="1400" dirty="0" err="1">
                <a:solidFill>
                  <a:schemeClr val="tx1"/>
                </a:solidFill>
              </a:rPr>
              <a:t>zdist</a:t>
            </a:r>
            <a:r>
              <a:rPr lang="en-US" sz="1400" dirty="0">
                <a:solidFill>
                  <a:schemeClr val="tx1"/>
                </a:solidFill>
              </a:rPr>
              <a:t> = ${</a:t>
            </a:r>
            <a:r>
              <a:rPr lang="en-US" sz="1400" dirty="0" err="1">
                <a:solidFill>
                  <a:schemeClr val="tx1"/>
                </a:solidFill>
              </a:rPr>
              <a:t>VARS:sig_z</a:t>
            </a:r>
            <a:r>
              <a:rPr lang="en-US" sz="1400" dirty="0">
                <a:solidFill>
                  <a:schemeClr val="tx1"/>
                </a:solidFill>
              </a:rPr>
              <a:t>} 0.0014 0.0 1.186189e-6 1.0 0.0 0.002</a:t>
            </a:r>
          </a:p>
          <a:p>
            <a:r>
              <a:rPr lang="en-US" sz="1400" dirty="0">
                <a:solidFill>
                  <a:schemeClr val="tx1"/>
                </a:solidFill>
              </a:rPr>
              <a:t>	beam = 0.26 1.0 0.511005e6 -1.0 1.3e9 0.0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EB75D06-89CE-5E14-4168-17795FF395ED}"/>
              </a:ext>
            </a:extLst>
          </p:cNvPr>
          <p:cNvSpPr/>
          <p:nvPr/>
        </p:nvSpPr>
        <p:spPr>
          <a:xfrm>
            <a:off x="2133600" y="4572000"/>
            <a:ext cx="381000" cy="228600"/>
          </a:xfrm>
          <a:prstGeom prst="ellipse">
            <a:avLst/>
          </a:prstGeom>
          <a:noFill/>
          <a:ln>
            <a:solidFill>
              <a:srgbClr val="AB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0738A8E-00D3-3722-F214-D4714960CCC6}"/>
              </a:ext>
            </a:extLst>
          </p:cNvPr>
          <p:cNvCxnSpPr>
            <a:cxnSpLocks/>
          </p:cNvCxnSpPr>
          <p:nvPr/>
        </p:nvCxnSpPr>
        <p:spPr>
          <a:xfrm flipH="1">
            <a:off x="2514600" y="4114800"/>
            <a:ext cx="609600" cy="457200"/>
          </a:xfrm>
          <a:prstGeom prst="straightConnector1">
            <a:avLst/>
          </a:prstGeom>
          <a:ln>
            <a:solidFill>
              <a:srgbClr val="AB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7182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457200" y="57150"/>
            <a:ext cx="822960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b="1" dirty="0">
                <a:latin typeface="Calibri" charset="0"/>
              </a:rPr>
              <a:t>Overview</a:t>
            </a:r>
          </a:p>
        </p:txBody>
      </p:sp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457200" y="1447800"/>
            <a:ext cx="82296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1pPr>
            <a:lvl2pPr marL="741363" indent="-2841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9pPr>
          </a:lstStyle>
          <a:p>
            <a:pPr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  <a:defRPr/>
            </a:pPr>
            <a:r>
              <a:rPr lang="en-US" sz="2400" b="1" dirty="0">
                <a:solidFill>
                  <a:schemeClr val="tx1"/>
                </a:solidFill>
                <a:latin typeface="+mn-lt"/>
              </a:rPr>
              <a:t>Quick overview of IMPACT</a:t>
            </a:r>
          </a:p>
          <a:p>
            <a:pPr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  <a:defRPr/>
            </a:pPr>
            <a:r>
              <a:rPr lang="en-US" sz="2400" b="1" dirty="0">
                <a:solidFill>
                  <a:schemeClr val="tx1"/>
                </a:solidFill>
                <a:latin typeface="+mn-lt"/>
              </a:rPr>
              <a:t>Introduction to A3PI:</a:t>
            </a:r>
          </a:p>
          <a:p>
            <a:pPr lvl="2"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  <a:defRPr/>
            </a:pPr>
            <a:r>
              <a:rPr lang="en-US" sz="2400" b="1" dirty="0">
                <a:solidFill>
                  <a:schemeClr val="tx1"/>
                </a:solidFill>
                <a:latin typeface="+mn-lt"/>
              </a:rPr>
              <a:t>ACE3P-IMPACT integration workflow tool</a:t>
            </a:r>
          </a:p>
          <a:p>
            <a:pPr lvl="2"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  <a:defRPr/>
            </a:pPr>
            <a:r>
              <a:rPr lang="en-US" sz="2400" b="1" dirty="0">
                <a:solidFill>
                  <a:schemeClr val="tx1"/>
                </a:solidFill>
                <a:latin typeface="+mn-lt"/>
              </a:rPr>
              <a:t>SRF injector cavity example</a:t>
            </a:r>
          </a:p>
          <a:p>
            <a:pPr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  <a:defRPr/>
            </a:pPr>
            <a:r>
              <a:rPr lang="en-US" sz="2400" b="1" dirty="0">
                <a:solidFill>
                  <a:schemeClr val="tx1"/>
                </a:solidFill>
                <a:latin typeface="+mn-lt"/>
              </a:rPr>
              <a:t>How to use A3PI and configuring the setup file</a:t>
            </a:r>
          </a:p>
          <a:p>
            <a:pPr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  <a:defRPr/>
            </a:pPr>
            <a:r>
              <a:rPr lang="en-US" sz="2400" b="1" dirty="0">
                <a:solidFill>
                  <a:schemeClr val="tx1"/>
                </a:solidFill>
                <a:latin typeface="+mn-lt"/>
              </a:rPr>
              <a:t>Examining the workflow output data</a:t>
            </a:r>
          </a:p>
          <a:p>
            <a:pPr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  <a:defRPr/>
            </a:pPr>
            <a:r>
              <a:rPr lang="en-US" sz="2400" b="1" dirty="0">
                <a:solidFill>
                  <a:schemeClr val="tx1"/>
                </a:solidFill>
                <a:latin typeface="+mn-lt"/>
              </a:rPr>
              <a:t>Additional features of A3PI:</a:t>
            </a:r>
          </a:p>
          <a:p>
            <a:pPr lvl="2"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  <a:defRPr/>
            </a:pPr>
            <a:r>
              <a:rPr lang="en-US" sz="2400" b="1" dirty="0">
                <a:solidFill>
                  <a:schemeClr val="tx1"/>
                </a:solidFill>
                <a:latin typeface="+mn-lt"/>
              </a:rPr>
              <a:t>MATLAB visualization tools</a:t>
            </a:r>
          </a:p>
          <a:p>
            <a:pPr lvl="2"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  <a:defRPr/>
            </a:pPr>
            <a:r>
              <a:rPr lang="en-US" sz="2400" b="1" dirty="0">
                <a:solidFill>
                  <a:schemeClr val="tx1"/>
                </a:solidFill>
                <a:latin typeface="+mn-lt"/>
              </a:rPr>
              <a:t>Integration with libEnsemble</a:t>
            </a:r>
            <a:r>
              <a:rPr lang="en-US" sz="2400" b="1" baseline="30000" dirty="0">
                <a:solidFill>
                  <a:schemeClr val="tx1"/>
                </a:solidFill>
                <a:latin typeface="+mn-lt"/>
              </a:rPr>
              <a:t>1</a:t>
            </a:r>
            <a:r>
              <a:rPr lang="en-US" sz="2400" b="1" dirty="0">
                <a:solidFill>
                  <a:schemeClr val="tx1"/>
                </a:solidFill>
                <a:latin typeface="+mn-lt"/>
              </a:rPr>
              <a:t> and DEAP</a:t>
            </a:r>
            <a:r>
              <a:rPr lang="en-US" sz="2400" b="1" baseline="30000" dirty="0">
                <a:solidFill>
                  <a:schemeClr val="tx1"/>
                </a:solidFill>
                <a:latin typeface="+mn-lt"/>
              </a:rPr>
              <a:t>2</a:t>
            </a:r>
          </a:p>
          <a:p>
            <a:pPr lvl="2"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  <a:defRPr/>
            </a:pPr>
            <a:r>
              <a:rPr lang="en-US" sz="2400" b="1" dirty="0">
                <a:solidFill>
                  <a:schemeClr val="tx1"/>
                </a:solidFill>
                <a:latin typeface="+mn-lt"/>
              </a:rPr>
              <a:t>Multi-objective optimization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8ED078-CAF7-E7F7-10C8-9BFF1C600664}"/>
              </a:ext>
            </a:extLst>
          </p:cNvPr>
          <p:cNvSpPr txBox="1"/>
          <p:nvPr/>
        </p:nvSpPr>
        <p:spPr>
          <a:xfrm>
            <a:off x="457200" y="6019800"/>
            <a:ext cx="66675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chemeClr val="tx1"/>
                </a:solidFill>
                <a:latin typeface="+mn-lt"/>
              </a:rPr>
              <a:t>1: </a:t>
            </a:r>
            <a:r>
              <a:rPr lang="en-US" sz="1200" b="1" dirty="0" err="1">
                <a:solidFill>
                  <a:schemeClr val="tx1"/>
                </a:solidFill>
                <a:latin typeface="+mn-lt"/>
              </a:rPr>
              <a:t>libEnsemble</a:t>
            </a:r>
            <a:r>
              <a:rPr lang="en-US" sz="1200" b="1" dirty="0">
                <a:solidFill>
                  <a:schemeClr val="tx1"/>
                </a:solidFill>
                <a:latin typeface="+mn-lt"/>
              </a:rPr>
              <a:t> workflow manager: </a:t>
            </a:r>
            <a:r>
              <a:rPr lang="en-US" sz="1200" b="1" dirty="0">
                <a:solidFill>
                  <a:schemeClr val="tx1"/>
                </a:solidFill>
                <a:latin typeface="+mn-lt"/>
                <a:hlinkClick r:id="rId3"/>
              </a:rPr>
              <a:t>https://libensemble.readthedocs.io/en/main/</a:t>
            </a:r>
            <a:r>
              <a:rPr lang="en-US" sz="1200" b="1" dirty="0">
                <a:solidFill>
                  <a:schemeClr val="tx1"/>
                </a:solidFill>
                <a:latin typeface="+mn-lt"/>
              </a:rPr>
              <a:t> </a:t>
            </a:r>
          </a:p>
          <a:p>
            <a:r>
              <a:rPr lang="en-US" sz="1200" b="1" dirty="0">
                <a:solidFill>
                  <a:schemeClr val="tx1"/>
                </a:solidFill>
                <a:latin typeface="+mn-lt"/>
              </a:rPr>
              <a:t>2: Distributed Evolutionary Algorithms in Python: </a:t>
            </a:r>
            <a:r>
              <a:rPr lang="en-US" sz="1200" b="1" dirty="0">
                <a:solidFill>
                  <a:schemeClr val="tx1"/>
                </a:solidFill>
                <a:latin typeface="+mn-lt"/>
                <a:hlinkClick r:id="rId4"/>
              </a:rPr>
              <a:t>https://deap.readthedocs.io/en/master/</a:t>
            </a:r>
            <a:r>
              <a:rPr lang="en-US" sz="1200" b="1" dirty="0">
                <a:solidFill>
                  <a:schemeClr val="tx1"/>
                </a:solidFill>
                <a:latin typeface="+mn-lt"/>
              </a:rPr>
              <a:t> </a:t>
            </a:r>
            <a:endParaRPr lang="en-US" sz="12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>
            <a:extLst>
              <a:ext uri="{FF2B5EF4-FFF2-40B4-BE49-F238E27FC236}">
                <a16:creationId xmlns:a16="http://schemas.microsoft.com/office/drawing/2014/main" id="{95C1F163-4B3D-09CA-9291-3C33A7F92B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7150"/>
            <a:ext cx="822960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b="1" dirty="0">
                <a:latin typeface="Calibri" charset="0"/>
              </a:rPr>
              <a:t>A3PI Setup File – IMPACT-T lattice</a:t>
            </a: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992F7028-FE04-5825-1A17-EAFCDF963A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447800"/>
            <a:ext cx="82296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1pPr>
            <a:lvl2pPr marL="741363" indent="-2841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9pPr>
          </a:lstStyle>
          <a:p>
            <a:pPr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  <a:defRPr/>
            </a:pPr>
            <a:r>
              <a:rPr lang="en-US" sz="2400" b="1" dirty="0">
                <a:solidFill>
                  <a:schemeClr val="tx1"/>
                </a:solidFill>
                <a:latin typeface="+mn-lt"/>
              </a:rPr>
              <a:t>A3PI setup file IMPACT-T lattice parameter inputs:</a:t>
            </a:r>
          </a:p>
          <a:p>
            <a:pPr lvl="1"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The [IMPACTT_LATTICE] section contains rows 10+ in IMPACT-T input file as key value pairs for each lattice element</a:t>
            </a:r>
          </a:p>
          <a:p>
            <a:pPr lvl="1"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Dynamic variables can be set with ${</a:t>
            </a:r>
            <a:r>
              <a:rPr lang="en-US" sz="2000" dirty="0" err="1">
                <a:solidFill>
                  <a:schemeClr val="tx1"/>
                </a:solidFill>
                <a:latin typeface="+mn-lt"/>
              </a:rPr>
              <a:t>VARS:key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} format</a:t>
            </a:r>
          </a:p>
          <a:p>
            <a:pPr lvl="1"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See IMPACT-T user guide for details on these beam elements</a:t>
            </a:r>
          </a:p>
          <a:p>
            <a:pPr lvl="1"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Lattice line key names “</a:t>
            </a:r>
            <a:r>
              <a:rPr lang="en-US" sz="2000" dirty="0" err="1">
                <a:solidFill>
                  <a:schemeClr val="tx1"/>
                </a:solidFill>
                <a:latin typeface="+mn-lt"/>
              </a:rPr>
              <a:t>elem_xx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” are arbitrary</a:t>
            </a:r>
          </a:p>
          <a:p>
            <a:pPr lvl="2"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A3PI parses the lines in listed order</a:t>
            </a:r>
          </a:p>
          <a:p>
            <a:pPr lvl="2">
              <a:spcBef>
                <a:spcPts val="600"/>
              </a:spcBef>
              <a:buClr>
                <a:srgbClr val="CC0000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Entries in a line are separated with spaces</a:t>
            </a:r>
          </a:p>
          <a:p>
            <a:pPr lvl="2">
              <a:spcBef>
                <a:spcPts val="600"/>
              </a:spcBef>
              <a:buClr>
                <a:srgbClr val="CC0000"/>
              </a:buClr>
              <a:buFont typeface="Arial" panose="020B0604020202020204" pitchFamily="34" charset="0"/>
              <a:buChar char="•"/>
              <a:defRPr/>
            </a:pPr>
            <a:endParaRPr lang="en-US" sz="2000" dirty="0">
              <a:solidFill>
                <a:schemeClr val="tx1"/>
              </a:solidFill>
              <a:latin typeface="+mn-lt"/>
            </a:endParaRPr>
          </a:p>
          <a:p>
            <a:pPr lvl="2">
              <a:spcBef>
                <a:spcPts val="600"/>
              </a:spcBef>
              <a:buClr>
                <a:srgbClr val="CC0000"/>
              </a:buClr>
              <a:buFont typeface="Arial" panose="020B0604020202020204" pitchFamily="34" charset="0"/>
              <a:buChar char="•"/>
              <a:defRPr/>
            </a:pPr>
            <a:endParaRPr lang="en-US" sz="2000" dirty="0">
              <a:solidFill>
                <a:schemeClr val="tx1"/>
              </a:solidFill>
              <a:latin typeface="+mn-lt"/>
            </a:endParaRPr>
          </a:p>
          <a:p>
            <a:pPr lvl="2">
              <a:spcBef>
                <a:spcPts val="600"/>
              </a:spcBef>
              <a:buClr>
                <a:srgbClr val="CC0000"/>
              </a:buClr>
              <a:buFont typeface="Arial" panose="020B0604020202020204" pitchFamily="34" charset="0"/>
              <a:buChar char="•"/>
              <a:defRPr/>
            </a:pPr>
            <a:endParaRPr lang="en-US" sz="2000" dirty="0">
              <a:solidFill>
                <a:schemeClr val="tx1"/>
              </a:solidFill>
              <a:latin typeface="+mn-lt"/>
            </a:endParaRPr>
          </a:p>
          <a:p>
            <a:pPr lvl="2">
              <a:spcBef>
                <a:spcPts val="600"/>
              </a:spcBef>
              <a:buClr>
                <a:srgbClr val="CC0000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Beam element 111 uses the .h5 file format from acdtool</a:t>
            </a:r>
          </a:p>
          <a:p>
            <a:pPr lvl="2">
              <a:spcBef>
                <a:spcPts val="600"/>
              </a:spcBef>
              <a:buClr>
                <a:srgbClr val="CC0000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Other IMPACT-T versions use element 111 in ascii file format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559B5A-97FC-118B-AE77-F5F2172A3788}"/>
              </a:ext>
            </a:extLst>
          </p:cNvPr>
          <p:cNvSpPr txBox="1"/>
          <p:nvPr/>
        </p:nvSpPr>
        <p:spPr>
          <a:xfrm>
            <a:off x="533400" y="4532293"/>
            <a:ext cx="8077200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[IMPACTT_LATTICE]</a:t>
            </a:r>
          </a:p>
          <a:p>
            <a:r>
              <a:rPr lang="en-US" sz="1400" dirty="0">
                <a:solidFill>
                  <a:schemeClr val="tx1"/>
                </a:solidFill>
              </a:rPr>
              <a:t>	elem_00 = 0.0 1 20 -5 -2.0 -2.0 -2.0</a:t>
            </a:r>
          </a:p>
          <a:p>
            <a:r>
              <a:rPr lang="en-US" sz="1400" dirty="0">
                <a:solidFill>
                  <a:schemeClr val="tx1"/>
                </a:solidFill>
              </a:rPr>
              <a:t>	elem_01 = 0.3 105 20 111 0.0 ${</a:t>
            </a:r>
            <a:r>
              <a:rPr lang="en-US" sz="1400" dirty="0" err="1">
                <a:solidFill>
                  <a:schemeClr val="tx1"/>
                </a:solidFill>
              </a:rPr>
              <a:t>VARS:gun_scale</a:t>
            </a:r>
            <a:r>
              <a:rPr lang="en-US" sz="1400" dirty="0">
                <a:solidFill>
                  <a:schemeClr val="tx1"/>
                </a:solidFill>
              </a:rPr>
              <a:t>} 2.0E8 ${</a:t>
            </a:r>
            <a:r>
              <a:rPr lang="en-US" sz="1400" dirty="0" err="1">
                <a:solidFill>
                  <a:schemeClr val="tx1"/>
                </a:solidFill>
              </a:rPr>
              <a:t>VARS:gun_phase</a:t>
            </a:r>
            <a:r>
              <a:rPr lang="en-US" sz="1400" dirty="0">
                <a:solidFill>
                  <a:schemeClr val="tx1"/>
                </a:solidFill>
              </a:rPr>
              <a:t>} ${</a:t>
            </a:r>
            <a:r>
              <a:rPr lang="en-US" sz="1400" dirty="0" err="1">
                <a:solidFill>
                  <a:schemeClr val="tx1"/>
                </a:solidFill>
              </a:rPr>
              <a:t>VARS:gun_fid</a:t>
            </a:r>
            <a:r>
              <a:rPr lang="en-US" sz="1400" dirty="0">
                <a:solidFill>
                  <a:schemeClr val="tx1"/>
                </a:solidFill>
              </a:rPr>
              <a:t>} 0.1 0.0 0.0 0.0 0.0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E40CD01-692D-C37D-EA4C-04BF8923255A}"/>
              </a:ext>
            </a:extLst>
          </p:cNvPr>
          <p:cNvSpPr/>
          <p:nvPr/>
        </p:nvSpPr>
        <p:spPr>
          <a:xfrm>
            <a:off x="2798064" y="4995672"/>
            <a:ext cx="381000" cy="228600"/>
          </a:xfrm>
          <a:prstGeom prst="ellipse">
            <a:avLst/>
          </a:prstGeom>
          <a:noFill/>
          <a:ln>
            <a:solidFill>
              <a:srgbClr val="AB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63C9667-07CF-9C6C-0993-70F899BCCDF3}"/>
              </a:ext>
            </a:extLst>
          </p:cNvPr>
          <p:cNvCxnSpPr>
            <a:cxnSpLocks/>
          </p:cNvCxnSpPr>
          <p:nvPr/>
        </p:nvCxnSpPr>
        <p:spPr>
          <a:xfrm flipH="1" flipV="1">
            <a:off x="3124200" y="5224272"/>
            <a:ext cx="381000" cy="490728"/>
          </a:xfrm>
          <a:prstGeom prst="straightConnector1">
            <a:avLst/>
          </a:prstGeom>
          <a:ln>
            <a:solidFill>
              <a:srgbClr val="AB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82614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>
            <a:extLst>
              <a:ext uri="{FF2B5EF4-FFF2-40B4-BE49-F238E27FC236}">
                <a16:creationId xmlns:a16="http://schemas.microsoft.com/office/drawing/2014/main" id="{95C1F163-4B3D-09CA-9291-3C33A7F92B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7150"/>
            <a:ext cx="822960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b="1" dirty="0">
                <a:latin typeface="Calibri" charset="0"/>
              </a:rPr>
              <a:t>A3PI Setup File – Workflow tasks</a:t>
            </a: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992F7028-FE04-5825-1A17-EAFCDF963A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447800"/>
            <a:ext cx="82296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1pPr>
            <a:lvl2pPr marL="741363" indent="-2841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9pPr>
          </a:lstStyle>
          <a:p>
            <a:pPr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  <a:defRPr/>
            </a:pPr>
            <a:r>
              <a:rPr lang="en-US" sz="2400" b="1" dirty="0">
                <a:solidFill>
                  <a:schemeClr val="tx1"/>
                </a:solidFill>
                <a:latin typeface="+mn-lt"/>
              </a:rPr>
              <a:t>A3PI setup file workflow tasks:</a:t>
            </a:r>
          </a:p>
          <a:p>
            <a:pPr lvl="1"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Workflow tasks in key/value pair (key names arbitrary)</a:t>
            </a:r>
          </a:p>
          <a:p>
            <a:pPr lvl="1"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Workflow evaluates in order listed (task numbers not needed)</a:t>
            </a:r>
          </a:p>
          <a:p>
            <a:pPr lvl="1"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Each task must use a code and argument</a:t>
            </a:r>
          </a:p>
          <a:p>
            <a:pPr lvl="2"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“</a:t>
            </a:r>
            <a:r>
              <a:rPr lang="en-US" sz="2000" dirty="0">
                <a:solidFill>
                  <a:srgbClr val="0070C0"/>
                </a:solidFill>
                <a:latin typeface="+mn-lt"/>
              </a:rPr>
              <a:t>omega3p 1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” → runs Omega3P using inputs in [OMEGA3P_MODE_1] section (number must match mode!)</a:t>
            </a:r>
          </a:p>
          <a:p>
            <a:pPr lvl="2"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“</a:t>
            </a:r>
            <a:r>
              <a:rPr lang="en-US" sz="2000" dirty="0" err="1">
                <a:solidFill>
                  <a:srgbClr val="0070C0"/>
                </a:solidFill>
                <a:latin typeface="+mn-lt"/>
              </a:rPr>
              <a:t>rfpost</a:t>
            </a:r>
            <a:r>
              <a:rPr lang="en-US" sz="2000" dirty="0">
                <a:solidFill>
                  <a:srgbClr val="0070C0"/>
                </a:solidFill>
                <a:latin typeface="+mn-lt"/>
              </a:rPr>
              <a:t> 1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” → runs acdtool postprocess rf using inputs in [RFPOST_1] section (number must match mode!)</a:t>
            </a:r>
          </a:p>
          <a:p>
            <a:pPr lvl="2"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“</a:t>
            </a:r>
            <a:r>
              <a:rPr lang="en-US" sz="2000" dirty="0" err="1">
                <a:solidFill>
                  <a:srgbClr val="0070C0"/>
                </a:solidFill>
                <a:latin typeface="+mn-lt"/>
              </a:rPr>
              <a:t>impactt</a:t>
            </a:r>
            <a:r>
              <a:rPr lang="en-US" sz="2000" dirty="0">
                <a:solidFill>
                  <a:srgbClr val="0070C0"/>
                </a:solidFill>
                <a:latin typeface="+mn-lt"/>
              </a:rPr>
              <a:t> 2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” → runs single-threaded IMPACT-T for phase scan routine followed by full particle multi-threaded IMPACT-T</a:t>
            </a:r>
          </a:p>
          <a:p>
            <a:pPr lvl="2"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See A3PI guide for all</a:t>
            </a:r>
            <a:br>
              <a:rPr lang="en-US" sz="2000" dirty="0">
                <a:solidFill>
                  <a:schemeClr val="tx1"/>
                </a:solidFill>
                <a:latin typeface="+mn-lt"/>
              </a:rPr>
            </a:br>
            <a:r>
              <a:rPr lang="en-US" sz="2000" dirty="0">
                <a:solidFill>
                  <a:schemeClr val="tx1"/>
                </a:solidFill>
                <a:latin typeface="+mn-lt"/>
              </a:rPr>
              <a:t>possible arguments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559B5A-97FC-118B-AE77-F5F2172A3788}"/>
              </a:ext>
            </a:extLst>
          </p:cNvPr>
          <p:cNvSpPr txBox="1"/>
          <p:nvPr/>
        </p:nvSpPr>
        <p:spPr>
          <a:xfrm>
            <a:off x="4572000" y="5181600"/>
            <a:ext cx="3886200" cy="11695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[WORKFLOW]</a:t>
            </a:r>
          </a:p>
          <a:p>
            <a:endParaRPr lang="en-US" sz="1400" dirty="0">
              <a:solidFill>
                <a:schemeClr val="tx1"/>
              </a:solidFill>
            </a:endParaRPr>
          </a:p>
          <a:p>
            <a:r>
              <a:rPr lang="en-US" sz="1400" dirty="0">
                <a:solidFill>
                  <a:schemeClr val="tx1"/>
                </a:solidFill>
              </a:rPr>
              <a:t>	task_01 = omega3p 1</a:t>
            </a:r>
          </a:p>
          <a:p>
            <a:r>
              <a:rPr lang="en-US" sz="1400" dirty="0">
                <a:solidFill>
                  <a:schemeClr val="tx1"/>
                </a:solidFill>
              </a:rPr>
              <a:t>	task_02 = </a:t>
            </a:r>
            <a:r>
              <a:rPr lang="en-US" sz="1400" dirty="0" err="1">
                <a:solidFill>
                  <a:schemeClr val="tx1"/>
                </a:solidFill>
              </a:rPr>
              <a:t>rfpost</a:t>
            </a:r>
            <a:r>
              <a:rPr lang="en-US" sz="1400" dirty="0">
                <a:solidFill>
                  <a:schemeClr val="tx1"/>
                </a:solidFill>
              </a:rPr>
              <a:t> 1</a:t>
            </a:r>
          </a:p>
          <a:p>
            <a:r>
              <a:rPr lang="en-US" sz="1400" dirty="0">
                <a:solidFill>
                  <a:schemeClr val="tx1"/>
                </a:solidFill>
              </a:rPr>
              <a:t>	task_03 = </a:t>
            </a:r>
            <a:r>
              <a:rPr lang="en-US" sz="1400" dirty="0" err="1">
                <a:solidFill>
                  <a:schemeClr val="tx1"/>
                </a:solidFill>
              </a:rPr>
              <a:t>impactt</a:t>
            </a:r>
            <a:r>
              <a:rPr lang="en-US" sz="1400" dirty="0">
                <a:solidFill>
                  <a:schemeClr val="tx1"/>
                </a:solidFill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30221934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>
            <a:extLst>
              <a:ext uri="{FF2B5EF4-FFF2-40B4-BE49-F238E27FC236}">
                <a16:creationId xmlns:a16="http://schemas.microsoft.com/office/drawing/2014/main" id="{95C1F163-4B3D-09CA-9291-3C33A7F92B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7150"/>
            <a:ext cx="822960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b="1" dirty="0">
                <a:latin typeface="Calibri" charset="0"/>
              </a:rPr>
              <a:t>A3PI Setup File – Additional Options</a:t>
            </a: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992F7028-FE04-5825-1A17-EAFCDF963A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447800"/>
            <a:ext cx="82296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1pPr>
            <a:lvl2pPr marL="741363" indent="-2841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9pPr>
          </a:lstStyle>
          <a:p>
            <a:pPr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  <a:defRPr/>
            </a:pPr>
            <a:r>
              <a:rPr lang="en-US" sz="2400" b="1" dirty="0">
                <a:solidFill>
                  <a:schemeClr val="tx1"/>
                </a:solidFill>
                <a:latin typeface="+mn-lt"/>
              </a:rPr>
              <a:t>A3PI setup file can include other sections:</a:t>
            </a:r>
          </a:p>
          <a:p>
            <a:pPr lvl="1"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Cubit tasks: [CUBIT_ELEMENT_] can be included in task chain</a:t>
            </a:r>
          </a:p>
          <a:p>
            <a:pPr lvl="2"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Link [VARS] to an existing journal file (.</a:t>
            </a:r>
            <a:r>
              <a:rPr lang="en-US" sz="2000" dirty="0" err="1">
                <a:solidFill>
                  <a:schemeClr val="tx1"/>
                </a:solidFill>
                <a:latin typeface="+mn-lt"/>
              </a:rPr>
              <a:t>jou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) and run (w/o GUI)</a:t>
            </a:r>
          </a:p>
          <a:p>
            <a:pPr lvl="1"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Acdtool “</a:t>
            </a:r>
            <a:r>
              <a:rPr lang="en-US" sz="2000" dirty="0" err="1">
                <a:solidFill>
                  <a:schemeClr val="tx1"/>
                </a:solidFill>
                <a:latin typeface="+mn-lt"/>
              </a:rPr>
              <a:t>meshconvert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” can be included in task chain (after Cubit)</a:t>
            </a:r>
          </a:p>
          <a:p>
            <a:pPr lvl="1"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Optimization options: [LIBENSEMBLE] section can be included</a:t>
            </a:r>
          </a:p>
          <a:p>
            <a:pPr lvl="2"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Allows for optimization cycles over multiple concurrent workflows and manages which [VARS] to optimize over</a:t>
            </a:r>
          </a:p>
          <a:p>
            <a:pPr lvl="2"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More details in later slides</a:t>
            </a:r>
          </a:p>
          <a:p>
            <a:pPr lvl="1"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Field interpolation routines (speed-up optimization cycle)</a:t>
            </a:r>
          </a:p>
          <a:p>
            <a:pPr lvl="2"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Alternative to running Cubit → Omega3P → Acdtool chain</a:t>
            </a:r>
          </a:p>
          <a:p>
            <a:pPr lvl="2"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Not recommended anymore since Perlmutter nodes are better for running Omega3P with more memory</a:t>
            </a:r>
          </a:p>
          <a:p>
            <a:pPr lvl="1"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See A3PI user guide for additional information</a:t>
            </a:r>
          </a:p>
        </p:txBody>
      </p:sp>
    </p:spTree>
    <p:extLst>
      <p:ext uri="{BB962C8B-B14F-4D97-AF65-F5344CB8AC3E}">
        <p14:creationId xmlns:p14="http://schemas.microsoft.com/office/powerpoint/2010/main" val="34970135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>
            <a:extLst>
              <a:ext uri="{FF2B5EF4-FFF2-40B4-BE49-F238E27FC236}">
                <a16:creationId xmlns:a16="http://schemas.microsoft.com/office/drawing/2014/main" id="{95C1F163-4B3D-09CA-9291-3C33A7F92B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7150"/>
            <a:ext cx="822960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b="1" dirty="0">
                <a:latin typeface="Calibri" charset="0"/>
              </a:rPr>
              <a:t>A3PI Outputs – What to expect</a:t>
            </a: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992F7028-FE04-5825-1A17-EAFCDF963A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447800"/>
            <a:ext cx="82296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1pPr>
            <a:lvl2pPr marL="741363" indent="-2841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9pPr>
          </a:lstStyle>
          <a:p>
            <a:pPr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  <a:defRPr/>
            </a:pPr>
            <a:r>
              <a:rPr lang="en-US" sz="2400" b="1" dirty="0">
                <a:solidFill>
                  <a:schemeClr val="tx1"/>
                </a:solidFill>
                <a:latin typeface="+mn-lt"/>
              </a:rPr>
              <a:t>A3PI workflow folders will contain a lot of files!</a:t>
            </a:r>
          </a:p>
          <a:p>
            <a:pPr lvl="1"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A copy of the A3PI workflow setup file itself</a:t>
            </a:r>
          </a:p>
          <a:p>
            <a:pPr lvl="1"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All static files used (the .</a:t>
            </a:r>
            <a:r>
              <a:rPr lang="en-US" sz="2000" dirty="0" err="1">
                <a:solidFill>
                  <a:schemeClr val="tx1"/>
                </a:solidFill>
                <a:latin typeface="+mn-lt"/>
              </a:rPr>
              <a:t>ncdf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mesh in the demo example)</a:t>
            </a:r>
          </a:p>
          <a:p>
            <a:pPr lvl="1"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Omega3p files (omega3_results folder)</a:t>
            </a:r>
          </a:p>
          <a:p>
            <a:pPr lvl="1"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Acdtool files (rfpost_1.in, </a:t>
            </a:r>
            <a:r>
              <a:rPr lang="en-US" sz="2000" dirty="0" err="1">
                <a:solidFill>
                  <a:schemeClr val="tx1"/>
                </a:solidFill>
                <a:latin typeface="+mn-lt"/>
              </a:rPr>
              <a:t>rfpost.out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files, acdtool logs)</a:t>
            </a:r>
          </a:p>
          <a:p>
            <a:pPr lvl="1"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Acdtool field output (large data__.h5 files)</a:t>
            </a:r>
          </a:p>
          <a:p>
            <a:pPr lvl="1"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Some </a:t>
            </a:r>
            <a:r>
              <a:rPr lang="en-US" sz="2000" dirty="0" err="1">
                <a:solidFill>
                  <a:schemeClr val="tx1"/>
                </a:solidFill>
                <a:latin typeface="+mn-lt"/>
              </a:rPr>
              <a:t>rfdata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__ and .T7 files (converted from .h5 for phase scan)</a:t>
            </a:r>
          </a:p>
          <a:p>
            <a:pPr lvl="1"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IMPACT-T file input (ImpactT.in file with corrected phases)</a:t>
            </a:r>
          </a:p>
          <a:p>
            <a:pPr lvl="1"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IMPACT-T executable (since it must be run in same directory)</a:t>
            </a:r>
          </a:p>
          <a:p>
            <a:pPr lvl="1"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IMPACT-T outputs (various </a:t>
            </a:r>
            <a:r>
              <a:rPr lang="en-US" sz="2000" dirty="0" err="1">
                <a:solidFill>
                  <a:schemeClr val="tx1"/>
                </a:solidFill>
                <a:latin typeface="+mn-lt"/>
              </a:rPr>
              <a:t>fort.xx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files)</a:t>
            </a:r>
          </a:p>
          <a:p>
            <a:pPr lvl="1"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  <a:defRPr/>
            </a:pPr>
            <a:r>
              <a:rPr lang="en-US" sz="2000" dirty="0" err="1">
                <a:solidFill>
                  <a:schemeClr val="tx1"/>
                </a:solidFill>
                <a:latin typeface="+mn-lt"/>
              </a:rPr>
              <a:t>Phase_scan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folders (used for calibrating the phases)</a:t>
            </a:r>
          </a:p>
          <a:p>
            <a:pPr lvl="2"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Can be set to be automatically deleted but are usually small</a:t>
            </a:r>
          </a:p>
        </p:txBody>
      </p:sp>
    </p:spTree>
    <p:extLst>
      <p:ext uri="{BB962C8B-B14F-4D97-AF65-F5344CB8AC3E}">
        <p14:creationId xmlns:p14="http://schemas.microsoft.com/office/powerpoint/2010/main" val="231823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>
            <a:extLst>
              <a:ext uri="{FF2B5EF4-FFF2-40B4-BE49-F238E27FC236}">
                <a16:creationId xmlns:a16="http://schemas.microsoft.com/office/drawing/2014/main" id="{95C1F163-4B3D-09CA-9291-3C33A7F92B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7150"/>
            <a:ext cx="822960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b="1" dirty="0">
                <a:latin typeface="Calibri" charset="0"/>
              </a:rPr>
              <a:t>A3PI Outputs – Checking the results</a:t>
            </a: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992F7028-FE04-5825-1A17-EAFCDF963A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447800"/>
            <a:ext cx="82296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1pPr>
            <a:lvl2pPr marL="741363" indent="-2841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9pPr>
          </a:lstStyle>
          <a:p>
            <a:pPr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  <a:defRPr/>
            </a:pPr>
            <a:r>
              <a:rPr lang="en-US" sz="2400" b="1" dirty="0">
                <a:solidFill>
                  <a:schemeClr val="tx1"/>
                </a:solidFill>
                <a:latin typeface="+mn-lt"/>
              </a:rPr>
              <a:t>A3PI file outputs and visualization</a:t>
            </a:r>
          </a:p>
          <a:p>
            <a:pPr lvl="1"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Omega3p outputs (omega3p_results with .mod file)</a:t>
            </a:r>
          </a:p>
          <a:p>
            <a:pPr lvl="1"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Acdtool outputs (data__.h5 files can be viewed externally)</a:t>
            </a:r>
          </a:p>
          <a:p>
            <a:pPr lvl="2"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  <a:defRPr/>
            </a:pPr>
            <a:r>
              <a:rPr lang="en-US" sz="2000" dirty="0" err="1">
                <a:solidFill>
                  <a:schemeClr val="tx1"/>
                </a:solidFill>
                <a:latin typeface="+mn-lt"/>
              </a:rPr>
              <a:t>FileID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→ real part of E field (e.g. data300.h5)</a:t>
            </a:r>
          </a:p>
          <a:p>
            <a:pPr lvl="2"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FileID+1 → </a:t>
            </a:r>
            <a:r>
              <a:rPr lang="en-US" sz="2000" dirty="0" err="1">
                <a:solidFill>
                  <a:schemeClr val="tx1"/>
                </a:solidFill>
                <a:latin typeface="+mn-lt"/>
              </a:rPr>
              <a:t>imag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part of E field (e.g. data301.h5)</a:t>
            </a:r>
          </a:p>
          <a:p>
            <a:pPr lvl="2"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FileID+2 → real part of B field (e.g. data302.h5)</a:t>
            </a:r>
          </a:p>
          <a:p>
            <a:pPr lvl="2"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FileID+3 → </a:t>
            </a:r>
            <a:r>
              <a:rPr lang="en-US" sz="2000" dirty="0" err="1">
                <a:solidFill>
                  <a:schemeClr val="tx1"/>
                </a:solidFill>
                <a:latin typeface="+mn-lt"/>
              </a:rPr>
              <a:t>imag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part of B field (e.g. data303.h5)</a:t>
            </a:r>
          </a:p>
          <a:p>
            <a:pPr lvl="2"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  <a:defRPr/>
            </a:pPr>
            <a:r>
              <a:rPr lang="en-US" sz="2000" dirty="0">
                <a:solidFill>
                  <a:srgbClr val="FF0000"/>
                </a:solidFill>
                <a:latin typeface="+mn-lt"/>
              </a:rPr>
              <a:t>Warning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: </a:t>
            </a:r>
            <a:r>
              <a:rPr lang="en-US" sz="2000" dirty="0" err="1">
                <a:solidFill>
                  <a:schemeClr val="tx1"/>
                </a:solidFill>
                <a:latin typeface="+mn-lt"/>
              </a:rPr>
              <a:t>fileIDs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must be 3+ digit numbers (at least 4 apart!)</a:t>
            </a:r>
          </a:p>
          <a:p>
            <a:pPr lvl="1"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IMPACT-T outputs (</a:t>
            </a:r>
            <a:r>
              <a:rPr lang="en-US" sz="2000" dirty="0" err="1">
                <a:solidFill>
                  <a:schemeClr val="tx1"/>
                </a:solidFill>
                <a:latin typeface="+mn-lt"/>
              </a:rPr>
              <a:t>fort.xx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files) contain the data of interest</a:t>
            </a:r>
          </a:p>
          <a:p>
            <a:pPr lvl="2"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See IMPACT-T user guide for more information on each file</a:t>
            </a:r>
          </a:p>
          <a:p>
            <a:pPr lvl="1"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Included MATLAB scripts in can plot fields and particles</a:t>
            </a:r>
          </a:p>
          <a:p>
            <a:pPr lvl="2"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Note: some MATLAB experience is recommended!</a:t>
            </a:r>
          </a:p>
        </p:txBody>
      </p:sp>
    </p:spTree>
    <p:extLst>
      <p:ext uri="{BB962C8B-B14F-4D97-AF65-F5344CB8AC3E}">
        <p14:creationId xmlns:p14="http://schemas.microsoft.com/office/powerpoint/2010/main" val="36338960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>
            <a:extLst>
              <a:ext uri="{FF2B5EF4-FFF2-40B4-BE49-F238E27FC236}">
                <a16:creationId xmlns:a16="http://schemas.microsoft.com/office/drawing/2014/main" id="{95C1F163-4B3D-09CA-9291-3C33A7F92B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7150"/>
            <a:ext cx="822960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b="1" dirty="0">
                <a:latin typeface="Calibri" charset="0"/>
              </a:rPr>
              <a:t>A3PI Example Plots</a:t>
            </a: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992F7028-FE04-5825-1A17-EAFCDF963A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447800"/>
            <a:ext cx="82296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1pPr>
            <a:lvl2pPr marL="741363" indent="-2841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9pPr>
          </a:lstStyle>
          <a:p>
            <a:pPr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  <a:defRPr/>
            </a:pPr>
            <a:endParaRPr lang="en-US" sz="20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A6220A1-9FC5-C3AB-48B7-9E9BE9368E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221" t="2178" r="27663" b="7192"/>
          <a:stretch/>
        </p:blipFill>
        <p:spPr>
          <a:xfrm>
            <a:off x="5096744" y="2390421"/>
            <a:ext cx="3692769" cy="38404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30FB2F8-E8AF-0B2B-D284-0661111F03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402" t="2178" r="22361" b="19393"/>
          <a:stretch/>
        </p:blipFill>
        <p:spPr>
          <a:xfrm>
            <a:off x="304800" y="2438400"/>
            <a:ext cx="4874456" cy="332349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3910FAD-59C3-4876-09FE-583A0156B855}"/>
              </a:ext>
            </a:extLst>
          </p:cNvPr>
          <p:cNvSpPr txBox="1"/>
          <p:nvPr/>
        </p:nvSpPr>
        <p:spPr>
          <a:xfrm>
            <a:off x="685800" y="1881979"/>
            <a:ext cx="5532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Particle position animation frames</a:t>
            </a:r>
          </a:p>
          <a:p>
            <a:endParaRPr lang="en-US" sz="28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9E4E36-246B-5B1A-425E-901C160E48AC}"/>
              </a:ext>
            </a:extLst>
          </p:cNvPr>
          <p:cNvSpPr txBox="1"/>
          <p:nvPr/>
        </p:nvSpPr>
        <p:spPr>
          <a:xfrm>
            <a:off x="5179256" y="1880294"/>
            <a:ext cx="3487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Particle phase space plots</a:t>
            </a:r>
          </a:p>
        </p:txBody>
      </p:sp>
    </p:spTree>
    <p:extLst>
      <p:ext uri="{BB962C8B-B14F-4D97-AF65-F5344CB8AC3E}">
        <p14:creationId xmlns:p14="http://schemas.microsoft.com/office/powerpoint/2010/main" val="18562619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>
            <a:extLst>
              <a:ext uri="{FF2B5EF4-FFF2-40B4-BE49-F238E27FC236}">
                <a16:creationId xmlns:a16="http://schemas.microsoft.com/office/drawing/2014/main" id="{95C1F163-4B3D-09CA-9291-3C33A7F92B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7150"/>
            <a:ext cx="822960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b="1" dirty="0">
                <a:latin typeface="Calibri" charset="0"/>
              </a:rPr>
              <a:t>A3PI Example Plots</a:t>
            </a: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992F7028-FE04-5825-1A17-EAFCDF963A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447800"/>
            <a:ext cx="82296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1pPr>
            <a:lvl2pPr marL="741363" indent="-2841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9pPr>
          </a:lstStyle>
          <a:p>
            <a:pPr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  <a:defRPr/>
            </a:pPr>
            <a:endParaRPr lang="en-US" sz="2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910FAD-59C3-4876-09FE-583A0156B855}"/>
              </a:ext>
            </a:extLst>
          </p:cNvPr>
          <p:cNvSpPr txBox="1"/>
          <p:nvPr/>
        </p:nvSpPr>
        <p:spPr>
          <a:xfrm>
            <a:off x="2895600" y="1869941"/>
            <a:ext cx="358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Field data overlay on mesh</a:t>
            </a:r>
          </a:p>
        </p:txBody>
      </p:sp>
      <p:pic>
        <p:nvPicPr>
          <p:cNvPr id="13" name="Picture 12" descr="Chart, surface chart">
            <a:extLst>
              <a:ext uri="{FF2B5EF4-FFF2-40B4-BE49-F238E27FC236}">
                <a16:creationId xmlns:a16="http://schemas.microsoft.com/office/drawing/2014/main" id="{3773DE5A-1FD6-C584-A258-EA9288744A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000" r="25000"/>
          <a:stretch/>
        </p:blipFill>
        <p:spPr>
          <a:xfrm>
            <a:off x="0" y="2422451"/>
            <a:ext cx="4572000" cy="3444949"/>
          </a:xfrm>
          <a:prstGeom prst="rect">
            <a:avLst/>
          </a:prstGeom>
        </p:spPr>
      </p:pic>
      <p:pic>
        <p:nvPicPr>
          <p:cNvPr id="15" name="Picture 14" descr="Chart, surface chart">
            <a:extLst>
              <a:ext uri="{FF2B5EF4-FFF2-40B4-BE49-F238E27FC236}">
                <a16:creationId xmlns:a16="http://schemas.microsoft.com/office/drawing/2014/main" id="{02D07AAC-9B50-8FE0-21EB-B3502E4B50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000" r="25000"/>
          <a:stretch/>
        </p:blipFill>
        <p:spPr>
          <a:xfrm>
            <a:off x="4495800" y="2413307"/>
            <a:ext cx="4572000" cy="3444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3237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E5120-4624-A649-8470-21873A641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 and References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AF72605-DA97-A148-B01C-E4D138958A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</a:pPr>
            <a:fld id="{D260E43B-7F43-FA45-AAB7-E054FD6CC4E3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t>27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32F7F4-8791-4221-891D-2034C4B974FE}"/>
              </a:ext>
            </a:extLst>
          </p:cNvPr>
          <p:cNvSpPr txBox="1"/>
          <p:nvPr/>
        </p:nvSpPr>
        <p:spPr>
          <a:xfrm>
            <a:off x="514350" y="1828800"/>
            <a:ext cx="81153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work was supported by the US Department of Energy under contracts</a:t>
            </a:r>
          </a:p>
          <a:p>
            <a:r>
              <a:rPr lang="en-US" sz="1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DE-AC02-05-CH11231 and DE-AC02-76-SF00515.</a:t>
            </a:r>
          </a:p>
          <a:p>
            <a:endParaRPr lang="en-US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LibEnsemble</a:t>
            </a:r>
            <a:r>
              <a:rPr lang="en-US" sz="1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was developed at Argonne National Laboratory and is available at: 	</a:t>
            </a:r>
            <a:r>
              <a:rPr lang="en-US" sz="1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https://libensemble.readthedocs.io/</a:t>
            </a:r>
            <a:endParaRPr lang="en-US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DEAP was developed at the Computer Vision and Systems Laboratory at </a:t>
            </a:r>
            <a:r>
              <a:rPr lang="en-US" sz="1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Université</a:t>
            </a:r>
            <a:r>
              <a:rPr lang="en-US" sz="1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Laval, in Quebec city, 	Canada and is available at: </a:t>
            </a:r>
            <a:r>
              <a:rPr lang="en-US" sz="1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https://deap.readthedocs.io/</a:t>
            </a:r>
            <a:endParaRPr lang="en-US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Cubit™ was developed at Sandia National Laboratories and is available at: </a:t>
            </a:r>
            <a:r>
              <a:rPr lang="en-US" sz="1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https://cubit.sandia.gov/</a:t>
            </a:r>
            <a:endParaRPr lang="en-US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IMPACT-T was developed by Ji </a:t>
            </a:r>
            <a:r>
              <a:rPr lang="en-US" sz="1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Qiang</a:t>
            </a:r>
            <a:r>
              <a:rPr lang="en-US" sz="1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 Lawrence Berkeley National Laboratory and is available at: 	</a:t>
            </a:r>
            <a:r>
              <a:rPr lang="en-US" sz="1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https://amac.lbl.gov/~jiqiang/IMPACT-T/index.html</a:t>
            </a:r>
            <a:r>
              <a:rPr lang="en-US" sz="1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br>
              <a:rPr lang="en-US" sz="1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MATLAB™ is the property of The MathWorks Inc. and is available at: </a:t>
            </a:r>
            <a:r>
              <a:rPr lang="en-US" sz="1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https://www.mathworks.com/</a:t>
            </a:r>
            <a:r>
              <a:rPr lang="en-US" sz="1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71553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>
            <a:extLst>
              <a:ext uri="{FF2B5EF4-FFF2-40B4-BE49-F238E27FC236}">
                <a16:creationId xmlns:a16="http://schemas.microsoft.com/office/drawing/2014/main" id="{95C1F163-4B3D-09CA-9291-3C33A7F92B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7150"/>
            <a:ext cx="822960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b="1" dirty="0">
                <a:latin typeface="Calibri" charset="0"/>
              </a:rPr>
              <a:t>Quick Overview of IMPACT</a:t>
            </a: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992F7028-FE04-5825-1A17-EAFCDF963A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447800"/>
            <a:ext cx="82296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1pPr>
            <a:lvl2pPr marL="741363" indent="-2841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9pPr>
          </a:lstStyle>
          <a:p>
            <a:pPr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  <a:defRPr/>
            </a:pPr>
            <a:r>
              <a:rPr lang="en-US" sz="2200" b="1" dirty="0">
                <a:solidFill>
                  <a:schemeClr val="tx1"/>
                </a:solidFill>
                <a:latin typeface="+mn-lt"/>
              </a:rPr>
              <a:t>Integrated Map and Particle </a:t>
            </a:r>
            <a:r>
              <a:rPr lang="en-US" sz="2200" b="1" dirty="0" err="1">
                <a:solidFill>
                  <a:schemeClr val="tx1"/>
                </a:solidFill>
                <a:latin typeface="+mn-lt"/>
              </a:rPr>
              <a:t>ACcelerator</a:t>
            </a:r>
            <a:r>
              <a:rPr lang="en-US" sz="2200" b="1" dirty="0">
                <a:solidFill>
                  <a:schemeClr val="tx1"/>
                </a:solidFill>
                <a:latin typeface="+mn-lt"/>
              </a:rPr>
              <a:t> Tracking Code</a:t>
            </a:r>
          </a:p>
          <a:p>
            <a:pPr lvl="1"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Two versions: IMPACT-T and IMPACT-Z</a:t>
            </a:r>
          </a:p>
          <a:p>
            <a:pPr lvl="2"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T version: time as independent variable</a:t>
            </a:r>
          </a:p>
          <a:p>
            <a:pPr lvl="2"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Z version: long. position as independent variable</a:t>
            </a:r>
          </a:p>
          <a:p>
            <a:pPr lvl="1"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Full-3D space-charge tracking with </a:t>
            </a:r>
            <a:r>
              <a:rPr lang="en-US" sz="2000" dirty="0" err="1">
                <a:solidFill>
                  <a:schemeClr val="tx1"/>
                </a:solidFill>
                <a:latin typeface="+mn-lt"/>
              </a:rPr>
              <a:t>wakefields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and external fields</a:t>
            </a:r>
          </a:p>
          <a:p>
            <a:pPr lvl="1"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Includes external beam elements in a lattice</a:t>
            </a:r>
          </a:p>
          <a:p>
            <a:pPr lvl="1"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IMPACT-T version used for photoinjector simulations</a:t>
            </a:r>
          </a:p>
          <a:p>
            <a:pPr lvl="1"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Accurately model particle bunches with multiple output monitors:</a:t>
            </a:r>
          </a:p>
          <a:p>
            <a:pPr lvl="2"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Energy, energy spread, long./transverse emittance, etc.</a:t>
            </a:r>
          </a:p>
          <a:p>
            <a:pPr lvl="1"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Built-in parallelism for HPC environments or local machines</a:t>
            </a:r>
          </a:p>
          <a:p>
            <a:pPr lvl="1"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Flexible data structures with simple input/output file formats</a:t>
            </a:r>
          </a:p>
          <a:p>
            <a:pPr lvl="1"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Written by Ji </a:t>
            </a:r>
            <a:r>
              <a:rPr lang="en-US" sz="2000" dirty="0" err="1">
                <a:solidFill>
                  <a:schemeClr val="tx1"/>
                </a:solidFill>
                <a:latin typeface="+mn-lt"/>
              </a:rPr>
              <a:t>Qiang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(LBL), 2016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633409-2BD0-AED8-5688-BE81C0304DFC}"/>
              </a:ext>
            </a:extLst>
          </p:cNvPr>
          <p:cNvSpPr txBox="1"/>
          <p:nvPr/>
        </p:nvSpPr>
        <p:spPr>
          <a:xfrm>
            <a:off x="838200" y="6096000"/>
            <a:ext cx="6360952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Bef>
                <a:spcPts val="600"/>
              </a:spcBef>
              <a:buClr>
                <a:srgbClr val="CC0000"/>
              </a:buClr>
              <a:defRPr/>
            </a:pPr>
            <a:r>
              <a:rPr lang="en-US" sz="1400" dirty="0">
                <a:solidFill>
                  <a:schemeClr val="tx1"/>
                </a:solidFill>
                <a:latin typeface="+mn-lt"/>
              </a:rPr>
              <a:t>Website with user guide: </a:t>
            </a:r>
            <a:r>
              <a:rPr lang="en-US" sz="1400" dirty="0">
                <a:solidFill>
                  <a:schemeClr val="tx1"/>
                </a:solidFill>
                <a:latin typeface="+mn-lt"/>
                <a:hlinkClick r:id="rId2"/>
              </a:rPr>
              <a:t>https://amac.lbl.gov/~jiqiang/IMPACT-T/index.html</a:t>
            </a:r>
            <a:endParaRPr lang="en-US" sz="1400" dirty="0">
              <a:solidFill>
                <a:schemeClr val="tx1"/>
              </a:solidFill>
              <a:latin typeface="+mn-lt"/>
            </a:endParaRPr>
          </a:p>
          <a:p>
            <a:pPr marL="0" indent="0">
              <a:spcBef>
                <a:spcPts val="600"/>
              </a:spcBef>
              <a:buClr>
                <a:srgbClr val="CC0000"/>
              </a:buClr>
              <a:defRPr/>
            </a:pPr>
            <a:r>
              <a:rPr lang="en-US" sz="1400" dirty="0">
                <a:solidFill>
                  <a:schemeClr val="tx1"/>
                </a:solidFill>
                <a:latin typeface="+mn-lt"/>
              </a:rPr>
              <a:t>Code source: </a:t>
            </a:r>
            <a:r>
              <a:rPr lang="en-US" sz="1400" dirty="0">
                <a:solidFill>
                  <a:schemeClr val="tx1"/>
                </a:solidFill>
                <a:latin typeface="+mn-lt"/>
                <a:hlinkClick r:id="rId3"/>
              </a:rPr>
              <a:t>https://github.com/impact-lbl/IMPACT-T</a:t>
            </a:r>
            <a:r>
              <a:rPr lang="en-US" sz="1400" dirty="0">
                <a:solidFill>
                  <a:schemeClr val="tx1"/>
                </a:solidFill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170228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>
            <a:extLst>
              <a:ext uri="{FF2B5EF4-FFF2-40B4-BE49-F238E27FC236}">
                <a16:creationId xmlns:a16="http://schemas.microsoft.com/office/drawing/2014/main" id="{95C1F163-4B3D-09CA-9291-3C33A7F92B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7150"/>
            <a:ext cx="822960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b="1" dirty="0">
                <a:latin typeface="Calibri" charset="0"/>
              </a:rPr>
              <a:t>Quick Overview of IMPACT</a:t>
            </a: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992F7028-FE04-5825-1A17-EAFCDF963A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447800"/>
            <a:ext cx="82296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1pPr>
            <a:lvl2pPr marL="741363" indent="-2841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9pPr>
          </a:lstStyle>
          <a:p>
            <a:pPr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  <a:defRPr/>
            </a:pPr>
            <a:r>
              <a:rPr lang="en-US" sz="2400" b="1" dirty="0">
                <a:solidFill>
                  <a:schemeClr val="tx1"/>
                </a:solidFill>
                <a:latin typeface="+mn-lt"/>
              </a:rPr>
              <a:t>IMPACT file formats: </a:t>
            </a:r>
          </a:p>
          <a:p>
            <a:pPr lvl="1"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Input file format (.in file):</a:t>
            </a:r>
          </a:p>
          <a:p>
            <a:pPr lvl="2"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Rows 1–9 specifying simulation and beam parameters</a:t>
            </a:r>
          </a:p>
          <a:p>
            <a:pPr lvl="2"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Rows 10+ specifying lattice elements and in-line commands</a:t>
            </a:r>
          </a:p>
          <a:p>
            <a:pPr lvl="1"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Output files (fort.__ files):</a:t>
            </a:r>
          </a:p>
          <a:p>
            <a:pPr lvl="2"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Text file outputs for particles/bunch (see guide for more info)</a:t>
            </a:r>
          </a:p>
          <a:p>
            <a:pPr lvl="2"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Column-based data easily imported to other viewers</a:t>
            </a:r>
          </a:p>
          <a:p>
            <a:pPr lvl="1"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Field data input format (</a:t>
            </a:r>
            <a:r>
              <a:rPr lang="en-US" sz="2000" dirty="0" err="1">
                <a:solidFill>
                  <a:schemeClr val="tx1"/>
                </a:solidFill>
                <a:latin typeface="+mn-lt"/>
              </a:rPr>
              <a:t>rfdata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__ or data__.h5 files):</a:t>
            </a:r>
          </a:p>
          <a:p>
            <a:pPr lvl="2"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Text file field data is modal or discrete (diff. IMPACT versions)</a:t>
            </a:r>
          </a:p>
          <a:p>
            <a:pPr lvl="2"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Fields from “acdtool” in hdf5 need scaling and converting</a:t>
            </a:r>
          </a:p>
          <a:p>
            <a:pPr lvl="2"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Phases must be carefully set to ensure acceleration</a:t>
            </a:r>
          </a:p>
          <a:p>
            <a:pPr lvl="1"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A3PI will automatically convert, scale, and optimize phases for simulation set using A3PI setup file</a:t>
            </a:r>
          </a:p>
        </p:txBody>
      </p:sp>
    </p:spTree>
    <p:extLst>
      <p:ext uri="{BB962C8B-B14F-4D97-AF65-F5344CB8AC3E}">
        <p14:creationId xmlns:p14="http://schemas.microsoft.com/office/powerpoint/2010/main" val="8995598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>
            <a:extLst>
              <a:ext uri="{FF2B5EF4-FFF2-40B4-BE49-F238E27FC236}">
                <a16:creationId xmlns:a16="http://schemas.microsoft.com/office/drawing/2014/main" id="{95C1F163-4B3D-09CA-9291-3C33A7F92B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7150"/>
            <a:ext cx="822960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b="1" dirty="0">
                <a:latin typeface="Calibri" charset="0"/>
              </a:rPr>
              <a:t>Introduction to A3PI</a:t>
            </a: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992F7028-FE04-5825-1A17-EAFCDF963A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447800"/>
            <a:ext cx="82296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1pPr>
            <a:lvl2pPr marL="741363" indent="-2841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9pPr>
          </a:lstStyle>
          <a:p>
            <a:pPr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  <a:defRPr/>
            </a:pPr>
            <a:r>
              <a:rPr lang="en-US" sz="2400" b="1" dirty="0">
                <a:solidFill>
                  <a:schemeClr val="tx1"/>
                </a:solidFill>
                <a:latin typeface="+mn-lt"/>
              </a:rPr>
              <a:t>A3PI is a workflow manager for ACE3P with IMPACT</a:t>
            </a:r>
          </a:p>
          <a:p>
            <a:pPr lvl="1"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Created to interface codes for global end-to-end optimization</a:t>
            </a:r>
          </a:p>
          <a:p>
            <a:pPr lvl="1"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Includes multi-objective optimization by interfacing with </a:t>
            </a:r>
            <a:r>
              <a:rPr lang="en-US" sz="2000" dirty="0" err="1">
                <a:solidFill>
                  <a:schemeClr val="tx1"/>
                </a:solidFill>
                <a:latin typeface="+mn-lt"/>
              </a:rPr>
              <a:t>libEnsemble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and DEAP libraries</a:t>
            </a:r>
          </a:p>
          <a:p>
            <a:pPr lvl="1"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Written in Python (with MATLAB for visualization)</a:t>
            </a:r>
          </a:p>
          <a:p>
            <a:pPr lvl="1"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Interfaces with Cubit, Omega3P, acdtool, IMPACT</a:t>
            </a:r>
          </a:p>
          <a:p>
            <a:pPr lvl="2"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Manages input/output files/data for each code</a:t>
            </a:r>
          </a:p>
          <a:p>
            <a:pPr lvl="2"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Executes steps sequentially in a task-chain</a:t>
            </a:r>
          </a:p>
          <a:p>
            <a:pPr lvl="2"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Uses one single setup file for all codes together</a:t>
            </a:r>
          </a:p>
          <a:p>
            <a:pPr lvl="2"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Facilitates changing parameters in a workflow</a:t>
            </a:r>
          </a:p>
          <a:p>
            <a:pPr lvl="1"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Capable of task-chains to run in parallel</a:t>
            </a:r>
          </a:p>
          <a:p>
            <a:pPr lvl="2"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Task chains are a sequence of codes/steps that are run</a:t>
            </a:r>
          </a:p>
        </p:txBody>
      </p:sp>
    </p:spTree>
    <p:extLst>
      <p:ext uri="{BB962C8B-B14F-4D97-AF65-F5344CB8AC3E}">
        <p14:creationId xmlns:p14="http://schemas.microsoft.com/office/powerpoint/2010/main" val="24203657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>
            <a:extLst>
              <a:ext uri="{FF2B5EF4-FFF2-40B4-BE49-F238E27FC236}">
                <a16:creationId xmlns:a16="http://schemas.microsoft.com/office/drawing/2014/main" id="{95C1F163-4B3D-09CA-9291-3C33A7F92B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7150"/>
            <a:ext cx="822960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b="1" dirty="0">
                <a:latin typeface="Calibri" charset="0"/>
              </a:rPr>
              <a:t>Introduction to A3PI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5F72D63-4982-76EF-B0DF-840D4E573D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1440180"/>
            <a:ext cx="4562032" cy="3183607"/>
          </a:xfrm>
          <a:prstGeom prst="rect">
            <a:avLst/>
          </a:prstGeom>
        </p:spPr>
      </p:pic>
      <p:sp>
        <p:nvSpPr>
          <p:cNvPr id="7" name="Text Box 2">
            <a:extLst>
              <a:ext uri="{FF2B5EF4-FFF2-40B4-BE49-F238E27FC236}">
                <a16:creationId xmlns:a16="http://schemas.microsoft.com/office/drawing/2014/main" id="{6CB85D81-A6F2-E3E9-B7AC-C5BBBA6344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447800"/>
            <a:ext cx="82296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1pPr>
            <a:lvl2pPr marL="741363" indent="-2841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9pPr>
          </a:lstStyle>
          <a:p>
            <a:pPr marL="0" indent="0">
              <a:spcBef>
                <a:spcPts val="600"/>
              </a:spcBef>
              <a:buClr>
                <a:srgbClr val="CC0000"/>
              </a:buClr>
              <a:defRPr/>
            </a:pPr>
            <a:r>
              <a:rPr lang="en-US" sz="2400" b="1" dirty="0">
                <a:solidFill>
                  <a:schemeClr val="tx1"/>
                </a:solidFill>
                <a:latin typeface="+mn-lt"/>
              </a:rPr>
              <a:t>Typical A3PI workflow</a:t>
            </a:r>
          </a:p>
          <a:p>
            <a:pPr marL="342900" indent="-342900">
              <a:spcBef>
                <a:spcPts val="600"/>
              </a:spcBef>
              <a:buClr>
                <a:srgbClr val="CC0000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Only one global setup file</a:t>
            </a:r>
          </a:p>
          <a:p>
            <a:pPr marL="342900" indent="-342900">
              <a:spcBef>
                <a:spcPts val="600"/>
              </a:spcBef>
              <a:buClr>
                <a:srgbClr val="CC0000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Simple parameter changes</a:t>
            </a:r>
          </a:p>
          <a:p>
            <a:pPr marL="342900" indent="-342900">
              <a:spcBef>
                <a:spcPts val="600"/>
              </a:spcBef>
              <a:buClr>
                <a:srgbClr val="CC0000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Modular code design:</a:t>
            </a:r>
          </a:p>
          <a:p>
            <a:pPr marL="742950" lvl="1" indent="-342900">
              <a:spcBef>
                <a:spcPts val="600"/>
              </a:spcBef>
              <a:buClr>
                <a:srgbClr val="CC0000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Tasks can be added/</a:t>
            </a:r>
            <a:br>
              <a:rPr lang="en-US" sz="2000" dirty="0">
                <a:solidFill>
                  <a:schemeClr val="tx1"/>
                </a:solidFill>
                <a:latin typeface="+mn-lt"/>
              </a:rPr>
            </a:br>
            <a:r>
              <a:rPr lang="en-US" sz="2000" dirty="0">
                <a:solidFill>
                  <a:schemeClr val="tx1"/>
                </a:solidFill>
                <a:latin typeface="+mn-lt"/>
              </a:rPr>
              <a:t>removed easily in chain</a:t>
            </a:r>
          </a:p>
          <a:p>
            <a:pPr marL="742950" lvl="1" indent="-342900">
              <a:spcBef>
                <a:spcPts val="600"/>
              </a:spcBef>
              <a:buClr>
                <a:srgbClr val="CC0000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Encapsulates workflow</a:t>
            </a:r>
            <a:br>
              <a:rPr lang="en-US" sz="2000" dirty="0">
                <a:solidFill>
                  <a:schemeClr val="tx1"/>
                </a:solidFill>
                <a:latin typeface="+mn-lt"/>
              </a:rPr>
            </a:br>
            <a:r>
              <a:rPr lang="en-US" sz="2000" dirty="0">
                <a:solidFill>
                  <a:schemeClr val="tx1"/>
                </a:solidFill>
                <a:latin typeface="+mn-lt"/>
              </a:rPr>
              <a:t>as a single “black-box”</a:t>
            </a:r>
            <a:br>
              <a:rPr lang="en-US" sz="2000" dirty="0">
                <a:solidFill>
                  <a:schemeClr val="tx1"/>
                </a:solidFill>
                <a:latin typeface="+mn-lt"/>
              </a:rPr>
            </a:br>
            <a:r>
              <a:rPr lang="en-US" sz="2000" dirty="0">
                <a:solidFill>
                  <a:schemeClr val="tx1"/>
                </a:solidFill>
                <a:latin typeface="+mn-lt"/>
              </a:rPr>
              <a:t>function for evaluation</a:t>
            </a:r>
          </a:p>
          <a:p>
            <a:pPr marL="742950" lvl="1" indent="-342900">
              <a:spcBef>
                <a:spcPts val="600"/>
              </a:spcBef>
              <a:buClr>
                <a:srgbClr val="CC0000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Python-based workflow can be run locally or on NERSC</a:t>
            </a:r>
          </a:p>
          <a:p>
            <a:pPr marL="342900" indent="-342900">
              <a:spcBef>
                <a:spcPts val="600"/>
              </a:spcBef>
              <a:buClr>
                <a:srgbClr val="CC0000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Single-run workflows are run individually as a task-chain</a:t>
            </a:r>
          </a:p>
          <a:p>
            <a:pPr marL="342900" indent="-342900">
              <a:spcBef>
                <a:spcPts val="600"/>
              </a:spcBef>
              <a:buClr>
                <a:srgbClr val="CC0000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Optimization using single-run workflows as functions possible with </a:t>
            </a:r>
            <a:r>
              <a:rPr lang="en-US" sz="2000" dirty="0" err="1">
                <a:solidFill>
                  <a:schemeClr val="tx1"/>
                </a:solidFill>
                <a:latin typeface="+mn-lt"/>
              </a:rPr>
              <a:t>libEnsemble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and DEAP libraries (more on this later)</a:t>
            </a:r>
          </a:p>
        </p:txBody>
      </p:sp>
    </p:spTree>
    <p:extLst>
      <p:ext uri="{BB962C8B-B14F-4D97-AF65-F5344CB8AC3E}">
        <p14:creationId xmlns:p14="http://schemas.microsoft.com/office/powerpoint/2010/main" val="13003481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>
            <a:extLst>
              <a:ext uri="{FF2B5EF4-FFF2-40B4-BE49-F238E27FC236}">
                <a16:creationId xmlns:a16="http://schemas.microsoft.com/office/drawing/2014/main" id="{95C1F163-4B3D-09CA-9291-3C33A7F92B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7150"/>
            <a:ext cx="822960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b="1" dirty="0">
                <a:latin typeface="Calibri" charset="0"/>
              </a:rPr>
              <a:t>A3PI Multi-Objective Optimization</a:t>
            </a: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992F7028-FE04-5825-1A17-EAFCDF963A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447800"/>
            <a:ext cx="82296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1pPr>
            <a:lvl2pPr marL="741363" indent="-2841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9pPr>
          </a:lstStyle>
          <a:p>
            <a:pPr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  <a:defRPr/>
            </a:pPr>
            <a:r>
              <a:rPr lang="en-US" sz="2400" b="1" dirty="0">
                <a:solidFill>
                  <a:schemeClr val="tx1"/>
                </a:solidFill>
                <a:latin typeface="+mn-lt"/>
              </a:rPr>
              <a:t>A3PI multi-objective optimization</a:t>
            </a:r>
          </a:p>
          <a:p>
            <a:pPr lvl="1"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  <a:defRPr/>
            </a:pPr>
            <a:r>
              <a:rPr lang="en-US" sz="2000" dirty="0">
                <a:solidFill>
                  <a:srgbClr val="FF0000"/>
                </a:solidFill>
                <a:latin typeface="+mn-lt"/>
              </a:rPr>
              <a:t>This feature not currently available on Perlmutter!</a:t>
            </a:r>
          </a:p>
          <a:p>
            <a:pPr lvl="1"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  <a:defRPr/>
            </a:pPr>
            <a:r>
              <a:rPr lang="en-US" sz="2000" dirty="0" err="1">
                <a:solidFill>
                  <a:schemeClr val="tx1"/>
                </a:solidFill>
                <a:latin typeface="+mn-lt"/>
              </a:rPr>
              <a:t>LibEnsemble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and DEAP python libraries required</a:t>
            </a:r>
          </a:p>
          <a:p>
            <a:pPr lvl="1"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A3PI setup file includes [LIBENSEMBLE] section for optimization</a:t>
            </a:r>
          </a:p>
          <a:p>
            <a:pPr lvl="1"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Multiple workflows run in parallel (serial task chain)</a:t>
            </a:r>
          </a:p>
          <a:p>
            <a:pPr lvl="1"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[VARS] are updated</a:t>
            </a:r>
            <a:br>
              <a:rPr lang="en-US" sz="2000" dirty="0">
                <a:solidFill>
                  <a:schemeClr val="tx1"/>
                </a:solidFill>
                <a:latin typeface="+mn-lt"/>
              </a:rPr>
            </a:br>
            <a:r>
              <a:rPr lang="en-US" sz="2000" dirty="0">
                <a:solidFill>
                  <a:schemeClr val="tx1"/>
                </a:solidFill>
                <a:latin typeface="+mn-lt"/>
              </a:rPr>
              <a:t>each iteration to run</a:t>
            </a:r>
            <a:br>
              <a:rPr lang="en-US" sz="2000" dirty="0">
                <a:solidFill>
                  <a:schemeClr val="tx1"/>
                </a:solidFill>
                <a:latin typeface="+mn-lt"/>
              </a:rPr>
            </a:br>
            <a:r>
              <a:rPr lang="en-US" sz="2000" dirty="0">
                <a:solidFill>
                  <a:schemeClr val="tx1"/>
                </a:solidFill>
                <a:latin typeface="+mn-lt"/>
              </a:rPr>
              <a:t>new workflows</a:t>
            </a:r>
          </a:p>
          <a:p>
            <a:pPr lvl="1"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History array output</a:t>
            </a:r>
            <a:br>
              <a:rPr lang="en-US" sz="2000" dirty="0">
                <a:solidFill>
                  <a:schemeClr val="tx1"/>
                </a:solidFill>
                <a:latin typeface="+mn-lt"/>
              </a:rPr>
            </a:br>
            <a:r>
              <a:rPr lang="en-US" sz="2000" dirty="0">
                <a:solidFill>
                  <a:schemeClr val="tx1"/>
                </a:solidFill>
                <a:latin typeface="+mn-lt"/>
              </a:rPr>
              <a:t>contain all relevant</a:t>
            </a:r>
            <a:br>
              <a:rPr lang="en-US" sz="2000" dirty="0">
                <a:solidFill>
                  <a:schemeClr val="tx1"/>
                </a:solidFill>
                <a:latin typeface="+mn-lt"/>
              </a:rPr>
            </a:br>
            <a:r>
              <a:rPr lang="en-US" sz="2000" dirty="0">
                <a:solidFill>
                  <a:schemeClr val="tx1"/>
                </a:solidFill>
                <a:latin typeface="+mn-lt"/>
              </a:rPr>
              <a:t>simulation data for</a:t>
            </a:r>
            <a:br>
              <a:rPr lang="en-US" sz="2000" dirty="0">
                <a:solidFill>
                  <a:schemeClr val="tx1"/>
                </a:solidFill>
                <a:latin typeface="+mn-lt"/>
              </a:rPr>
            </a:br>
            <a:r>
              <a:rPr lang="en-US" sz="2000" dirty="0">
                <a:solidFill>
                  <a:schemeClr val="tx1"/>
                </a:solidFill>
                <a:latin typeface="+mn-lt"/>
              </a:rPr>
              <a:t>optimization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A0BA15-5678-9EC6-24FB-DA7D0C5E93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2601" y="3429000"/>
            <a:ext cx="4743720" cy="301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8794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>
            <a:extLst>
              <a:ext uri="{FF2B5EF4-FFF2-40B4-BE49-F238E27FC236}">
                <a16:creationId xmlns:a16="http://schemas.microsoft.com/office/drawing/2014/main" id="{95C1F163-4B3D-09CA-9291-3C33A7F92B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7150"/>
            <a:ext cx="822960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b="1" dirty="0">
                <a:latin typeface="Calibri" charset="0"/>
              </a:rPr>
              <a:t>A3PI Multi-Objective Optimization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Box 2">
                <a:extLst>
                  <a:ext uri="{FF2B5EF4-FFF2-40B4-BE49-F238E27FC236}">
                    <a16:creationId xmlns:a16="http://schemas.microsoft.com/office/drawing/2014/main" id="{992F7028-FE04-5825-1A17-EAFCDF963A9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7200" y="1447800"/>
                <a:ext cx="8382000" cy="4572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marL="341313" indent="-341313"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 sz="32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MS PGothic" charset="0"/>
                  </a:defRPr>
                </a:lvl1pPr>
                <a:lvl2pPr marL="741363" indent="-284163"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 sz="32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MS PGothic" charset="0"/>
                  </a:defRPr>
                </a:lvl2pPr>
                <a:lvl3pPr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 sz="32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MS PGothic" charset="0"/>
                  </a:defRPr>
                </a:lvl3pPr>
                <a:lvl4pPr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 sz="32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MS PGothic" charset="0"/>
                  </a:defRPr>
                </a:lvl4pPr>
                <a:lvl5pPr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 sz="32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MS PGothic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 sz="32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MS PGothic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 sz="32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MS PGothic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 sz="32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MS PGothic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 sz="32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MS PGothic" charset="0"/>
                  </a:defRPr>
                </a:lvl9pPr>
              </a:lstStyle>
              <a:p>
                <a:pPr>
                  <a:spcBef>
                    <a:spcPts val="600"/>
                  </a:spcBef>
                  <a:buClr>
                    <a:srgbClr val="CC0000"/>
                  </a:buClr>
                  <a:buFont typeface="Arial" charset="0"/>
                  <a:buChar char="•"/>
                  <a:defRPr/>
                </a:pPr>
                <a:r>
                  <a:rPr lang="en-US" sz="2400" b="1" dirty="0">
                    <a:solidFill>
                      <a:schemeClr val="tx1"/>
                    </a:solidFill>
                    <a:latin typeface="+mn-lt"/>
                  </a:rPr>
                  <a:t>What is multi-objective optimization?</a:t>
                </a:r>
              </a:p>
              <a:p>
                <a:pPr lvl="1">
                  <a:spcBef>
                    <a:spcPts val="600"/>
                  </a:spcBef>
                  <a:buClr>
                    <a:srgbClr val="CC0000"/>
                  </a:buClr>
                  <a:buFont typeface="Arial" charset="0"/>
                  <a:buChar char="•"/>
                  <a:defRPr/>
                </a:pPr>
                <a:r>
                  <a:rPr lang="en-US" sz="2000" dirty="0">
                    <a:solidFill>
                      <a:schemeClr val="tx2"/>
                    </a:solidFill>
                    <a:latin typeface="+mn-lt"/>
                    <a:cs typeface="Arial" panose="020B0604020202020204" pitchFamily="34" charset="0"/>
                  </a:rPr>
                  <a:t>Main idea: minimize the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</m:oMath>
                </a14:m>
                <a:r>
                  <a:rPr lang="en-US" sz="2000" dirty="0">
                    <a:solidFill>
                      <a:schemeClr val="tx2"/>
                    </a:solidFill>
                    <a:latin typeface="+mn-lt"/>
                    <a:cs typeface="Arial" panose="020B0604020202020204" pitchFamily="34" charset="0"/>
                  </a:rPr>
                  <a:t> objectives: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[</m:t>
                    </m:r>
                    <m:sSub>
                      <m:sSubPr>
                        <m:ctrlPr>
                          <a:rPr lang="en-US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0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00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</m:acc>
                      </m:e>
                    </m:d>
                    <m:r>
                      <a:rPr lang="en-US" sz="20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sSub>
                      <m:sSubPr>
                        <m:ctrlPr>
                          <a:rPr lang="en-US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20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00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</m:acc>
                      </m:e>
                    </m:d>
                    <m:r>
                      <a:rPr lang="en-US" sz="20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,…,</m:t>
                    </m:r>
                    <m:sSub>
                      <m:sSubPr>
                        <m:ctrlPr>
                          <a:rPr lang="en-US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sz="20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00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</m:acc>
                      </m:e>
                    </m:d>
                    <m:r>
                      <a:rPr lang="en-US" sz="20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]</m:t>
                    </m:r>
                  </m:oMath>
                </a14:m>
                <a:r>
                  <a:rPr lang="en-US" sz="2000" dirty="0">
                    <a:solidFill>
                      <a:schemeClr val="tx2"/>
                    </a:solidFill>
                    <a:latin typeface="+mn-lt"/>
                    <a:cs typeface="Arial" panose="020B0604020202020204" pitchFamily="34" charset="0"/>
                  </a:rPr>
                  <a:t> </a:t>
                </a:r>
                <a:br>
                  <a:rPr lang="en-US" sz="2000" dirty="0">
                    <a:solidFill>
                      <a:schemeClr val="tx2"/>
                    </a:solidFill>
                    <a:latin typeface="+mn-lt"/>
                    <a:cs typeface="Arial" panose="020B0604020202020204" pitchFamily="34" charset="0"/>
                  </a:rPr>
                </a:br>
                <a:r>
                  <a:rPr lang="en-US" sz="2000" dirty="0">
                    <a:solidFill>
                      <a:schemeClr val="tx2"/>
                    </a:solidFill>
                    <a:latin typeface="+mn-lt"/>
                    <a:cs typeface="Arial" panose="020B0604020202020204" pitchFamily="34" charset="0"/>
                  </a:rPr>
                  <a:t>over the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sz="2000" dirty="0">
                    <a:solidFill>
                      <a:schemeClr val="tx2"/>
                    </a:solidFill>
                    <a:latin typeface="+mn-lt"/>
                    <a:cs typeface="Arial" panose="020B0604020202020204" pitchFamily="34" charset="0"/>
                  </a:rPr>
                  <a:t>-dimensional input space: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acc>
                    <m:r>
                      <a:rPr lang="en-US" sz="20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en-US" sz="2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𝑋</m:t>
                    </m:r>
                    <m:r>
                      <a:rPr lang="en-US" sz="20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⊆</m:t>
                    </m:r>
                    <m:sSup>
                      <m:sSupPr>
                        <m:ctrlPr>
                          <a:rPr lang="en-US" sz="20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ℝ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2000" dirty="0">
                  <a:solidFill>
                    <a:schemeClr val="tx2"/>
                  </a:solidFill>
                  <a:latin typeface="+mn-lt"/>
                  <a:cs typeface="Arial" panose="020B0604020202020204" pitchFamily="34" charset="0"/>
                </a:endParaRPr>
              </a:p>
              <a:p>
                <a:pPr lvl="1">
                  <a:spcBef>
                    <a:spcPts val="600"/>
                  </a:spcBef>
                  <a:buClr>
                    <a:srgbClr val="CC0000"/>
                  </a:buClr>
                  <a:buFont typeface="Arial" charset="0"/>
                  <a:buChar char="•"/>
                  <a:defRPr/>
                </a:pPr>
                <a:r>
                  <a:rPr lang="en-US" sz="2000" dirty="0">
                    <a:solidFill>
                      <a:schemeClr val="tx2"/>
                    </a:solidFill>
                    <a:latin typeface="+mn-lt"/>
                    <a:cs typeface="Arial" panose="020B0604020202020204" pitchFamily="34" charset="0"/>
                  </a:rPr>
                  <a:t>Goal:</a:t>
                </a:r>
                <a:r>
                  <a:rPr lang="en-US" sz="2000" dirty="0">
                    <a:solidFill>
                      <a:srgbClr val="00B0F0"/>
                    </a:solidFill>
                    <a:latin typeface="+mn-lt"/>
                    <a:cs typeface="Arial" panose="020B0604020202020204" pitchFamily="34" charset="0"/>
                  </a:rPr>
                  <a:t> find the Pareto-optimal front</a:t>
                </a:r>
                <a:r>
                  <a:rPr lang="en-US" sz="2000" dirty="0">
                    <a:solidFill>
                      <a:schemeClr val="tx2"/>
                    </a:solidFill>
                    <a:latin typeface="+mn-lt"/>
                    <a:cs typeface="Arial" panose="020B0604020202020204" pitchFamily="34" charset="0"/>
                  </a:rPr>
                  <a:t>: generally, a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  <m:r>
                      <a:rPr lang="en-US" sz="2000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−1</m:t>
                    </m:r>
                  </m:oMath>
                </a14:m>
                <a:r>
                  <a:rPr lang="en-US" sz="2000" dirty="0">
                    <a:solidFill>
                      <a:schemeClr val="tx2"/>
                    </a:solidFill>
                    <a:latin typeface="+mn-lt"/>
                    <a:cs typeface="Arial" panose="020B0604020202020204" pitchFamily="34" charset="0"/>
                  </a:rPr>
                  <a:t> dimensional</a:t>
                </a:r>
                <a:br>
                  <a:rPr lang="en-US" sz="2000" dirty="0">
                    <a:solidFill>
                      <a:schemeClr val="tx2"/>
                    </a:solidFill>
                    <a:latin typeface="+mn-lt"/>
                    <a:cs typeface="Arial" panose="020B0604020202020204" pitchFamily="34" charset="0"/>
                  </a:rPr>
                </a:br>
                <a:r>
                  <a:rPr lang="en-US" sz="2000" dirty="0">
                    <a:solidFill>
                      <a:schemeClr val="tx2"/>
                    </a:solidFill>
                    <a:latin typeface="+mn-lt"/>
                    <a:cs typeface="Arial" panose="020B0604020202020204" pitchFamily="34" charset="0"/>
                  </a:rPr>
                  <a:t>surface consisting of all solutions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00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</m:acc>
                      </m:e>
                      <m:sub>
                        <m:r>
                          <a:rPr lang="en-US" sz="20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  <m:r>
                      <a:rPr lang="en-US" sz="2000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≔[</m:t>
                    </m:r>
                    <m:sSub>
                      <m:sSubPr>
                        <m:ctrlPr>
                          <a:rPr lang="en-US" sz="200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en-US" sz="20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sz="20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000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,…,</m:t>
                    </m:r>
                    <m:sSub>
                      <m:sSubPr>
                        <m:ctrlPr>
                          <a:rPr lang="en-US" sz="200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en-US" sz="20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sz="20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000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]∈</m:t>
                    </m:r>
                    <m:sSup>
                      <m:sSupPr>
                        <m:ctrlPr>
                          <a:rPr lang="en-US" sz="20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ℝ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chemeClr val="tx2"/>
                    </a:solidFill>
                    <a:latin typeface="+mn-lt"/>
                    <a:cs typeface="Arial" panose="020B0604020202020204" pitchFamily="34" charset="0"/>
                  </a:rPr>
                  <a:t> </a:t>
                </a:r>
                <a:br>
                  <a:rPr lang="en-US" sz="2000" dirty="0">
                    <a:solidFill>
                      <a:schemeClr val="tx2"/>
                    </a:solidFill>
                    <a:latin typeface="+mn-lt"/>
                    <a:cs typeface="Arial" panose="020B0604020202020204" pitchFamily="34" charset="0"/>
                  </a:rPr>
                </a:br>
                <a:r>
                  <a:rPr lang="en-US" sz="2000" dirty="0">
                    <a:solidFill>
                      <a:schemeClr val="tx2"/>
                    </a:solidFill>
                    <a:latin typeface="+mn-lt"/>
                    <a:cs typeface="Arial" panose="020B0604020202020204" pitchFamily="34" charset="0"/>
                  </a:rPr>
                  <a:t>which are</a:t>
                </a:r>
                <a:r>
                  <a:rPr lang="en-US" sz="2000" dirty="0">
                    <a:solidFill>
                      <a:srgbClr val="00B0F0"/>
                    </a:solidFill>
                    <a:latin typeface="+mn-lt"/>
                    <a:cs typeface="Arial" panose="020B0604020202020204" pitchFamily="34" charset="0"/>
                  </a:rPr>
                  <a:t> not-dominated </a:t>
                </a:r>
                <a:r>
                  <a:rPr lang="en-US" sz="2000" dirty="0">
                    <a:solidFill>
                      <a:schemeClr val="tx2"/>
                    </a:solidFill>
                    <a:latin typeface="+mn-lt"/>
                    <a:cs typeface="Arial" panose="020B0604020202020204" pitchFamily="34" charset="0"/>
                  </a:rPr>
                  <a:t>over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𝑋</m:t>
                    </m:r>
                  </m:oMath>
                </a14:m>
                <a:r>
                  <a:rPr lang="en-US" sz="2000" dirty="0">
                    <a:solidFill>
                      <a:schemeClr val="tx2"/>
                    </a:solidFill>
                    <a:latin typeface="+mn-lt"/>
                    <a:cs typeface="Arial" panose="020B0604020202020204" pitchFamily="34" charset="0"/>
                  </a:rPr>
                  <a:t>.</a:t>
                </a:r>
                <a:endParaRPr lang="en-US" sz="2000" dirty="0">
                  <a:solidFill>
                    <a:schemeClr val="tx2"/>
                  </a:solidFill>
                  <a:cs typeface="Arial" panose="020B0604020202020204" pitchFamily="34" charset="0"/>
                </a:endParaRPr>
              </a:p>
              <a:p>
                <a:pPr lvl="1">
                  <a:spcBef>
                    <a:spcPts val="600"/>
                  </a:spcBef>
                  <a:buClr>
                    <a:srgbClr val="CC0000"/>
                  </a:buClr>
                  <a:buFont typeface="Arial" charset="0"/>
                  <a:buChar char="•"/>
                  <a:defRPr/>
                </a:pPr>
                <a:r>
                  <a:rPr lang="en-US" sz="2000" dirty="0">
                    <a:solidFill>
                      <a:schemeClr val="tx2"/>
                    </a:solidFill>
                    <a:cs typeface="Arial" panose="020B0604020202020204" pitchFamily="34" charset="0"/>
                  </a:rPr>
                  <a:t>Solution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00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</m:acc>
                      </m:e>
                      <m:sub>
                        <m:r>
                          <a:rPr lang="en-US" sz="20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tx2"/>
                    </a:solidFill>
                    <a:latin typeface="+mn-lt"/>
                    <a:cs typeface="Arial" panose="020B0604020202020204" pitchFamily="34" charset="0"/>
                  </a:rPr>
                  <a:t> is said to dominate solution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0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</m:acc>
                      </m:e>
                      <m:sub>
                        <m:r>
                          <a:rPr lang="en-US" sz="20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tx2"/>
                    </a:solidFill>
                    <a:latin typeface="+mn-lt"/>
                    <a:cs typeface="Arial" panose="020B0604020202020204" pitchFamily="34" charset="0"/>
                  </a:rPr>
                  <a:t> if the following holds:</a:t>
                </a:r>
                <a:br>
                  <a:rPr lang="en-US" sz="2000" dirty="0">
                    <a:solidFill>
                      <a:schemeClr val="tx2"/>
                    </a:solidFill>
                    <a:latin typeface="+mn-lt"/>
                    <a:cs typeface="Arial" panose="020B0604020202020204" pitchFamily="34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en-US" sz="20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sz="20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000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≤</m:t>
                    </m:r>
                    <m:sSub>
                      <m:sSubPr>
                        <m:ctrlPr>
                          <a:rPr lang="en-US" sz="2000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en-US" sz="20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sz="20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sz="2000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…,</m:t>
                    </m:r>
                    <m:sSub>
                      <m:sSubPr>
                        <m:ctrlPr>
                          <a:rPr lang="en-US" sz="2000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en-US" sz="20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sz="20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000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≤</m:t>
                    </m:r>
                    <m:sSub>
                      <m:sSubPr>
                        <m:ctrlPr>
                          <a:rPr lang="en-US" sz="2000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en-US" sz="20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sz="20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>
                    <a:solidFill>
                      <a:schemeClr val="tx2"/>
                    </a:solidFill>
                    <a:latin typeface="+mn-lt"/>
                    <a:cs typeface="Arial" panose="020B0604020202020204" pitchFamily="34" charset="0"/>
                  </a:rPr>
                  <a:t> with at least one strict inequality</a:t>
                </a:r>
              </a:p>
              <a:p>
                <a:pPr lvl="1">
                  <a:spcBef>
                    <a:spcPts val="600"/>
                  </a:spcBef>
                  <a:buClr>
                    <a:srgbClr val="CC0000"/>
                  </a:buClr>
                  <a:buFont typeface="Arial" charset="0"/>
                  <a:buChar char="•"/>
                  <a:defRPr/>
                </a:pPr>
                <a:r>
                  <a:rPr lang="en-US" sz="2000" dirty="0">
                    <a:solidFill>
                      <a:schemeClr val="tx2"/>
                    </a:solidFill>
                    <a:latin typeface="+mn-lt"/>
                    <a:cs typeface="Arial" panose="020B0604020202020204" pitchFamily="34" charset="0"/>
                  </a:rPr>
                  <a:t>Example (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  <m:r>
                      <a:rPr lang="en-US" sz="2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</m:t>
                    </m:r>
                  </m:oMath>
                </a14:m>
                <a:r>
                  <a:rPr lang="en-US" sz="2000" dirty="0">
                    <a:solidFill>
                      <a:schemeClr val="tx2"/>
                    </a:solidFill>
                    <a:latin typeface="+mn-lt"/>
                    <a:cs typeface="Arial" panose="020B0604020202020204" pitchFamily="34" charset="0"/>
                  </a:rPr>
                  <a:t>): Pareto-optimal front is a tradeoff</a:t>
                </a:r>
                <a:br>
                  <a:rPr lang="en-US" sz="2000" dirty="0">
                    <a:solidFill>
                      <a:schemeClr val="tx2"/>
                    </a:solidFill>
                    <a:latin typeface="+mn-lt"/>
                    <a:cs typeface="Arial" panose="020B0604020202020204" pitchFamily="34" charset="0"/>
                  </a:rPr>
                </a:br>
                <a:r>
                  <a:rPr lang="en-US" sz="2000" dirty="0">
                    <a:solidFill>
                      <a:schemeClr val="tx2"/>
                    </a:solidFill>
                    <a:latin typeface="+mn-lt"/>
                    <a:cs typeface="Arial" panose="020B0604020202020204" pitchFamily="34" charset="0"/>
                  </a:rPr>
                  <a:t>curve where one objective can’t be reduced further without</a:t>
                </a:r>
                <a:br>
                  <a:rPr lang="en-US" sz="2000" dirty="0">
                    <a:solidFill>
                      <a:schemeClr val="tx2"/>
                    </a:solidFill>
                    <a:latin typeface="+mn-lt"/>
                    <a:cs typeface="Arial" panose="020B0604020202020204" pitchFamily="34" charset="0"/>
                  </a:rPr>
                </a:br>
                <a:r>
                  <a:rPr lang="en-US" sz="2000" dirty="0">
                    <a:solidFill>
                      <a:schemeClr val="tx2"/>
                    </a:solidFill>
                    <a:latin typeface="+mn-lt"/>
                    <a:cs typeface="Arial" panose="020B0604020202020204" pitchFamily="34" charset="0"/>
                  </a:rPr>
                  <a:t>increasing the other objective</a:t>
                </a:r>
              </a:p>
              <a:p>
                <a:pPr lvl="1">
                  <a:spcBef>
                    <a:spcPts val="600"/>
                  </a:spcBef>
                  <a:buClr>
                    <a:srgbClr val="CC0000"/>
                  </a:buClr>
                  <a:buFont typeface="Arial" charset="0"/>
                  <a:buChar char="•"/>
                  <a:defRPr/>
                </a:pPr>
                <a:r>
                  <a:rPr lang="en-US" sz="2000" dirty="0">
                    <a:solidFill>
                      <a:schemeClr val="tx2"/>
                    </a:solidFill>
                    <a:latin typeface="+mn-lt"/>
                    <a:cs typeface="Arial" panose="020B0604020202020204" pitchFamily="34" charset="0"/>
                  </a:rPr>
                  <a:t>Numerically solved with differential evolution methods if the functions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en-US" sz="20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en-US" sz="20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tx2"/>
                    </a:solidFill>
                    <a:latin typeface="+mn-lt"/>
                    <a:cs typeface="Arial" panose="020B0604020202020204" pitchFamily="34" charset="0"/>
                  </a:rPr>
                  <a:t> are smooth and the domain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𝑋</m:t>
                    </m:r>
                  </m:oMath>
                </a14:m>
                <a:r>
                  <a:rPr lang="en-US" sz="2000" dirty="0">
                    <a:solidFill>
                      <a:schemeClr val="tx2"/>
                    </a:solidFill>
                    <a:latin typeface="+mn-lt"/>
                    <a:cs typeface="Arial" panose="020B0604020202020204" pitchFamily="34" charset="0"/>
                  </a:rPr>
                  <a:t> is connected</a:t>
                </a:r>
              </a:p>
            </p:txBody>
          </p:sp>
        </mc:Choice>
        <mc:Fallback xmlns="">
          <p:sp>
            <p:nvSpPr>
              <p:cNvPr id="3" name="Text Box 2">
                <a:extLst>
                  <a:ext uri="{FF2B5EF4-FFF2-40B4-BE49-F238E27FC236}">
                    <a16:creationId xmlns:a16="http://schemas.microsoft.com/office/drawing/2014/main" id="{992F7028-FE04-5825-1A17-EAFCDF963A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1447800"/>
                <a:ext cx="8382000" cy="4572000"/>
              </a:xfrm>
              <a:prstGeom prst="rect">
                <a:avLst/>
              </a:prstGeom>
              <a:blipFill>
                <a:blip r:embed="rId2"/>
                <a:stretch>
                  <a:fillRect l="-945" t="-933" b="-413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74581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>
            <a:extLst>
              <a:ext uri="{FF2B5EF4-FFF2-40B4-BE49-F238E27FC236}">
                <a16:creationId xmlns:a16="http://schemas.microsoft.com/office/drawing/2014/main" id="{95C1F163-4B3D-09CA-9291-3C33A7F92B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7150"/>
            <a:ext cx="822960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b="1" dirty="0">
                <a:latin typeface="Calibri" charset="0"/>
              </a:rPr>
              <a:t>A3PI Multi-Objective Optimization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Box 2">
                <a:extLst>
                  <a:ext uri="{FF2B5EF4-FFF2-40B4-BE49-F238E27FC236}">
                    <a16:creationId xmlns:a16="http://schemas.microsoft.com/office/drawing/2014/main" id="{992F7028-FE04-5825-1A17-EAFCDF963A9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7200" y="1447800"/>
                <a:ext cx="8382000" cy="4572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marL="341313" indent="-341313"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 sz="32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MS PGothic" charset="0"/>
                  </a:defRPr>
                </a:lvl1pPr>
                <a:lvl2pPr marL="741363" indent="-284163"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 sz="32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MS PGothic" charset="0"/>
                  </a:defRPr>
                </a:lvl2pPr>
                <a:lvl3pPr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 sz="32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MS PGothic" charset="0"/>
                  </a:defRPr>
                </a:lvl3pPr>
                <a:lvl4pPr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 sz="32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MS PGothic" charset="0"/>
                  </a:defRPr>
                </a:lvl4pPr>
                <a:lvl5pPr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 sz="32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MS PGothic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 sz="32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MS PGothic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 sz="32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MS PGothic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 sz="32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MS PGothic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 sz="32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MS PGothic" charset="0"/>
                  </a:defRPr>
                </a:lvl9pPr>
              </a:lstStyle>
              <a:p>
                <a:pPr marL="342900" indent="-342900">
                  <a:buClr>
                    <a:srgbClr val="C00000"/>
                  </a:buClr>
                  <a:buFont typeface="Arial" panose="020B0604020202020204" pitchFamily="34" charset="0"/>
                  <a:buChar char="•"/>
                </a:pPr>
                <a:r>
                  <a:rPr lang="en-US" sz="2400" b="1" dirty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SRF injector with movable cathode (test model)</a:t>
                </a:r>
              </a:p>
              <a:p>
                <a:pPr marL="800100" indent="-457200">
                  <a:buClr>
                    <a:srgbClr val="C00000"/>
                  </a:buClr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Photocathode, solenoid, four 9-cell boosting cavities</a:t>
                </a:r>
              </a:p>
              <a:p>
                <a:pPr marL="1200150" lvl="1" indent="-457200">
                  <a:buClr>
                    <a:srgbClr val="C00000"/>
                  </a:buClr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Input (9D parameter space):</a:t>
                </a:r>
                <a:br>
                  <a:rPr lang="en-US" sz="2000" dirty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2000" dirty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Cathode stalk position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cathode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=0~10</m:t>
                    </m:r>
                    <m:r>
                      <a:rPr lang="en-US" sz="2000" b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m</m:t>
                    </m:r>
                    <m:r>
                      <m:rPr>
                        <m:sty m:val="p"/>
                      </m:rPr>
                      <a:rPr lang="en-US" sz="2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m</m:t>
                    </m:r>
                  </m:oMath>
                </a14:m>
                <a:endParaRPr lang="en-US" sz="20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828800" lvl="3" indent="0"/>
                <a:r>
                  <a:rPr lang="en-US" sz="2000" dirty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Laser spot size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𝜎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=400~800</m:t>
                    </m:r>
                    <m:r>
                      <a:rPr lang="en-US" sz="2000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μm</m:t>
                    </m:r>
                  </m:oMath>
                </a14:m>
                <a:endParaRPr lang="en-US" sz="2000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828800" lvl="3" indent="0"/>
                <a:r>
                  <a:rPr lang="en-US" sz="2000" dirty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Laser pulse length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𝜎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=20~45 </m:t>
                    </m:r>
                    <m:r>
                      <m:rPr>
                        <m:sty m:val="p"/>
                      </m:rPr>
                      <a:rPr lang="en-US" sz="2000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μm</m:t>
                    </m:r>
                  </m:oMath>
                </a14:m>
                <a:r>
                  <a:rPr lang="en-US" sz="2000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1828800" lvl="3" indent="0"/>
                <a:r>
                  <a:rPr lang="en-US" sz="2000" dirty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Focusing solenoid strength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sol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=100~200 </m:t>
                    </m:r>
                    <m:r>
                      <m:rPr>
                        <m:sty m:val="p"/>
                      </m:rPr>
                      <a:rPr lang="en-US" sz="2000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mT</m:t>
                    </m:r>
                  </m:oMath>
                </a14:m>
                <a:endParaRPr lang="en-US" sz="2000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828800" lvl="3" indent="0"/>
                <a:r>
                  <a:rPr lang="en-US" sz="2000" dirty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Phases: driving phase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cathode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boosting cavity phases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𝜃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sSub>
                      <m:sSubPr>
                        <m:ctrlPr>
                          <a:rPr lang="en-US" sz="20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𝜃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sSub>
                      <m:sSubPr>
                        <m:ctrlPr>
                          <a:rPr lang="en-US" sz="20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𝜃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sSub>
                      <m:sSubPr>
                        <m:ctrlPr>
                          <a:rPr lang="en-US" sz="20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𝜃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</m:oMath>
                </a14:m>
                <a:endParaRPr lang="en-US" sz="20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200150" lvl="1" indent="-457200">
                  <a:buClr>
                    <a:srgbClr val="C00000"/>
                  </a:buClr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Output to minimize (2 objectives):</a:t>
                </a:r>
              </a:p>
              <a:p>
                <a:pPr marL="1828800" lvl="1" indent="0"/>
                <a:r>
                  <a:rPr lang="en-US" sz="2000" dirty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Final transverse RMS emittance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𝜖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⊥</m:t>
                        </m:r>
                      </m:sub>
                    </m:sSub>
                  </m:oMath>
                </a14:m>
                <a:endParaRPr lang="en-US" sz="20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828800" lvl="1" indent="0"/>
                <a:r>
                  <a:rPr lang="en-US" sz="2000" dirty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Final bunch length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𝜎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bunch</m:t>
                        </m:r>
                      </m:sub>
                    </m:sSub>
                  </m:oMath>
                </a14:m>
                <a:endParaRPr lang="en-US" sz="20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800100" indent="-457200">
                  <a:buClr>
                    <a:srgbClr val="C00000"/>
                  </a:buClr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Lattice example (not to scale, focusing sol. not shown)</a:t>
                </a:r>
              </a:p>
              <a:p>
                <a:pPr marL="1828800" lvl="3" indent="0"/>
                <a:endParaRPr lang="en-US" sz="2000" b="1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 Box 2">
                <a:extLst>
                  <a:ext uri="{FF2B5EF4-FFF2-40B4-BE49-F238E27FC236}">
                    <a16:creationId xmlns:a16="http://schemas.microsoft.com/office/drawing/2014/main" id="{992F7028-FE04-5825-1A17-EAFCDF963A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1447800"/>
                <a:ext cx="8382000" cy="4572000"/>
              </a:xfrm>
              <a:prstGeom prst="rect">
                <a:avLst/>
              </a:prstGeom>
              <a:blipFill>
                <a:blip r:embed="rId2"/>
                <a:stretch>
                  <a:fillRect l="-945" t="-93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3CDA4915-FEDF-01D5-9B2B-2EAA3DFBB8CB}"/>
              </a:ext>
            </a:extLst>
          </p:cNvPr>
          <p:cNvGrpSpPr>
            <a:grpSpLocks noChangeAspect="1"/>
          </p:cNvGrpSpPr>
          <p:nvPr/>
        </p:nvGrpSpPr>
        <p:grpSpPr>
          <a:xfrm>
            <a:off x="349532" y="5638800"/>
            <a:ext cx="8303109" cy="779396"/>
            <a:chOff x="898706" y="4816955"/>
            <a:chExt cx="10378894" cy="97424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E6732B9-D860-EAEC-8C29-BE7D9F446A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3126" t="36660" r="8749" b="38649"/>
            <a:stretch/>
          </p:blipFill>
          <p:spPr>
            <a:xfrm>
              <a:off x="4523076" y="5176061"/>
              <a:ext cx="1600200" cy="256032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DE0678A-5DFB-BFF6-12A7-D198971898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9080" t="7339" r="25524" b="11957"/>
            <a:stretch/>
          </p:blipFill>
          <p:spPr>
            <a:xfrm>
              <a:off x="898706" y="4816955"/>
              <a:ext cx="1082494" cy="974245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337F184-0028-DC31-677E-C71D600168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3126" t="36660" r="8749" b="38649"/>
            <a:stretch/>
          </p:blipFill>
          <p:spPr>
            <a:xfrm>
              <a:off x="6241184" y="5176061"/>
              <a:ext cx="1600200" cy="256032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E626C55-B927-A9D2-0677-9A7C23A75F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3126" t="36660" r="82016" b="38649"/>
            <a:stretch/>
          </p:blipFill>
          <p:spPr>
            <a:xfrm flipH="1">
              <a:off x="1941087" y="5176061"/>
              <a:ext cx="2603807" cy="256032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B5558E5-455A-F176-14E3-8BAC2A4920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3126" t="36660" r="82016" b="38649"/>
            <a:stretch/>
          </p:blipFill>
          <p:spPr>
            <a:xfrm flipH="1">
              <a:off x="6067930" y="5176061"/>
              <a:ext cx="228600" cy="256032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D03ED84-90F1-531F-ADEC-39302EFD26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3126" t="36660" r="82016" b="38649"/>
            <a:stretch/>
          </p:blipFill>
          <p:spPr>
            <a:xfrm flipH="1">
              <a:off x="7786038" y="5176061"/>
              <a:ext cx="228600" cy="256032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1FA0512-2FA8-ADC9-54B6-F9281D20CD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3126" t="36660" r="8749" b="38649"/>
            <a:stretch/>
          </p:blipFill>
          <p:spPr>
            <a:xfrm>
              <a:off x="7959292" y="5176061"/>
              <a:ext cx="1600200" cy="256032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FA7E0FB-B247-276B-560C-983584B3CB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3126" t="36660" r="8749" b="38649"/>
            <a:stretch/>
          </p:blipFill>
          <p:spPr>
            <a:xfrm>
              <a:off x="9677400" y="5176061"/>
              <a:ext cx="1600200" cy="256032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293A878-E8E7-CB03-2DCD-B9052AD1B9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3126" t="36660" r="82016" b="38649"/>
            <a:stretch/>
          </p:blipFill>
          <p:spPr>
            <a:xfrm flipH="1">
              <a:off x="9504146" y="5176061"/>
              <a:ext cx="228600" cy="2560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61734113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omic Sans M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28343</TotalTime>
  <Words>3026</Words>
  <Application>Microsoft Office PowerPoint</Application>
  <PresentationFormat>On-screen Show (4:3)</PresentationFormat>
  <Paragraphs>324</Paragraphs>
  <Slides>27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Cambria Math</vt:lpstr>
      <vt:lpstr>Comic Sans MS</vt:lpstr>
      <vt:lpstr>Times New Roman</vt:lpstr>
      <vt:lpstr>Default Design</vt:lpstr>
      <vt:lpstr>ACE3P-IMPACT Integration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Acknowledgements and 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ncrow</dc:creator>
  <cp:lastModifiedBy>Bizzozero, David</cp:lastModifiedBy>
  <cp:revision>2657</cp:revision>
  <cp:lastPrinted>2018-11-01T16:25:39Z</cp:lastPrinted>
  <dcterms:created xsi:type="dcterms:W3CDTF">2010-09-19T19:52:47Z</dcterms:created>
  <dcterms:modified xsi:type="dcterms:W3CDTF">2023-03-29T17:51:48Z</dcterms:modified>
</cp:coreProperties>
</file>