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84" r:id="rId1"/>
  </p:sldMasterIdLst>
  <p:notesMasterIdLst>
    <p:notesMasterId r:id="rId5"/>
  </p:notesMasterIdLst>
  <p:handoutMasterIdLst>
    <p:handoutMasterId r:id="rId6"/>
  </p:handoutMasterIdLst>
  <p:sldIdLst>
    <p:sldId id="295" r:id="rId2"/>
    <p:sldId id="299" r:id="rId3"/>
    <p:sldId id="300" r:id="rId4"/>
  </p:sldIdLst>
  <p:sldSz cx="9144000" cy="6858000" type="screen4x3"/>
  <p:notesSz cx="9283700" cy="69977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3200"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71">
          <p15:clr>
            <a:srgbClr val="A4A3A4"/>
          </p15:clr>
        </p15:guide>
        <p15:guide id="2" pos="286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32FF"/>
    <a:srgbClr val="AB0000"/>
    <a:srgbClr val="FEF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76"/>
    <p:restoredTop sz="93774"/>
  </p:normalViewPr>
  <p:slideViewPr>
    <p:cSldViewPr>
      <p:cViewPr varScale="1">
        <p:scale>
          <a:sx n="122" d="100"/>
          <a:sy n="122" d="100"/>
        </p:scale>
        <p:origin x="664" y="1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7" d="100"/>
        <a:sy n="57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171"/>
        <p:guide pos="286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2656" cy="349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58939" y="0"/>
            <a:ext cx="4022656" cy="349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531425A-BC38-BE47-8045-18A9D07B70A7}" type="datetimeFigureOut">
              <a:rPr lang="en-US"/>
              <a:pPr>
                <a:defRPr/>
              </a:pPr>
              <a:t>4/19/23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47098"/>
            <a:ext cx="4022656" cy="349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58939" y="6647098"/>
            <a:ext cx="4022656" cy="349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C796D37-E519-EA49-A2A8-8C60BB92D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947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9283700" cy="69977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S PGothic" charset="0"/>
            </a:endParaRPr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" y="0"/>
            <a:ext cx="4022656" cy="349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S PGothic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5258939" y="0"/>
            <a:ext cx="4022656" cy="349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S PGothic" charset="0"/>
            </a:endParaRP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92425" y="525463"/>
            <a:ext cx="3495675" cy="2622550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8792" y="3324147"/>
            <a:ext cx="7424011" cy="31470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2880" tIns="46440" rIns="92880" bIns="464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" y="6647098"/>
            <a:ext cx="4022656" cy="349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S PGothic" charset="0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5258939" y="6647098"/>
            <a:ext cx="4020549" cy="348209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2880" tIns="46440" rIns="92880" bIns="4644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MS PGothic" charset="0"/>
              </a:defRPr>
            </a:lvl1pPr>
          </a:lstStyle>
          <a:p>
            <a:pPr>
              <a:defRPr/>
            </a:pPr>
            <a:fld id="{EE219C86-9EAE-2049-BA36-CD59A2AF6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5086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ＭＳ Ｐゴシック" charset="0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5017EF7-4E77-4445-B601-A8326F806505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4096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2892425" y="525463"/>
            <a:ext cx="3498850" cy="2624137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4096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28792" y="3324147"/>
            <a:ext cx="7426118" cy="3148247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5017EF7-4E77-4445-B601-A8326F806505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4096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2892425" y="525463"/>
            <a:ext cx="3498850" cy="2624137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4096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28792" y="3324147"/>
            <a:ext cx="7426118" cy="3148247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610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5017EF7-4E77-4445-B601-A8326F806505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4096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2892425" y="525463"/>
            <a:ext cx="3498850" cy="2624137"/>
          </a:xfrm>
          <a:solidFill>
            <a:srgbClr val="FFFFFF"/>
          </a:solidFill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4096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28792" y="3324147"/>
            <a:ext cx="7426118" cy="3148247"/>
          </a:xfrm>
          <a:ln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3559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40757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5272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" y="934933"/>
            <a:ext cx="8685251" cy="202691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3"/>
          </p:nvPr>
        </p:nvSpPr>
        <p:spPr>
          <a:xfrm>
            <a:off x="32657" y="6509657"/>
            <a:ext cx="4126528" cy="314326"/>
          </a:xfrm>
          <a:prstGeom prst="rect">
            <a:avLst/>
          </a:prstGeom>
        </p:spPr>
        <p:txBody>
          <a:bodyPr/>
          <a:lstStyle>
            <a:lvl1pPr algn="l">
              <a:defRPr sz="900" b="0">
                <a:solidFill>
                  <a:schemeClr val="tx1"/>
                </a:solidFill>
              </a:defRPr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57200" y="1243584"/>
            <a:ext cx="8108950" cy="5065522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spcBef>
                <a:spcPts val="0"/>
              </a:spcBef>
              <a:buClr>
                <a:srgbClr val="981E32"/>
              </a:buClr>
              <a:defRPr sz="2200"/>
            </a:lvl2pPr>
            <a:lvl3pPr>
              <a:buClr>
                <a:srgbClr val="981E32"/>
              </a:buClr>
              <a:defRPr/>
            </a:lvl3pPr>
            <a:lvl4pPr>
              <a:buClr>
                <a:srgbClr val="981E32"/>
              </a:buClr>
              <a:defRPr sz="1800"/>
            </a:lvl4pPr>
            <a:lvl5pPr>
              <a:buClr>
                <a:srgbClr val="981E32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83774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0EC1CD-45D7-BA45-A61E-FC363BF6D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8A7E7-A584-7744-AF44-C7DCB0016BF4}" type="datetimeFigureOut">
              <a:rPr lang="en-US" smtClean="0"/>
              <a:t>4/19/23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3EBCFA-6978-B14E-AC18-65B8D5804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399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A66DE51-EB76-1542-AFED-71F0A731133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52728"/>
          </a:xfrm>
          <a:prstGeom prst="rect">
            <a:avLst/>
          </a:prstGeom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7150"/>
            <a:ext cx="82296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490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7F49A77-E03B-5848-B4ED-5B93B6EC4F2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" y="934933"/>
            <a:ext cx="8685251" cy="202691"/>
          </a:xfrm>
          <a:prstGeom prst="rect">
            <a:avLst/>
          </a:prstGeom>
        </p:spPr>
      </p:pic>
      <p:sp>
        <p:nvSpPr>
          <p:cNvPr id="10" name="Rectangle 6">
            <a:extLst>
              <a:ext uri="{FF2B5EF4-FFF2-40B4-BE49-F238E27FC236}">
                <a16:creationId xmlns:a16="http://schemas.microsoft.com/office/drawing/2014/main" id="{90E6E498-07BC-1B4F-B1A8-54D05FF12D6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866160" y="6559296"/>
            <a:ext cx="643995" cy="263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4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dirty="0"/>
              <a:t> </a:t>
            </a:r>
            <a:fld id="{FD4094E2-49D1-FA40-BA8E-1072E18B6E4B}" type="slidenum">
              <a:rPr lang="en-US" sz="1600" smtClean="0"/>
              <a:pPr/>
              <a:t>‹#›</a:t>
            </a:fld>
            <a:endParaRPr lang="en-US" sz="1600" dirty="0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D7F2C682-C6CD-2640-9F69-9AC11D1E675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5272" y="6559296"/>
            <a:ext cx="643995" cy="293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r>
              <a:rPr lang="en-US" dirty="0"/>
              <a:t> </a:t>
            </a:r>
            <a:fld id="{FD4094E2-49D1-FA40-BA8E-1072E18B6E4B}" type="slidenum">
              <a:rPr lang="en-US" sz="1600" smtClean="0"/>
              <a:pPr/>
              <a:t>‹#›</a:t>
            </a:fld>
            <a:endParaRPr lang="en-US" sz="1600" dirty="0"/>
          </a:p>
        </p:txBody>
      </p:sp>
      <p:sp>
        <p:nvSpPr>
          <p:cNvPr id="13" name="Slide Number Placeholder 7">
            <a:extLst>
              <a:ext uri="{FF2B5EF4-FFF2-40B4-BE49-F238E27FC236}">
                <a16:creationId xmlns:a16="http://schemas.microsoft.com/office/drawing/2014/main" id="{8B4E7DB5-B261-574E-8FAD-351E712524D3}"/>
              </a:ext>
            </a:extLst>
          </p:cNvPr>
          <p:cNvSpPr txBox="1">
            <a:spLocks/>
          </p:cNvSpPr>
          <p:nvPr userDrawn="1"/>
        </p:nvSpPr>
        <p:spPr>
          <a:xfrm>
            <a:off x="8685271" y="6594764"/>
            <a:ext cx="643995" cy="263236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9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3200" kern="12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5BD36294-2849-48A8-8531-5354CF3095D2}" type="slidenum">
              <a:rPr lang="en-US" sz="1000" baseline="0" smtClean="0">
                <a:solidFill>
                  <a:srgbClr val="000000"/>
                </a:solidFill>
              </a:rPr>
              <a:pPr/>
              <a:t>‹#›</a:t>
            </a:fld>
            <a:endParaRPr lang="en-US" sz="1000" baseline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333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i="0" baseline="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*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nfluence.slac.stanford.edu/display/AdvComp/Materials+for+CW2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docs.nersc.gov/jobs/#commonly-used-option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228600" y="152400"/>
            <a:ext cx="82296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b="1" dirty="0">
                <a:solidFill>
                  <a:srgbClr val="AB0000"/>
                </a:solidFill>
                <a:latin typeface="Calibri" charset="0"/>
              </a:rPr>
              <a:t>ACE3P Updates (4/20/2023) – Running Jobs on Perlmutter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81000" y="1295400"/>
            <a:ext cx="84582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 marL="741363" indent="-2841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 marL="342900" indent="-342900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000" dirty="0">
                <a:latin typeface="+mn-lt"/>
              </a:rPr>
              <a:t>ACE3P executables located in 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</a:rPr>
              <a:t>/global/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</a:rPr>
              <a:t>cfs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</a:rPr>
              <a:t>/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</a:rPr>
              <a:t>cdirs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</a:rPr>
              <a:t>/ace3p/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</a:rPr>
              <a:t>perlmutter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</a:rPr>
              <a:t>/CPU/</a:t>
            </a:r>
          </a:p>
          <a:p>
            <a:pPr marL="0" indent="0">
              <a:spcAft>
                <a:spcPts val="600"/>
              </a:spcAft>
            </a:pPr>
            <a:r>
              <a:rPr lang="en-US" sz="2000" dirty="0">
                <a:solidFill>
                  <a:srgbClr val="0432FF"/>
                </a:solidFill>
              </a:rPr>
              <a:t>	</a:t>
            </a:r>
            <a:endParaRPr lang="en-US" sz="2000" b="1" dirty="0">
              <a:solidFill>
                <a:srgbClr val="0432FF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dirty="0"/>
              <a:t>Environment setup </a:t>
            </a:r>
          </a:p>
          <a:p>
            <a:pPr marL="74295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Copy /global/</a:t>
            </a:r>
            <a:r>
              <a:rPr lang="en-US" sz="2000" dirty="0" err="1"/>
              <a:t>cfs</a:t>
            </a:r>
            <a:r>
              <a:rPr lang="en-US" sz="2000" dirty="0"/>
              <a:t>/</a:t>
            </a:r>
            <a:r>
              <a:rPr lang="en-US" sz="2000" dirty="0" err="1"/>
              <a:t>cdirs</a:t>
            </a:r>
            <a:r>
              <a:rPr lang="en-US" sz="2000" dirty="0"/>
              <a:t>/ace3p/</a:t>
            </a:r>
            <a:r>
              <a:rPr lang="en-US" sz="2000" dirty="0" err="1"/>
              <a:t>perlmutter</a:t>
            </a:r>
            <a:r>
              <a:rPr lang="en-US" sz="2000" dirty="0"/>
              <a:t>/CPU/</a:t>
            </a:r>
            <a:r>
              <a:rPr lang="en-US" sz="2000" dirty="0">
                <a:highlight>
                  <a:srgbClr val="FFFF00"/>
                </a:highlight>
              </a:rPr>
              <a:t>perlmutter-ace3p.sh </a:t>
            </a:r>
            <a:r>
              <a:rPr lang="en-US" sz="2000" dirty="0"/>
              <a:t>to your home directory.</a:t>
            </a:r>
          </a:p>
          <a:p>
            <a:pPr marL="74295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Every time after login and before running ACE3P, execute the file</a:t>
            </a:r>
          </a:p>
          <a:p>
            <a:pPr marL="1144587" lvl="2" indent="-342900">
              <a:buFont typeface="Courier New" panose="02070309020205020404" pitchFamily="49" charset="0"/>
              <a:buChar char="o"/>
            </a:pPr>
            <a:r>
              <a:rPr lang="en-US" sz="2000" dirty="0">
                <a:highlight>
                  <a:srgbClr val="FFFF00"/>
                </a:highlight>
              </a:rPr>
              <a:t>source perlmutter-ace3p.sh</a:t>
            </a:r>
          </a:p>
          <a:p>
            <a:pPr marL="1144587" lvl="2" indent="-342900">
              <a:buFont typeface="Courier New" panose="02070309020205020404" pitchFamily="49" charset="0"/>
              <a:buChar char="o"/>
            </a:pPr>
            <a:endParaRPr lang="en-US" sz="2000" dirty="0">
              <a:highlight>
                <a:srgbClr val="FFFF00"/>
              </a:highlight>
            </a:endParaRPr>
          </a:p>
          <a:p>
            <a:pPr marL="342900" indent="-342900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000" dirty="0"/>
              <a:t>For updated tutorials, examples and command syntax, see</a:t>
            </a:r>
          </a:p>
          <a:p>
            <a:pPr marL="0" indent="0"/>
            <a:r>
              <a:rPr lang="en-US" sz="2000" dirty="0">
                <a:hlinkClick r:id="rId3"/>
              </a:rPr>
              <a:t>  </a:t>
            </a:r>
            <a:endParaRPr lang="en-US" sz="2000" dirty="0"/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US" sz="2000" dirty="0"/>
          </a:p>
          <a:p>
            <a:pPr marL="0" indent="0"/>
            <a:endParaRPr lang="en-US" sz="2000" dirty="0"/>
          </a:p>
          <a:p>
            <a:pPr marL="0" indent="0"/>
            <a:endParaRPr lang="en-US" sz="2000" dirty="0"/>
          </a:p>
          <a:p>
            <a:pPr marL="0" indent="0"/>
            <a:r>
              <a:rPr lang="en-US" sz="2000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5072FC-C96F-9ADD-D50C-7DFF9B13D4A4}"/>
              </a:ext>
            </a:extLst>
          </p:cNvPr>
          <p:cNvSpPr txBox="1"/>
          <p:nvPr/>
        </p:nvSpPr>
        <p:spPr>
          <a:xfrm>
            <a:off x="381000" y="4419600"/>
            <a:ext cx="8915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hlinkClick r:id="rId3"/>
              </a:rPr>
              <a:t>https://confluence.slac.stanford.edu/display/AdvComp/Materials+for+CW23</a:t>
            </a:r>
            <a:endParaRPr lang="en-US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228600" y="228600"/>
            <a:ext cx="82296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b="1" dirty="0">
                <a:solidFill>
                  <a:srgbClr val="C00000"/>
                </a:solidFill>
                <a:latin typeface="Calibri" charset="0"/>
              </a:rPr>
              <a:t>Sample Submit Script on Perlmutter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CA12F2-2763-443C-AEA1-18F3C9363B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04" y="1371600"/>
            <a:ext cx="9010820" cy="3810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4666645-A82E-70B2-C09C-E270F89EC63B}"/>
              </a:ext>
            </a:extLst>
          </p:cNvPr>
          <p:cNvSpPr txBox="1"/>
          <p:nvPr/>
        </p:nvSpPr>
        <p:spPr>
          <a:xfrm>
            <a:off x="1219200" y="5257800"/>
            <a:ext cx="6705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See </a:t>
            </a:r>
            <a:r>
              <a:rPr 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4"/>
              </a:rPr>
              <a:t>https://docs.nersc.gov/jobs/#commonly-used-options</a:t>
            </a:r>
            <a:endParaRPr lang="en-US" sz="200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20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 additional information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4476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254758" y="228600"/>
            <a:ext cx="82296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b="1" dirty="0">
                <a:solidFill>
                  <a:srgbClr val="C00000"/>
                </a:solidFill>
                <a:latin typeface="Calibri" charset="0"/>
              </a:rPr>
              <a:t>NERSC Allocation for 2023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66215" y="1219200"/>
            <a:ext cx="8472985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1pPr>
            <a:lvl2pPr marL="741363" indent="-28416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2pPr>
            <a:lvl3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3pPr>
            <a:lvl4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4pPr>
            <a:lvl5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0"/>
                <a:cs typeface="MS PGothic" charset="0"/>
              </a:defRPr>
            </a:lvl9pPr>
          </a:lstStyle>
          <a:p>
            <a:pPr marL="342900" indent="-342900">
              <a:buClr>
                <a:srgbClr val="AB000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432FF"/>
                </a:solidFill>
              </a:rPr>
              <a:t>m349 and m1779 allocations</a:t>
            </a:r>
          </a:p>
          <a:p>
            <a:pPr marL="350838" indent="0">
              <a:buClr>
                <a:srgbClr val="AB0000"/>
              </a:buClr>
            </a:pPr>
            <a:r>
              <a:rPr lang="en-US" sz="2400" dirty="0"/>
              <a:t>Make sure you use the correct repo, with m349 for High Energy Physics (HEP) applications and m1779 for Basic Energy Sciences (BES), Nuclear Physics (NP) and others.</a:t>
            </a:r>
          </a:p>
          <a:p>
            <a:pPr marL="350838" indent="0">
              <a:buClr>
                <a:srgbClr val="AB0000"/>
              </a:buClr>
            </a:pPr>
            <a:endParaRPr lang="en-US" sz="2400" dirty="0"/>
          </a:p>
          <a:p>
            <a:pPr marL="342900" indent="-342900">
              <a:buClr>
                <a:srgbClr val="AB000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432FF"/>
                </a:solidFill>
              </a:rPr>
              <a:t>Acknowledgement</a:t>
            </a:r>
          </a:p>
          <a:p>
            <a:pPr>
              <a:spcAft>
                <a:spcPts val="600"/>
              </a:spcAft>
              <a:buClr>
                <a:srgbClr val="AB0000"/>
              </a:buClr>
            </a:pPr>
            <a:r>
              <a:rPr lang="en-US" sz="2400" dirty="0"/>
              <a:t>    Include the following in your publications for using NERSC resources.</a:t>
            </a:r>
          </a:p>
          <a:p>
            <a:r>
              <a:rPr lang="en-US" sz="2400" dirty="0"/>
              <a:t>	</a:t>
            </a:r>
            <a:r>
              <a:rPr lang="en-US" sz="2400" i="1" dirty="0">
                <a:solidFill>
                  <a:srgbClr val="0432FF"/>
                </a:solidFill>
              </a:rPr>
              <a:t>This research used resources of the National Energy Research Scientific Computing Center (NERSC), a U.S. Department of Energy Office of Science User Facility operated under Contract No. DE-AC02-05CH11231.</a:t>
            </a:r>
          </a:p>
        </p:txBody>
      </p:sp>
    </p:spTree>
    <p:extLst>
      <p:ext uri="{BB962C8B-B14F-4D97-AF65-F5344CB8AC3E}">
        <p14:creationId xmlns:p14="http://schemas.microsoft.com/office/powerpoint/2010/main" val="21098792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omic Sans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25792</TotalTime>
  <Words>214</Words>
  <Application>Microsoft Macintosh PowerPoint</Application>
  <PresentationFormat>On-screen Show (4:3)</PresentationFormat>
  <Paragraphs>28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Comic Sans MS</vt:lpstr>
      <vt:lpstr>Courier New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ncrow</dc:creator>
  <cp:lastModifiedBy>Ng, Cho-Kuen</cp:lastModifiedBy>
  <cp:revision>2581</cp:revision>
  <cp:lastPrinted>2023-04-19T23:21:59Z</cp:lastPrinted>
  <dcterms:created xsi:type="dcterms:W3CDTF">2010-09-19T19:52:47Z</dcterms:created>
  <dcterms:modified xsi:type="dcterms:W3CDTF">2023-04-19T23:24:14Z</dcterms:modified>
</cp:coreProperties>
</file>