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95" r:id="rId2"/>
    <p:sldId id="303" r:id="rId3"/>
    <p:sldId id="307" r:id="rId4"/>
    <p:sldId id="296" r:id="rId5"/>
    <p:sldId id="305" r:id="rId6"/>
    <p:sldId id="299" r:id="rId7"/>
    <p:sldId id="302" r:id="rId8"/>
    <p:sldId id="29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2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1"/>
    <p:restoredTop sz="96301"/>
  </p:normalViewPr>
  <p:slideViewPr>
    <p:cSldViewPr snapToGrid="0">
      <p:cViewPr varScale="1">
        <p:scale>
          <a:sx n="118" d="100"/>
          <a:sy n="118" d="100"/>
        </p:scale>
        <p:origin x="3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ECA388-5F09-7942-B3AC-9427FED5FAB1}" type="datetimeFigureOut">
              <a:rPr lang="en-US" smtClean="0"/>
              <a:t>9/30/25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49859-BED2-FE43-9989-5FB7784FF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779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C49859-BED2-FE43-9989-5FB7784FF4A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49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28A13-03AB-4EEA-4A2D-A78BDC563B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8EFAC6-9D00-5C7A-ED51-FB8F43674A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63DF34-9188-1A33-88E1-2EF141727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40032-7558-13C9-61A7-70ADE0F7F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B8184-32B1-AECD-7BF5-10418BE92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FF25-5171-AA42-9AE2-D2A35D98F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67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FD850-2C6A-9B25-3A8E-B57AFC57C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F252CF-4119-8042-6E2A-385266A731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9380F-9E22-CB14-A884-8923C8670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25AF4-2E5F-F02F-885F-0B3A07E13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3FE4C-764F-7F15-BA6C-60AD69FFB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FF25-5171-AA42-9AE2-D2A35D98F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40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D1FD9F-F3B8-37E1-7A5D-039CF425C0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27480B-C8D3-0E9D-51D9-5871B11B2E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5E3B6-4213-24B7-CC74-A45E73FFC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BFAF0-D472-3F55-6733-AEDE0C0ED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E3745-4941-4A8B-ADB0-2C66E2291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FF25-5171-AA42-9AE2-D2A35D98F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894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4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8001" y="1"/>
            <a:ext cx="9144025" cy="1252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25;p4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" y="821944"/>
            <a:ext cx="11580392" cy="270256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48"/>
          <p:cNvSpPr txBox="1"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48"/>
          <p:cNvSpPr txBox="1">
            <a:spLocks noGrp="1"/>
          </p:cNvSpPr>
          <p:nvPr>
            <p:ph type="body" idx="1"/>
          </p:nvPr>
        </p:nvSpPr>
        <p:spPr>
          <a:xfrm>
            <a:off x="609600" y="1243584"/>
            <a:ext cx="10811933" cy="506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981E32"/>
              </a:buClr>
              <a:buSzPts val="2000"/>
              <a:buChar char="•"/>
              <a:defRPr/>
            </a:lvl1pPr>
            <a:lvl2pPr marL="914400" lvl="1" indent="-414845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81E32"/>
              </a:buClr>
              <a:buSzPts val="2933"/>
              <a:buChar char="•"/>
              <a:defRPr sz="2933"/>
            </a:lvl2pPr>
            <a:lvl3pPr marL="1371600" lvl="2" indent="-330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981E32"/>
              </a:buClr>
              <a:buSzPts val="1600"/>
              <a:buChar char="•"/>
              <a:defRPr/>
            </a:lvl3pPr>
            <a:lvl4pPr marL="1828800" lvl="3" indent="-381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981E32"/>
              </a:buClr>
              <a:buSzPts val="2400"/>
              <a:buChar char="•"/>
              <a:defRPr sz="2400"/>
            </a:lvl4pPr>
            <a:lvl5pPr marL="2286000" lvl="4" indent="-36404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981E32"/>
              </a:buClr>
              <a:buSzPts val="2133"/>
              <a:buChar char="•"/>
              <a:defRPr sz="2133"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48"/>
          <p:cNvSpPr txBox="1">
            <a:spLocks noGrp="1"/>
          </p:cNvSpPr>
          <p:nvPr>
            <p:ph type="sldNum" idx="12"/>
          </p:nvPr>
        </p:nvSpPr>
        <p:spPr>
          <a:xfrm>
            <a:off x="11560819" y="6486261"/>
            <a:ext cx="569176" cy="320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1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1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1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1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1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1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1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1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3"/>
              <a:buFont typeface="Arial"/>
              <a:buNone/>
              <a:defRPr sz="1333" b="1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92182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257AF-4FB0-2C97-0BAC-95EC7E6F9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36F2F-20A8-1EE1-BC9C-8AE610A39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7643A-9271-1F4D-8FC6-5BD8A530C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5F2DC9-4D3C-3887-3560-4423E9948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533FA-A2A6-0859-01F0-AFCFEF7CB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FF25-5171-AA42-9AE2-D2A35D98F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2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89C74-EA6C-1CEE-E6A1-DC6EAB6A2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71E0DA-6521-A964-2AF3-F9CE9D4CE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8F055-CCEF-F202-7BE6-5B7FCF5B6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0CE7DE-4F21-AB79-3D69-066730656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510FE-18F8-C34C-4DDB-73AD3234E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FF25-5171-AA42-9AE2-D2A35D98F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60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D8DCF-B6DD-7BD0-01D7-FD59ABC43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4A9C6-3E05-91F4-F523-8EADE13E2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0D87A1-D149-C492-1C20-21E479604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3C9E9E-7ED7-B946-F266-4D19D0F87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96AD9D-0285-5231-F3E3-7175FA0CF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14AE62-90DE-6C5D-D6D8-8FFB99660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FF25-5171-AA42-9AE2-D2A35D98F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082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A42C1-5737-5039-3C53-8F365E978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FCCCAE-DE0A-AECB-5091-CFBEFE70A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AAB8A-E396-A689-906E-43AB943636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A31874-7C02-F96F-9851-31AADB2B8D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F7A906-86E5-75C2-B9CA-350ACD287D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548AFB-54E9-8E82-2A6D-D560BD7F2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59E234-D558-0050-0FDC-004DED86A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EC4120-E780-F6E9-6760-09A2AEFE4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FF25-5171-AA42-9AE2-D2A35D98F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48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FF444-9B3C-0EB3-F47A-4AAA7D17F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22F611-57CA-FF9C-80BD-44C781726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BA3F0F-40F6-5569-1C7E-62C09828B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5D7657-A1C7-32ED-2CF9-5808262F9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FF25-5171-AA42-9AE2-D2A35D98F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66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2BD2C6-479F-D462-46A0-3B3779D74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846248-28B4-9F94-A894-84047002A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7A411B-C691-4743-FB31-54410B893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FF25-5171-AA42-9AE2-D2A35D98F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984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2BBBF-ABA8-6CFA-A28C-83CE9E39B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63822-3C2A-C551-B281-8FFF0EE6F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A88263-14F5-A1EE-AA92-8A55356B21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6D10B8-6C2A-D64E-87D4-9047F8545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C8DA87-ABE2-027B-F72F-E4206E896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EFF864-FF85-BB17-F39F-67433C40A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FF25-5171-AA42-9AE2-D2A35D98F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34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9DFB8-CD12-E9AB-4A78-0E5879C96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571235-2E88-F0AA-43C4-3E7EA5191A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E82A6B-2357-5CB0-6ABC-B76036818D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55C702-EED4-DAFB-1B2B-FC59E7586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8160E0-0F71-C587-83EF-CB47D9249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0AD255-A127-544C-F7F5-EFEAE2CE8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9FF25-5171-AA42-9AE2-D2A35D98F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48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4C79DD-C1E3-E13B-B09F-B53078C9F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1E534F-39EB-094B-55BF-19F790E308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6E9074-FC83-5597-89E6-F5431986C6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4A121-BE88-49DA-A29E-CC7CFE11D6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D187D-B7A8-BDC9-69F7-3546140B24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9FF25-5171-AA42-9AE2-D2A35D98F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36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slaclab/lume-ace3p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nersc.gov/connect/thinlinc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B6162-3CED-4000-5BCA-3E61767E5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711" y="1"/>
            <a:ext cx="10364451" cy="924448"/>
          </a:xfrm>
        </p:spPr>
        <p:txBody>
          <a:bodyPr>
            <a:normAutofit/>
          </a:bodyPr>
          <a:lstStyle/>
          <a:p>
            <a:pPr algn="l">
              <a:buClrTx/>
              <a:buFontTx/>
              <a:buNone/>
              <a:defRPr/>
            </a:pPr>
            <a:r>
              <a:rPr lang="en-US" sz="3600" b="1" dirty="0">
                <a:solidFill>
                  <a:srgbClr val="AB0000"/>
                </a:solidFill>
                <a:latin typeface="Calibri" charset="0"/>
              </a:rPr>
              <a:t>ACE3P Updates (3/25/2025)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FECF3E-3696-D9A1-533E-4977DF876F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/>
              <a:t>Runing jobs on NERSC Perlmutter (slide 2-3)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Direct </a:t>
            </a:r>
            <a:r>
              <a:rPr lang="en-US" dirty="0" err="1"/>
              <a:t>wakefield</a:t>
            </a:r>
            <a:r>
              <a:rPr lang="en-US" dirty="0"/>
              <a:t> integration in </a:t>
            </a:r>
            <a:r>
              <a:rPr lang="en-US" dirty="0">
                <a:solidFill>
                  <a:srgbClr val="0121FF"/>
                </a:solidFill>
              </a:rPr>
              <a:t>T3P </a:t>
            </a:r>
            <a:r>
              <a:rPr lang="en-US" dirty="0"/>
              <a:t>(slide 4)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User-defined input pulse in </a:t>
            </a:r>
            <a:r>
              <a:rPr lang="en-US" dirty="0">
                <a:solidFill>
                  <a:srgbClr val="0121FF"/>
                </a:solidFill>
              </a:rPr>
              <a:t>T3P </a:t>
            </a:r>
            <a:r>
              <a:rPr lang="en-US" dirty="0"/>
              <a:t>(slide 5)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Dipole excitation in </a:t>
            </a:r>
            <a:r>
              <a:rPr lang="en-US" dirty="0">
                <a:solidFill>
                  <a:srgbClr val="0121FF"/>
                </a:solidFill>
              </a:rPr>
              <a:t>S3P -</a:t>
            </a:r>
            <a:r>
              <a:rPr lang="en-US" dirty="0"/>
              <a:t> see S3P command syntax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Load particles from a file for particle tracking in </a:t>
            </a:r>
            <a:r>
              <a:rPr lang="en-US" dirty="0">
                <a:solidFill>
                  <a:srgbClr val="0121FF"/>
                </a:solidFill>
              </a:rPr>
              <a:t>Track3P</a:t>
            </a:r>
            <a:r>
              <a:rPr lang="en-US" dirty="0"/>
              <a:t> (slide 6)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Add </a:t>
            </a:r>
            <a:r>
              <a:rPr lang="en-US" dirty="0" err="1">
                <a:solidFill>
                  <a:srgbClr val="0121FF"/>
                </a:solidFill>
              </a:rPr>
              <a:t>acdtool</a:t>
            </a:r>
            <a:r>
              <a:rPr lang="en-US" dirty="0"/>
              <a:t> subtask </a:t>
            </a:r>
            <a:r>
              <a:rPr lang="en-US" dirty="0" err="1">
                <a:solidFill>
                  <a:srgbClr val="0121FF"/>
                </a:solidFill>
              </a:rPr>
              <a:t>meshconvertdirect</a:t>
            </a:r>
            <a:r>
              <a:rPr lang="en-US" dirty="0"/>
              <a:t> for converting a mesh without fixes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Add </a:t>
            </a:r>
            <a:r>
              <a:rPr lang="en-US" dirty="0" err="1">
                <a:solidFill>
                  <a:srgbClr val="0121FF"/>
                </a:solidFill>
              </a:rPr>
              <a:t>nextmode.py</a:t>
            </a:r>
            <a:r>
              <a:rPr lang="en-US" dirty="0">
                <a:solidFill>
                  <a:srgbClr val="0121FF"/>
                </a:solidFill>
              </a:rPr>
              <a:t> </a:t>
            </a:r>
            <a:r>
              <a:rPr lang="en-US" dirty="0" err="1">
                <a:solidFill>
                  <a:srgbClr val="0121FF"/>
                </a:solidFill>
              </a:rPr>
              <a:t>ParaView</a:t>
            </a:r>
            <a:r>
              <a:rPr lang="en-US" dirty="0"/>
              <a:t> macros for ACE3P postprocessing </a:t>
            </a:r>
          </a:p>
          <a:p>
            <a:pPr>
              <a:buFont typeface="Wingdings" pitchFamily="2" charset="2"/>
              <a:buChar char="§"/>
            </a:pPr>
            <a:r>
              <a:rPr lang="en-US" dirty="0">
                <a:solidFill>
                  <a:srgbClr val="0121FF"/>
                </a:solidFill>
              </a:rPr>
              <a:t>lume-ace3p</a:t>
            </a:r>
            <a:r>
              <a:rPr lang="en-US" dirty="0"/>
              <a:t> workflow for design parameter scans  - see </a:t>
            </a:r>
            <a:r>
              <a:rPr lang="en-US" sz="2800" dirty="0">
                <a:hlinkClick r:id="rId2"/>
              </a:rPr>
              <a:t>https://github.com/slaclab/lume-ace3p</a:t>
            </a:r>
            <a:endParaRPr lang="en-US" sz="2800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Guidance for resource allocation on Perlmutter (slide 7)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How to acknowledge NERSC (slide 8)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AA17E1-AAB5-02F9-A4B7-356088F1B87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218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E832D-BD0D-2596-93A3-FFAE97623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C423D-555E-B370-1CC2-33A504486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711" y="1"/>
            <a:ext cx="10364451" cy="924448"/>
          </a:xfrm>
        </p:spPr>
        <p:txBody>
          <a:bodyPr>
            <a:normAutofit/>
          </a:bodyPr>
          <a:lstStyle/>
          <a:p>
            <a:pPr algn="l">
              <a:buClrTx/>
              <a:buFontTx/>
              <a:buNone/>
              <a:defRPr/>
            </a:pPr>
            <a:r>
              <a:rPr lang="en-US" sz="3600" b="1" dirty="0">
                <a:solidFill>
                  <a:srgbClr val="AB0000"/>
                </a:solidFill>
                <a:latin typeface="Calibri" charset="0"/>
              </a:rPr>
              <a:t>Running jobs on NERSC Perlmutter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409F66-FC15-1EF8-7C33-F9A7F26AE464}"/>
              </a:ext>
            </a:extLst>
          </p:cNvPr>
          <p:cNvSpPr txBox="1"/>
          <p:nvPr/>
        </p:nvSpPr>
        <p:spPr>
          <a:xfrm>
            <a:off x="469836" y="1280227"/>
            <a:ext cx="11384707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000" dirty="0">
                <a:latin typeface="+mn-lt"/>
              </a:rPr>
              <a:t>ACE3P executables located in 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/global/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</a:rPr>
              <a:t>cfs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</a:rPr>
              <a:t>cdirs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/ace3p/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</a:rPr>
              <a:t>perlmutter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/CPU/</a:t>
            </a:r>
            <a:endParaRPr lang="en-US" sz="2000" b="1" dirty="0">
              <a:solidFill>
                <a:srgbClr val="0432FF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dirty="0"/>
              <a:t>Environment setup file: 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/global/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</a:rPr>
              <a:t>cfs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</a:rPr>
              <a:t>cdirs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/ace3p/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</a:rPr>
              <a:t>perlmutter</a:t>
            </a:r>
            <a:r>
              <a:rPr lang="en-US" sz="2000" dirty="0">
                <a:latin typeface="+mn-lt"/>
              </a:rPr>
              <a:t>/CPU/perlmutter-ace3p-spack.sh</a:t>
            </a:r>
            <a:endParaRPr lang="en-US" sz="2000" dirty="0">
              <a:highlight>
                <a:srgbClr val="00FFFF"/>
              </a:highlight>
            </a:endParaRPr>
          </a:p>
          <a:p>
            <a:pPr marL="342900" indent="-342900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/>
              <a:t>Every time you login, execute this script file</a:t>
            </a:r>
          </a:p>
          <a:p>
            <a:r>
              <a:rPr lang="en-US" sz="2000" dirty="0"/>
              <a:t>      </a:t>
            </a:r>
            <a:r>
              <a:rPr lang="en-US" sz="2000" dirty="0">
                <a:highlight>
                  <a:srgbClr val="00FFFF"/>
                </a:highlight>
              </a:rPr>
              <a:t>source </a:t>
            </a:r>
            <a:r>
              <a:rPr lang="en-US" sz="2000" dirty="0">
                <a:solidFill>
                  <a:srgbClr val="000000"/>
                </a:solidFill>
                <a:highlight>
                  <a:srgbClr val="00FFFF"/>
                </a:highlight>
              </a:rPr>
              <a:t>/global/</a:t>
            </a:r>
            <a:r>
              <a:rPr lang="en-US" sz="2000" dirty="0" err="1">
                <a:solidFill>
                  <a:srgbClr val="000000"/>
                </a:solidFill>
                <a:highlight>
                  <a:srgbClr val="00FFFF"/>
                </a:highlight>
              </a:rPr>
              <a:t>cfs</a:t>
            </a:r>
            <a:r>
              <a:rPr lang="en-US" sz="2000" dirty="0">
                <a:solidFill>
                  <a:srgbClr val="000000"/>
                </a:solidFill>
                <a:highlight>
                  <a:srgbClr val="00FFFF"/>
                </a:highlight>
              </a:rPr>
              <a:t>/</a:t>
            </a:r>
            <a:r>
              <a:rPr lang="en-US" sz="2000" dirty="0" err="1">
                <a:solidFill>
                  <a:srgbClr val="000000"/>
                </a:solidFill>
                <a:highlight>
                  <a:srgbClr val="00FFFF"/>
                </a:highlight>
              </a:rPr>
              <a:t>cdirs</a:t>
            </a:r>
            <a:r>
              <a:rPr lang="en-US" sz="2000" dirty="0">
                <a:solidFill>
                  <a:srgbClr val="000000"/>
                </a:solidFill>
                <a:highlight>
                  <a:srgbClr val="00FFFF"/>
                </a:highlight>
              </a:rPr>
              <a:t>/ace3p/</a:t>
            </a:r>
            <a:r>
              <a:rPr lang="en-US" sz="2000" dirty="0" err="1">
                <a:solidFill>
                  <a:srgbClr val="000000"/>
                </a:solidFill>
                <a:highlight>
                  <a:srgbClr val="00FFFF"/>
                </a:highlight>
              </a:rPr>
              <a:t>perlmutter</a:t>
            </a:r>
            <a:r>
              <a:rPr lang="en-US" sz="2000" dirty="0">
                <a:highlight>
                  <a:srgbClr val="00FFFF"/>
                </a:highlight>
              </a:rPr>
              <a:t>/CPU/perlmutter-ace3p-spack.sh</a:t>
            </a:r>
          </a:p>
          <a:p>
            <a:pPr marL="342900" indent="-342900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/>
              <a:t>Running Cubit</a:t>
            </a:r>
          </a:p>
          <a:p>
            <a:r>
              <a:rPr lang="en-US" sz="2000" dirty="0"/>
              <a:t>      </a:t>
            </a:r>
            <a:r>
              <a:rPr lang="en-US" sz="2000" dirty="0">
                <a:highlight>
                  <a:srgbClr val="00FFFF"/>
                </a:highlight>
              </a:rPr>
              <a:t>cubit</a:t>
            </a:r>
            <a:r>
              <a:rPr lang="en-US" sz="2000" dirty="0"/>
              <a:t> or </a:t>
            </a:r>
            <a:r>
              <a:rPr lang="en-US" sz="2000" dirty="0">
                <a:highlight>
                  <a:srgbClr val="00FFFF"/>
                </a:highlight>
              </a:rPr>
              <a:t>cubit &amp; </a:t>
            </a:r>
            <a:r>
              <a:rPr lang="en-US" sz="2000" dirty="0"/>
              <a:t>(running in background)</a:t>
            </a:r>
          </a:p>
          <a:p>
            <a:pPr marL="342900" indent="-342900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/>
              <a:t>Job submission</a:t>
            </a:r>
          </a:p>
          <a:p>
            <a:r>
              <a:rPr lang="en-US" sz="2000" dirty="0"/>
              <a:t>      </a:t>
            </a:r>
            <a:r>
              <a:rPr lang="en-US" sz="2000" dirty="0" err="1">
                <a:highlight>
                  <a:srgbClr val="00FFFF"/>
                </a:highlight>
              </a:rPr>
              <a:t>sbatch</a:t>
            </a:r>
            <a:r>
              <a:rPr lang="en-US" sz="2000" dirty="0">
                <a:highlight>
                  <a:srgbClr val="00FFFF"/>
                </a:highlight>
              </a:rPr>
              <a:t> &lt;</a:t>
            </a:r>
            <a:r>
              <a:rPr lang="en-US" sz="2000" dirty="0">
                <a:solidFill>
                  <a:schemeClr val="accent1"/>
                </a:solidFill>
                <a:highlight>
                  <a:srgbClr val="00FFFF"/>
                </a:highlight>
              </a:rPr>
              <a:t>batch script</a:t>
            </a:r>
            <a:r>
              <a:rPr lang="en-US" sz="2000" dirty="0">
                <a:highlight>
                  <a:srgbClr val="00FFFF"/>
                </a:highlight>
              </a:rPr>
              <a:t>&gt;</a:t>
            </a:r>
            <a:endParaRPr lang="en-US" sz="2000" dirty="0"/>
          </a:p>
          <a:p>
            <a:pPr marL="342900" indent="-342900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/>
              <a:t>Running </a:t>
            </a:r>
            <a:r>
              <a:rPr lang="en-US" sz="2000" dirty="0" err="1"/>
              <a:t>ParaView</a:t>
            </a:r>
            <a:endParaRPr lang="en-US" sz="2000" dirty="0"/>
          </a:p>
          <a:p>
            <a:r>
              <a:rPr lang="en-US" sz="2000" dirty="0"/>
              <a:t>      </a:t>
            </a:r>
            <a:r>
              <a:rPr lang="en-US" sz="2000" dirty="0" err="1">
                <a:highlight>
                  <a:srgbClr val="00FFFF"/>
                </a:highlight>
              </a:rPr>
              <a:t>paraview</a:t>
            </a:r>
            <a:r>
              <a:rPr lang="en-US" sz="2000" dirty="0"/>
              <a:t> or </a:t>
            </a:r>
            <a:r>
              <a:rPr lang="en-US" sz="2000" dirty="0" err="1">
                <a:highlight>
                  <a:srgbClr val="00FFFF"/>
                </a:highlight>
              </a:rPr>
              <a:t>paraview</a:t>
            </a:r>
            <a:r>
              <a:rPr lang="en-US" sz="2000" dirty="0">
                <a:highlight>
                  <a:srgbClr val="00FFFF"/>
                </a:highlight>
              </a:rPr>
              <a:t> &amp; </a:t>
            </a:r>
            <a:r>
              <a:rPr lang="en-US" sz="2000" dirty="0"/>
              <a:t>(running in background)</a:t>
            </a:r>
          </a:p>
          <a:p>
            <a:pPr marL="342900" indent="-342900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/>
              <a:t>Running small jobs on the command line, e.g.</a:t>
            </a:r>
          </a:p>
          <a:p>
            <a:r>
              <a:rPr lang="en-US" sz="2000" dirty="0"/>
              <a:t>      </a:t>
            </a:r>
            <a:r>
              <a:rPr lang="en-US" sz="2000" dirty="0" err="1">
                <a:highlight>
                  <a:srgbClr val="00FFFF"/>
                </a:highlight>
              </a:rPr>
              <a:t>acdtool</a:t>
            </a:r>
            <a:r>
              <a:rPr lang="en-US" sz="2000" dirty="0">
                <a:highlight>
                  <a:srgbClr val="00FFFF"/>
                </a:highlight>
              </a:rPr>
              <a:t> </a:t>
            </a:r>
            <a:r>
              <a:rPr lang="en-US" sz="2000" dirty="0" err="1">
                <a:highlight>
                  <a:srgbClr val="00FFFF"/>
                </a:highlight>
              </a:rPr>
              <a:t>meshconvert</a:t>
            </a:r>
            <a:r>
              <a:rPr lang="en-US" sz="2000" dirty="0">
                <a:highlight>
                  <a:srgbClr val="00FFFF"/>
                </a:highlight>
              </a:rPr>
              <a:t> &lt;</a:t>
            </a:r>
            <a:r>
              <a:rPr lang="en-US" sz="2000" dirty="0">
                <a:solidFill>
                  <a:schemeClr val="accent1"/>
                </a:solidFill>
                <a:highlight>
                  <a:srgbClr val="00FFFF"/>
                </a:highlight>
              </a:rPr>
              <a:t>Cubit genesis file</a:t>
            </a:r>
            <a:r>
              <a:rPr lang="en-US" sz="2000" dirty="0">
                <a:highlight>
                  <a:srgbClr val="00FFFF"/>
                </a:highlight>
              </a:rPr>
              <a:t>&gt;</a:t>
            </a:r>
            <a:endParaRPr lang="en-US" sz="2000" dirty="0"/>
          </a:p>
          <a:p>
            <a:r>
              <a:rPr lang="en-US" sz="2000" dirty="0"/>
              <a:t>      (after adding ace3p executable path: </a:t>
            </a:r>
            <a:r>
              <a:rPr lang="en-US" sz="2000" dirty="0">
                <a:highlight>
                  <a:srgbClr val="00FFFF"/>
                </a:highlight>
              </a:rPr>
              <a:t>export path=“</a:t>
            </a:r>
            <a:r>
              <a:rPr lang="en-US" sz="2000" dirty="0">
                <a:solidFill>
                  <a:srgbClr val="000000"/>
                </a:solidFill>
                <a:highlight>
                  <a:srgbClr val="00FFFF"/>
                </a:highlight>
              </a:rPr>
              <a:t>/global/</a:t>
            </a:r>
            <a:r>
              <a:rPr lang="en-US" sz="2000" dirty="0" err="1">
                <a:solidFill>
                  <a:srgbClr val="000000"/>
                </a:solidFill>
                <a:highlight>
                  <a:srgbClr val="00FFFF"/>
                </a:highlight>
              </a:rPr>
              <a:t>cfs</a:t>
            </a:r>
            <a:r>
              <a:rPr lang="en-US" sz="2000" dirty="0">
                <a:solidFill>
                  <a:srgbClr val="000000"/>
                </a:solidFill>
                <a:highlight>
                  <a:srgbClr val="00FFFF"/>
                </a:highlight>
              </a:rPr>
              <a:t>/</a:t>
            </a:r>
            <a:r>
              <a:rPr lang="en-US" sz="2000" dirty="0" err="1">
                <a:solidFill>
                  <a:srgbClr val="000000"/>
                </a:solidFill>
                <a:highlight>
                  <a:srgbClr val="00FFFF"/>
                </a:highlight>
              </a:rPr>
              <a:t>cdirs</a:t>
            </a:r>
            <a:r>
              <a:rPr lang="en-US" sz="2000" dirty="0">
                <a:solidFill>
                  <a:srgbClr val="000000"/>
                </a:solidFill>
                <a:highlight>
                  <a:srgbClr val="00FFFF"/>
                </a:highlight>
              </a:rPr>
              <a:t>/ace3p/</a:t>
            </a:r>
            <a:r>
              <a:rPr lang="en-US" sz="2000" dirty="0" err="1">
                <a:solidFill>
                  <a:srgbClr val="000000"/>
                </a:solidFill>
                <a:highlight>
                  <a:srgbClr val="00FFFF"/>
                </a:highlight>
              </a:rPr>
              <a:t>perlmutter</a:t>
            </a:r>
            <a:r>
              <a:rPr lang="en-US" sz="2000" dirty="0">
                <a:solidFill>
                  <a:srgbClr val="000000"/>
                </a:solidFill>
                <a:highlight>
                  <a:srgbClr val="00FFFF"/>
                </a:highlight>
              </a:rPr>
              <a:t>/CPU:$PATH”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b="1" dirty="0">
              <a:solidFill>
                <a:srgbClr val="0432FF"/>
              </a:solidFill>
            </a:endParaRPr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A389F761-BDF6-1FCB-D4AF-EA6C3DCBC2E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17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20028-93E4-D533-6952-85E603941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F146C-1E54-8AC8-3DB8-B070985D9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711" y="1"/>
            <a:ext cx="10364451" cy="924448"/>
          </a:xfrm>
        </p:spPr>
        <p:txBody>
          <a:bodyPr>
            <a:normAutofit/>
          </a:bodyPr>
          <a:lstStyle/>
          <a:p>
            <a:pPr algn="l">
              <a:buClrTx/>
              <a:buFontTx/>
              <a:buNone/>
              <a:defRPr/>
            </a:pPr>
            <a:r>
              <a:rPr lang="en-US" sz="3600" b="1" dirty="0">
                <a:solidFill>
                  <a:srgbClr val="AB0000"/>
                </a:solidFill>
                <a:latin typeface="Calibri" charset="0"/>
              </a:rPr>
              <a:t>Remote Desktop at NERSC</a:t>
            </a:r>
          </a:p>
        </p:txBody>
      </p:sp>
      <p:pic>
        <p:nvPicPr>
          <p:cNvPr id="12" name="Picture 11" descr="A computer screen shot of a computer&#10;&#10;AI-generated content may be incorrect.">
            <a:extLst>
              <a:ext uri="{FF2B5EF4-FFF2-40B4-BE49-F238E27FC236}">
                <a16:creationId xmlns:a16="http://schemas.microsoft.com/office/drawing/2014/main" id="{18C9293B-E037-6C9E-357F-933FAF6780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3305" y="2028530"/>
            <a:ext cx="8227063" cy="477867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837CC9F-F0C2-88C8-9CC6-D0DD4E58B312}"/>
              </a:ext>
            </a:extLst>
          </p:cNvPr>
          <p:cNvSpPr txBox="1"/>
          <p:nvPr/>
        </p:nvSpPr>
        <p:spPr>
          <a:xfrm>
            <a:off x="692711" y="1266097"/>
            <a:ext cx="9915653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="1" dirty="0" err="1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ThinLinc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remote desktop at NERSC: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https://docs.nersc.gov/connect/thinlinc/</a:t>
            </a:r>
            <a:endParaRPr lang="en-US" sz="2000" b="1" dirty="0">
              <a:solidFill>
                <a:srgbClr val="0432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5000" indent="-344488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Simulation workflow entirely on Perlmutter without the need for data transfer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4C30E87-0016-BC2D-D252-B568968C4615}"/>
              </a:ext>
            </a:extLst>
          </p:cNvPr>
          <p:cNvSpPr txBox="1"/>
          <p:nvPr/>
        </p:nvSpPr>
        <p:spPr>
          <a:xfrm>
            <a:off x="3807364" y="2881444"/>
            <a:ext cx="6238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cs typeface="Arial" panose="020B0604020202020204" pitchFamily="34" charset="0"/>
              </a:rPr>
              <a:t>Cubit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5419DE-4531-C98B-E481-EFC620E1F0BE}"/>
              </a:ext>
            </a:extLst>
          </p:cNvPr>
          <p:cNvSpPr txBox="1"/>
          <p:nvPr/>
        </p:nvSpPr>
        <p:spPr>
          <a:xfrm>
            <a:off x="7366190" y="3744288"/>
            <a:ext cx="9620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ParaView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5D6A5BD-CBF1-F2F7-5BE4-457E73B29F38}"/>
              </a:ext>
            </a:extLst>
          </p:cNvPr>
          <p:cNvSpPr txBox="1"/>
          <p:nvPr/>
        </p:nvSpPr>
        <p:spPr>
          <a:xfrm>
            <a:off x="4459455" y="4955820"/>
            <a:ext cx="14414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cs typeface="Arial" panose="020B0604020202020204" pitchFamily="34" charset="0"/>
              </a:rPr>
              <a:t>Job submission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70BDF38-F3B5-CA7D-7C62-0BC2D4779FFD}"/>
              </a:ext>
            </a:extLst>
          </p:cNvPr>
          <p:cNvCxnSpPr>
            <a:cxnSpLocks/>
          </p:cNvCxnSpPr>
          <p:nvPr/>
        </p:nvCxnSpPr>
        <p:spPr>
          <a:xfrm flipH="1" flipV="1">
            <a:off x="4054482" y="3192317"/>
            <a:ext cx="1125683" cy="1468673"/>
          </a:xfrm>
          <a:prstGeom prst="straightConnector1">
            <a:avLst/>
          </a:prstGeom>
          <a:ln w="317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FD3043B-0067-2230-CCBE-EB0527BED4A7}"/>
              </a:ext>
            </a:extLst>
          </p:cNvPr>
          <p:cNvCxnSpPr>
            <a:cxnSpLocks/>
          </p:cNvCxnSpPr>
          <p:nvPr/>
        </p:nvCxnSpPr>
        <p:spPr>
          <a:xfrm flipV="1">
            <a:off x="5445133" y="4082842"/>
            <a:ext cx="2120438" cy="605038"/>
          </a:xfrm>
          <a:prstGeom prst="straightConnector1">
            <a:avLst/>
          </a:prstGeom>
          <a:ln w="317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9BD1F99E-C783-63D1-5ED1-DF2F373AB47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7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7C3BD64-5CB6-DDE4-0A74-75A515243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266701"/>
            <a:ext cx="10553700" cy="63215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 </a:t>
            </a:r>
            <a:r>
              <a:rPr lang="en-US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wakefield</a:t>
            </a:r>
            <a:r>
              <a:rPr lang="en-US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integration in T3P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688C29D-6DB0-E2B5-3535-CCDBB142578D}"/>
              </a:ext>
            </a:extLst>
          </p:cNvPr>
          <p:cNvSpPr txBox="1"/>
          <p:nvPr/>
        </p:nvSpPr>
        <p:spPr>
          <a:xfrm>
            <a:off x="671286" y="1255025"/>
            <a:ext cx="6219371" cy="2492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06910" indent="-306910">
              <a:spcAft>
                <a:spcPts val="400"/>
              </a:spcAft>
              <a:buFont typeface="Wingdings" pitchFamily="2" charset="2"/>
              <a:buChar char="§"/>
            </a:pPr>
            <a:r>
              <a:rPr lang="en-US" sz="2133" dirty="0">
                <a:latin typeface="Calibri" panose="020F0502020204030204" pitchFamily="34" charset="0"/>
                <a:cs typeface="Calibri" panose="020F0502020204030204" pitchFamily="34" charset="0"/>
              </a:rPr>
              <a:t>Collimator-type structures cannot use indirect </a:t>
            </a:r>
            <a:r>
              <a:rPr lang="en-US" sz="2133" dirty="0" err="1">
                <a:latin typeface="Calibri" panose="020F0502020204030204" pitchFamily="34" charset="0"/>
                <a:cs typeface="Calibri" panose="020F0502020204030204" pitchFamily="34" charset="0"/>
              </a:rPr>
              <a:t>wakefield</a:t>
            </a:r>
            <a:r>
              <a:rPr lang="en-US" sz="2133" dirty="0">
                <a:latin typeface="Calibri" panose="020F0502020204030204" pitchFamily="34" charset="0"/>
                <a:cs typeface="Calibri" panose="020F0502020204030204" pitchFamily="34" charset="0"/>
              </a:rPr>
              <a:t> integrations along beampipe boundary.</a:t>
            </a:r>
          </a:p>
          <a:p>
            <a:pPr marL="306910" indent="-306910">
              <a:spcAft>
                <a:spcPts val="400"/>
              </a:spcAft>
              <a:buFont typeface="Wingdings" pitchFamily="2" charset="2"/>
              <a:buChar char="§"/>
            </a:pPr>
            <a:r>
              <a:rPr lang="en-US" sz="2133" dirty="0">
                <a:latin typeface="Calibri" panose="020F0502020204030204" pitchFamily="34" charset="0"/>
                <a:cs typeface="Calibri" panose="020F0502020204030204" pitchFamily="34" charset="0"/>
              </a:rPr>
              <a:t>Use direct integrations along a circular boundary within the vacuum chamber to avoid direct integration on axis due to noise issues.</a:t>
            </a:r>
          </a:p>
          <a:p>
            <a:pPr marL="306910" indent="-306910">
              <a:spcAft>
                <a:spcPts val="400"/>
              </a:spcAft>
              <a:buFont typeface="Wingdings" pitchFamily="2" charset="2"/>
              <a:buChar char="§"/>
            </a:pPr>
            <a:r>
              <a:rPr lang="en-US" sz="2133" dirty="0">
                <a:latin typeface="Calibri" panose="020F0502020204030204" pitchFamily="34" charset="0"/>
                <a:cs typeface="Calibri" panose="020F0502020204030204" pitchFamily="34" charset="0"/>
              </a:rPr>
              <a:t>Choose large enough downstream catchup distance.</a:t>
            </a:r>
          </a:p>
        </p:txBody>
      </p:sp>
      <p:pic>
        <p:nvPicPr>
          <p:cNvPr id="22" name="Picture 21" descr="A diagram of a business&#10;&#10;AI-generated content may be incorrect.">
            <a:extLst>
              <a:ext uri="{FF2B5EF4-FFF2-40B4-BE49-F238E27FC236}">
                <a16:creationId xmlns:a16="http://schemas.microsoft.com/office/drawing/2014/main" id="{78BE888B-E0C1-9BAD-8C98-A2B229867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6327" y="3621961"/>
            <a:ext cx="3975016" cy="2673025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5C9D69DA-1704-FB14-668B-E70A1F37C328}"/>
              </a:ext>
            </a:extLst>
          </p:cNvPr>
          <p:cNvSpPr txBox="1"/>
          <p:nvPr/>
        </p:nvSpPr>
        <p:spPr>
          <a:xfrm>
            <a:off x="6892553" y="1512986"/>
            <a:ext cx="5049073" cy="50783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Monitor: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  Type: </a:t>
            </a:r>
            <a:r>
              <a:rPr lang="en-US" dirty="0" err="1"/>
              <a:t>WakeField</a:t>
            </a:r>
            <a:endParaRPr lang="en-US" dirty="0"/>
          </a:p>
          <a:p>
            <a:r>
              <a:rPr lang="en-US" dirty="0"/>
              <a:t>  Name: </a:t>
            </a:r>
            <a:r>
              <a:rPr lang="en-US" dirty="0" err="1"/>
              <a:t>wakefield</a:t>
            </a:r>
            <a:endParaRPr lang="en-US" dirty="0"/>
          </a:p>
          <a:p>
            <a:r>
              <a:rPr lang="en-US" dirty="0"/>
              <a:t>  </a:t>
            </a:r>
            <a:r>
              <a:rPr lang="en-US" dirty="0" err="1"/>
              <a:t>StartContour</a:t>
            </a:r>
            <a:r>
              <a:rPr lang="en-US" dirty="0"/>
              <a:t>: 0.</a:t>
            </a:r>
          </a:p>
          <a:p>
            <a:r>
              <a:rPr lang="en-US" dirty="0"/>
              <a:t>  </a:t>
            </a:r>
            <a:r>
              <a:rPr lang="en-US" dirty="0" err="1"/>
              <a:t>EndContour</a:t>
            </a:r>
            <a:r>
              <a:rPr lang="en-US" dirty="0"/>
              <a:t>:  0.6</a:t>
            </a:r>
          </a:p>
          <a:p>
            <a:r>
              <a:rPr lang="en-US" dirty="0"/>
              <a:t>  Smax: 0.10</a:t>
            </a:r>
          </a:p>
          <a:p>
            <a:endParaRPr lang="en-US" dirty="0"/>
          </a:p>
          <a:p>
            <a:r>
              <a:rPr lang="en-US" dirty="0"/>
              <a:t>  </a:t>
            </a:r>
            <a:r>
              <a:rPr lang="en-US" dirty="0">
                <a:solidFill>
                  <a:srgbClr val="0121FF"/>
                </a:solidFill>
              </a:rPr>
              <a:t>Grid:</a:t>
            </a:r>
          </a:p>
          <a:p>
            <a:r>
              <a:rPr lang="en-US" dirty="0">
                <a:solidFill>
                  <a:srgbClr val="0121FF"/>
                </a:solidFill>
              </a:rPr>
              <a:t>  {</a:t>
            </a:r>
          </a:p>
          <a:p>
            <a:r>
              <a:rPr lang="en-US" dirty="0">
                <a:solidFill>
                  <a:srgbClr val="0121FF"/>
                </a:solidFill>
              </a:rPr>
              <a:t>    Method: Circle  </a:t>
            </a:r>
          </a:p>
          <a:p>
            <a:r>
              <a:rPr lang="en-US" dirty="0">
                <a:solidFill>
                  <a:srgbClr val="0121FF"/>
                </a:solidFill>
              </a:rPr>
              <a:t>    Radius: 0.0149     // Radius of circle</a:t>
            </a:r>
          </a:p>
          <a:p>
            <a:r>
              <a:rPr lang="en-US" dirty="0">
                <a:solidFill>
                  <a:srgbClr val="0121FF"/>
                </a:solidFill>
              </a:rPr>
              <a:t>    </a:t>
            </a:r>
            <a:r>
              <a:rPr lang="en-US" dirty="0" err="1">
                <a:solidFill>
                  <a:srgbClr val="0121FF"/>
                </a:solidFill>
              </a:rPr>
              <a:t>NPoints</a:t>
            </a:r>
            <a:r>
              <a:rPr lang="en-US" dirty="0">
                <a:solidFill>
                  <a:srgbClr val="0121FF"/>
                </a:solidFill>
              </a:rPr>
              <a:t>: 10.          // Number of integration points</a:t>
            </a:r>
          </a:p>
          <a:p>
            <a:r>
              <a:rPr lang="en-US" dirty="0">
                <a:solidFill>
                  <a:srgbClr val="0121FF"/>
                </a:solidFill>
              </a:rPr>
              <a:t>    </a:t>
            </a:r>
            <a:r>
              <a:rPr lang="en-US" dirty="0" err="1">
                <a:solidFill>
                  <a:srgbClr val="0121FF"/>
                </a:solidFill>
              </a:rPr>
              <a:t>StartDense</a:t>
            </a:r>
            <a:r>
              <a:rPr lang="en-US" dirty="0">
                <a:solidFill>
                  <a:srgbClr val="0121FF"/>
                </a:solidFill>
              </a:rPr>
              <a:t>: 0.      // Start angle</a:t>
            </a:r>
          </a:p>
          <a:p>
            <a:r>
              <a:rPr lang="en-US" dirty="0">
                <a:solidFill>
                  <a:srgbClr val="0121FF"/>
                </a:solidFill>
              </a:rPr>
              <a:t>    </a:t>
            </a:r>
            <a:r>
              <a:rPr lang="en-US" dirty="0" err="1">
                <a:solidFill>
                  <a:srgbClr val="0121FF"/>
                </a:solidFill>
              </a:rPr>
              <a:t>EndDense</a:t>
            </a:r>
            <a:r>
              <a:rPr lang="en-US" dirty="0">
                <a:solidFill>
                  <a:srgbClr val="0121FF"/>
                </a:solidFill>
              </a:rPr>
              <a:t>:   90.    // End angle</a:t>
            </a:r>
          </a:p>
          <a:p>
            <a:r>
              <a:rPr lang="en-US" dirty="0">
                <a:solidFill>
                  <a:srgbClr val="0121FF"/>
                </a:solidFill>
              </a:rPr>
              <a:t>    Fraction:   1</a:t>
            </a:r>
          </a:p>
          <a:p>
            <a:r>
              <a:rPr lang="en-US" dirty="0">
                <a:solidFill>
                  <a:srgbClr val="0121FF"/>
                </a:solidFill>
              </a:rPr>
              <a:t>  }</a:t>
            </a:r>
          </a:p>
          <a:p>
            <a:r>
              <a:rPr lang="en-US" dirty="0"/>
              <a:t>}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96E4228-EF5C-5248-F030-66AD41D0BEA4}"/>
              </a:ext>
            </a:extLst>
          </p:cNvPr>
          <p:cNvSpPr txBox="1"/>
          <p:nvPr/>
        </p:nvSpPr>
        <p:spPr>
          <a:xfrm>
            <a:off x="8514525" y="1143654"/>
            <a:ext cx="1797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Command syntax</a:t>
            </a:r>
          </a:p>
        </p:txBody>
      </p:sp>
      <p:sp>
        <p:nvSpPr>
          <p:cNvPr id="26" name="Slide Number Placeholder 25">
            <a:extLst>
              <a:ext uri="{FF2B5EF4-FFF2-40B4-BE49-F238E27FC236}">
                <a16:creationId xmlns:a16="http://schemas.microsoft.com/office/drawing/2014/main" id="{1E873EA5-DB9C-8525-F4AB-88F4C0F27AC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728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838CDA-0254-FB30-280E-D8ED2B8C8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 descr="A rainbow colored object with a blue background&#10;&#10;AI-generated content may be incorrect.">
            <a:extLst>
              <a:ext uri="{FF2B5EF4-FFF2-40B4-BE49-F238E27FC236}">
                <a16:creationId xmlns:a16="http://schemas.microsoft.com/office/drawing/2014/main" id="{C1C282DF-7530-8E75-55CB-EA7C3A1C92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6930" y="4105778"/>
            <a:ext cx="2667000" cy="25146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5C6C91-79BC-D653-9E52-6994198F0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711" y="1"/>
            <a:ext cx="10364451" cy="924448"/>
          </a:xfrm>
        </p:spPr>
        <p:txBody>
          <a:bodyPr>
            <a:normAutofit/>
          </a:bodyPr>
          <a:lstStyle/>
          <a:p>
            <a:pPr algn="l">
              <a:buClrTx/>
              <a:buFontTx/>
              <a:buNone/>
              <a:defRPr/>
            </a:pPr>
            <a:r>
              <a:rPr lang="en-US" sz="3600" b="1" dirty="0">
                <a:solidFill>
                  <a:srgbClr val="AB0000"/>
                </a:solidFill>
                <a:latin typeface="Calibri" charset="0"/>
              </a:rPr>
              <a:t>User-Defined Input Pulse in T3P</a:t>
            </a:r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B80A3F05-A668-E02E-BC05-6DDA6B88079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67EF12-48EE-34C5-AAFB-27E0C78709F8}"/>
              </a:ext>
            </a:extLst>
          </p:cNvPr>
          <p:cNvSpPr txBox="1"/>
          <p:nvPr/>
        </p:nvSpPr>
        <p:spPr>
          <a:xfrm>
            <a:off x="544035" y="1679071"/>
            <a:ext cx="5410451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</a:rPr>
              <a:t>Excitation: { </a:t>
            </a:r>
            <a:endParaRPr lang="en-US" sz="1600" dirty="0"/>
          </a:p>
          <a:p>
            <a:pPr rtl="0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</a:rPr>
              <a:t>  Power: 1                           // Pulse Power </a:t>
            </a:r>
            <a:endParaRPr lang="en-US" sz="1600" dirty="0">
              <a:effectLst/>
            </a:endParaRPr>
          </a:p>
          <a:p>
            <a:pPr rtl="0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</a:rPr>
              <a:t>  Pulse: { </a:t>
            </a:r>
            <a:endParaRPr lang="en-US" sz="1600" dirty="0">
              <a:effectLst/>
            </a:endParaRPr>
          </a:p>
          <a:p>
            <a:pPr rtl="0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</a:rPr>
              <a:t>    Type: </a:t>
            </a:r>
            <a:r>
              <a:rPr lang="en-US" sz="1600" i="0" u="none" strike="noStrike" dirty="0" err="1">
                <a:solidFill>
                  <a:srgbClr val="0121FF"/>
                </a:solidFill>
                <a:effectLst/>
              </a:rPr>
              <a:t>UserDefinedPulse</a:t>
            </a:r>
            <a:endParaRPr lang="en-US" sz="1600" dirty="0">
              <a:solidFill>
                <a:srgbClr val="0121FF"/>
              </a:solidFill>
              <a:effectLst/>
            </a:endParaRPr>
          </a:p>
          <a:p>
            <a:pPr rtl="0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</a:rPr>
              <a:t>    T0: 0                               // Time offset </a:t>
            </a:r>
            <a:endParaRPr lang="en-US" sz="1600" dirty="0">
              <a:effectLst/>
            </a:endParaRPr>
          </a:p>
          <a:p>
            <a:pPr rtl="0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</a:rPr>
              <a:t>    Scaling: 1                       // Scale factor</a:t>
            </a:r>
            <a:endParaRPr lang="en-US" sz="1600" dirty="0">
              <a:effectLst/>
            </a:endParaRPr>
          </a:p>
          <a:p>
            <a:pPr rtl="0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</a:rPr>
              <a:t>    Frequency: 11.424e9  // Frequency for port mode calculation</a:t>
            </a:r>
            <a:endParaRPr lang="en-US" sz="1600" dirty="0">
              <a:effectLst/>
            </a:endParaRPr>
          </a:p>
          <a:p>
            <a:pPr rtl="0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</a:rPr>
              <a:t>    File: </a:t>
            </a:r>
            <a:r>
              <a:rPr lang="en-US" sz="1600" b="0" i="0" u="none" strike="noStrike" dirty="0" err="1">
                <a:solidFill>
                  <a:srgbClr val="000000"/>
                </a:solidFill>
                <a:effectLst/>
              </a:rPr>
              <a:t>RFPulse.txt</a:t>
            </a:r>
            <a:r>
              <a:rPr lang="en-US" sz="1600" b="0" i="0" u="none" strike="noStrike" dirty="0">
                <a:solidFill>
                  <a:srgbClr val="000000"/>
                </a:solidFill>
                <a:effectLst/>
              </a:rPr>
              <a:t>           // ASCII file</a:t>
            </a:r>
            <a:endParaRPr lang="en-US" sz="1600" dirty="0">
              <a:effectLst/>
            </a:endParaRPr>
          </a:p>
          <a:p>
            <a:pPr rtl="0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</a:rPr>
              <a:t>  } </a:t>
            </a:r>
            <a:endParaRPr lang="en-US" sz="1600" dirty="0">
              <a:effectLst/>
            </a:endParaRPr>
          </a:p>
          <a:p>
            <a:pPr rtl="0"/>
            <a:r>
              <a:rPr lang="en-US" sz="1600" b="0" i="0" u="none" strike="noStrike" dirty="0">
                <a:solidFill>
                  <a:srgbClr val="000000"/>
                </a:solidFill>
                <a:effectLst/>
              </a:rPr>
              <a:t>}</a:t>
            </a:r>
            <a:endParaRPr lang="en-US" sz="1600" dirty="0">
              <a:effectLst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024741-566C-927F-7E7D-AABAAFB3ABB1}"/>
              </a:ext>
            </a:extLst>
          </p:cNvPr>
          <p:cNvSpPr txBox="1"/>
          <p:nvPr/>
        </p:nvSpPr>
        <p:spPr>
          <a:xfrm>
            <a:off x="544035" y="1251154"/>
            <a:ext cx="36837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Syntax for defining pulse from file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32B40A-40C1-68C2-FCEF-6A370F6B56AF}"/>
              </a:ext>
            </a:extLst>
          </p:cNvPr>
          <p:cNvSpPr txBox="1"/>
          <p:nvPr/>
        </p:nvSpPr>
        <p:spPr>
          <a:xfrm>
            <a:off x="544035" y="4390337"/>
            <a:ext cx="41084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ASCII file format in [time, pulse value]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245C6B-DD31-7097-F8DA-876A33CAA653}"/>
              </a:ext>
            </a:extLst>
          </p:cNvPr>
          <p:cNvSpPr txBox="1"/>
          <p:nvPr/>
        </p:nvSpPr>
        <p:spPr>
          <a:xfrm>
            <a:off x="544034" y="4790447"/>
            <a:ext cx="5410451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600" dirty="0">
                <a:solidFill>
                  <a:srgbClr val="3B2322"/>
                </a:solidFill>
                <a:effectLst/>
              </a:rPr>
              <a:t>0 0</a:t>
            </a:r>
          </a:p>
          <a:p>
            <a:pPr>
              <a:buNone/>
            </a:pPr>
            <a:r>
              <a:rPr lang="en-US" sz="1600" dirty="0">
                <a:solidFill>
                  <a:srgbClr val="3B2322"/>
                </a:solidFill>
                <a:effectLst/>
              </a:rPr>
              <a:t>1e-12 7.83889458863493e-07</a:t>
            </a:r>
          </a:p>
          <a:p>
            <a:pPr>
              <a:buNone/>
            </a:pPr>
            <a:r>
              <a:rPr lang="en-US" sz="1600" dirty="0">
                <a:solidFill>
                  <a:srgbClr val="3B2322"/>
                </a:solidFill>
                <a:effectLst/>
              </a:rPr>
              <a:t>2e-12 1.5848677730816e-06</a:t>
            </a:r>
          </a:p>
          <a:p>
            <a:pPr>
              <a:buNone/>
            </a:pPr>
            <a:r>
              <a:rPr lang="en-US" sz="1600" dirty="0">
                <a:solidFill>
                  <a:srgbClr val="3B2322"/>
                </a:solidFill>
                <a:effectLst/>
              </a:rPr>
              <a:t>3e-12 2.40311944995592e-06</a:t>
            </a:r>
          </a:p>
          <a:p>
            <a:r>
              <a:rPr lang="en-US" sz="1600" dirty="0">
                <a:solidFill>
                  <a:srgbClr val="3B2322"/>
                </a:solidFill>
                <a:effectLst/>
              </a:rPr>
              <a:t>4e-12 3.23882838422949e-06</a:t>
            </a:r>
          </a:p>
          <a:p>
            <a:r>
              <a:rPr lang="en-US" sz="1600" dirty="0">
                <a:solidFill>
                  <a:srgbClr val="3B2322"/>
                </a:solidFill>
              </a:rPr>
              <a:t>… …</a:t>
            </a:r>
            <a:endParaRPr lang="en-US" sz="1600" dirty="0">
              <a:solidFill>
                <a:srgbClr val="3B2322"/>
              </a:solidFill>
              <a:effectLst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7DF7A93-1920-D515-2B6D-64D61F4BFD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8223" y="1251154"/>
            <a:ext cx="3723006" cy="2792255"/>
          </a:xfrm>
          <a:prstGeom prst="rect">
            <a:avLst/>
          </a:prstGeom>
        </p:spPr>
      </p:pic>
      <p:sp>
        <p:nvSpPr>
          <p:cNvPr id="11" name="Freeform: Shape 14">
            <a:extLst>
              <a:ext uri="{FF2B5EF4-FFF2-40B4-BE49-F238E27FC236}">
                <a16:creationId xmlns:a16="http://schemas.microsoft.com/office/drawing/2014/main" id="{E1B2E3F4-395D-68B8-A0CC-B5A0840DED19}"/>
              </a:ext>
            </a:extLst>
          </p:cNvPr>
          <p:cNvSpPr/>
          <p:nvPr/>
        </p:nvSpPr>
        <p:spPr>
          <a:xfrm>
            <a:off x="9414071" y="3275555"/>
            <a:ext cx="619125" cy="1026496"/>
          </a:xfrm>
          <a:custGeom>
            <a:avLst/>
            <a:gdLst>
              <a:gd name="connsiteX0" fmla="*/ 0 w 619125"/>
              <a:gd name="connsiteY0" fmla="*/ 7321 h 1026496"/>
              <a:gd name="connsiteX1" fmla="*/ 447675 w 619125"/>
              <a:gd name="connsiteY1" fmla="*/ 150196 h 1026496"/>
              <a:gd name="connsiteX2" fmla="*/ 619125 w 619125"/>
              <a:gd name="connsiteY2" fmla="*/ 1026496 h 1026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19125" h="1026496">
                <a:moveTo>
                  <a:pt x="0" y="7321"/>
                </a:moveTo>
                <a:cubicBezTo>
                  <a:pt x="172244" y="-6173"/>
                  <a:pt x="344488" y="-19667"/>
                  <a:pt x="447675" y="150196"/>
                </a:cubicBezTo>
                <a:cubicBezTo>
                  <a:pt x="550863" y="320059"/>
                  <a:pt x="584994" y="673277"/>
                  <a:pt x="619125" y="1026496"/>
                </a:cubicBezTo>
              </a:path>
            </a:pathLst>
          </a:custGeom>
          <a:noFill/>
          <a:ln w="34925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966E3E1-DA58-24F3-20D2-D88B4E750CB6}"/>
              </a:ext>
            </a:extLst>
          </p:cNvPr>
          <p:cNvSpPr txBox="1"/>
          <p:nvPr/>
        </p:nvSpPr>
        <p:spPr>
          <a:xfrm>
            <a:off x="10014791" y="3409520"/>
            <a:ext cx="1682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Pulse loaded at waveguide port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2AED2F1-87F5-EB3E-4476-689933E67ADE}"/>
              </a:ext>
            </a:extLst>
          </p:cNvPr>
          <p:cNvSpPr txBox="1"/>
          <p:nvPr/>
        </p:nvSpPr>
        <p:spPr>
          <a:xfrm>
            <a:off x="9457615" y="2013137"/>
            <a:ext cx="2266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Pulse envelope with a modulation frequency</a:t>
            </a:r>
          </a:p>
        </p:txBody>
      </p:sp>
    </p:spTree>
    <p:extLst>
      <p:ext uri="{BB962C8B-B14F-4D97-AF65-F5344CB8AC3E}">
        <p14:creationId xmlns:p14="http://schemas.microsoft.com/office/powerpoint/2010/main" val="897573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A8858-40F7-9B55-00A7-D4829D555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985" y="0"/>
            <a:ext cx="10811933" cy="96882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+mn-lt"/>
              </a:rPr>
              <a:t>Load particles from a file for particle tracking in Track3P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DBA513-187B-B167-C216-2ADC021FA4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705" y="1141442"/>
            <a:ext cx="11038114" cy="21854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Format of particle data</a:t>
            </a:r>
          </a:p>
          <a:p>
            <a:pPr>
              <a:buNone/>
            </a:pPr>
            <a:r>
              <a:rPr lang="en-US" sz="1200" b="1" dirty="0">
                <a:solidFill>
                  <a:srgbClr val="0121FF"/>
                </a:solidFill>
                <a:effectLst/>
                <a:latin typeface="Menlo" panose="020B0609030804020204" pitchFamily="49" charset="0"/>
              </a:rPr>
              <a:t>num. electrons/ energy(</a:t>
            </a:r>
            <a:r>
              <a:rPr lang="en-US" sz="1200" b="1" dirty="0" err="1">
                <a:solidFill>
                  <a:srgbClr val="0121FF"/>
                </a:solidFill>
                <a:effectLst/>
                <a:latin typeface="Menlo" panose="020B0609030804020204" pitchFamily="49" charset="0"/>
              </a:rPr>
              <a:t>ev</a:t>
            </a:r>
            <a:r>
              <a:rPr lang="en-US" sz="1200" b="1" dirty="0">
                <a:solidFill>
                  <a:srgbClr val="0121FF"/>
                </a:solidFill>
                <a:effectLst/>
                <a:latin typeface="Menlo" panose="020B0609030804020204" pitchFamily="49" charset="0"/>
              </a:rPr>
              <a:t>) / </a:t>
            </a:r>
            <a:r>
              <a:rPr lang="en-US" sz="1200" b="1" dirty="0" err="1">
                <a:solidFill>
                  <a:srgbClr val="0121FF"/>
                </a:solidFill>
                <a:effectLst/>
                <a:latin typeface="Menlo" panose="020B0609030804020204" pitchFamily="49" charset="0"/>
              </a:rPr>
              <a:t>position_x</a:t>
            </a:r>
            <a:r>
              <a:rPr lang="en-US" sz="1200" b="1" dirty="0">
                <a:solidFill>
                  <a:srgbClr val="0121FF"/>
                </a:solidFill>
                <a:effectLst/>
                <a:latin typeface="Menlo" panose="020B0609030804020204" pitchFamily="49" charset="0"/>
              </a:rPr>
              <a:t>(m) / </a:t>
            </a:r>
            <a:r>
              <a:rPr lang="en-US" sz="1200" b="1" dirty="0" err="1">
                <a:solidFill>
                  <a:srgbClr val="0121FF"/>
                </a:solidFill>
                <a:effectLst/>
                <a:latin typeface="Menlo" panose="020B0609030804020204" pitchFamily="49" charset="0"/>
              </a:rPr>
              <a:t>position_y</a:t>
            </a:r>
            <a:r>
              <a:rPr lang="en-US" sz="1200" b="1" dirty="0">
                <a:solidFill>
                  <a:srgbClr val="0121FF"/>
                </a:solidFill>
                <a:effectLst/>
                <a:latin typeface="Menlo" panose="020B0609030804020204" pitchFamily="49" charset="0"/>
              </a:rPr>
              <a:t>(m) / </a:t>
            </a:r>
            <a:r>
              <a:rPr lang="en-US" sz="1200" b="1" dirty="0" err="1">
                <a:solidFill>
                  <a:srgbClr val="0121FF"/>
                </a:solidFill>
                <a:effectLst/>
                <a:latin typeface="Menlo" panose="020B0609030804020204" pitchFamily="49" charset="0"/>
              </a:rPr>
              <a:t>position_z</a:t>
            </a:r>
            <a:r>
              <a:rPr lang="en-US" sz="1200" b="1" dirty="0">
                <a:solidFill>
                  <a:srgbClr val="0121FF"/>
                </a:solidFill>
                <a:effectLst/>
                <a:latin typeface="Menlo" panose="020B0609030804020204" pitchFamily="49" charset="0"/>
              </a:rPr>
              <a:t>(m) / </a:t>
            </a:r>
            <a:r>
              <a:rPr lang="en-US" sz="1200" b="1" dirty="0" err="1">
                <a:solidFill>
                  <a:srgbClr val="0121FF"/>
                </a:solidFill>
                <a:effectLst/>
                <a:latin typeface="Menlo" panose="020B0609030804020204" pitchFamily="49" charset="0"/>
              </a:rPr>
              <a:t>momentum_x</a:t>
            </a:r>
            <a:r>
              <a:rPr lang="en-US" sz="1200" b="1" dirty="0">
                <a:solidFill>
                  <a:srgbClr val="0121FF"/>
                </a:solidFill>
                <a:effectLst/>
                <a:latin typeface="Menlo" panose="020B0609030804020204" pitchFamily="49" charset="0"/>
              </a:rPr>
              <a:t> / </a:t>
            </a:r>
            <a:r>
              <a:rPr lang="en-US" sz="1200" b="1" dirty="0" err="1">
                <a:solidFill>
                  <a:srgbClr val="0121FF"/>
                </a:solidFill>
                <a:effectLst/>
                <a:latin typeface="Menlo" panose="020B0609030804020204" pitchFamily="49" charset="0"/>
              </a:rPr>
              <a:t>momentum_y</a:t>
            </a:r>
            <a:r>
              <a:rPr lang="en-US" sz="1200" b="1" dirty="0">
                <a:solidFill>
                  <a:srgbClr val="0121FF"/>
                </a:solidFill>
                <a:effectLst/>
                <a:latin typeface="Menlo" panose="020B0609030804020204" pitchFamily="49" charset="0"/>
              </a:rPr>
              <a:t> / </a:t>
            </a:r>
            <a:r>
              <a:rPr lang="en-US" sz="1200" b="1" dirty="0" err="1">
                <a:solidFill>
                  <a:srgbClr val="0121FF"/>
                </a:solidFill>
                <a:effectLst/>
                <a:latin typeface="Menlo" panose="020B0609030804020204" pitchFamily="49" charset="0"/>
              </a:rPr>
              <a:t>momentum_z</a:t>
            </a:r>
            <a:endParaRPr lang="en-US" sz="1200" b="1" dirty="0">
              <a:solidFill>
                <a:srgbClr val="0121FF"/>
              </a:solidFill>
              <a:effectLst/>
              <a:latin typeface="Menlo" panose="020B0609030804020204" pitchFamily="49" charset="0"/>
            </a:endParaRPr>
          </a:p>
          <a:p>
            <a:pPr marL="342900" indent="-236538"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 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10   1.0   0.01   0.01   0.01   1.0   0.0  0.0</a:t>
            </a:r>
          </a:p>
          <a:p>
            <a:pPr marL="461963" indent="-290513">
              <a:spcBef>
                <a:spcPts val="0"/>
              </a:spcBef>
              <a:buNone/>
            </a:pPr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  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20    10   -0.01  0.01   0.01   0.0   1.0  0.0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A2AED0-2D57-984E-5947-2F9CCE1EBE82}"/>
              </a:ext>
            </a:extLst>
          </p:cNvPr>
          <p:cNvSpPr txBox="1"/>
          <p:nvPr/>
        </p:nvSpPr>
        <p:spPr>
          <a:xfrm>
            <a:off x="3999474" y="3644776"/>
            <a:ext cx="4180113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Emitter:{</a:t>
            </a: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BoundaryID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6      </a:t>
            </a: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Type: 10</a:t>
            </a: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ParticlesFile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particles.dat</a:t>
            </a:r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XScale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1</a:t>
            </a: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YScale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1</a:t>
            </a: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ZScale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1</a:t>
            </a: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EnergyScale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1.0</a:t>
            </a: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XOffset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0.0</a:t>
            </a: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YOffset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0.0</a:t>
            </a:r>
          </a:p>
          <a:p>
            <a:pPr>
              <a:buNone/>
            </a:pP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ZOffset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 0.0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9280A0-76DC-63BE-6CB2-4730D9945E44}"/>
              </a:ext>
            </a:extLst>
          </p:cNvPr>
          <p:cNvSpPr txBox="1"/>
          <p:nvPr/>
        </p:nvSpPr>
        <p:spPr>
          <a:xfrm>
            <a:off x="4799761" y="3124572"/>
            <a:ext cx="2907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Command syntax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981AA9-B531-B59C-3204-9EFA2F20EF9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976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577E30-FB88-B89E-7532-B9788A3CF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201B3-D1E4-BFBE-36A0-9009D0F30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614" y="17030"/>
            <a:ext cx="10364451" cy="97777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Guidance for resource allocation on Perlmutter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B6D519-9D77-3730-AFD9-683792977D1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17F92DA-4213-0CDD-6D24-06DA580C0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625259"/>
              </p:ext>
            </p:extLst>
          </p:nvPr>
        </p:nvGraphicFramePr>
        <p:xfrm>
          <a:off x="4373329" y="1429956"/>
          <a:ext cx="7477125" cy="2621280"/>
        </p:xfrm>
        <a:graphic>
          <a:graphicData uri="http://schemas.openxmlformats.org/drawingml/2006/table">
            <a:tbl>
              <a:tblPr/>
              <a:tblGrid>
                <a:gridCol w="1495425">
                  <a:extLst>
                    <a:ext uri="{9D8B030D-6E8A-4147-A177-3AD203B41FA5}">
                      <a16:colId xmlns:a16="http://schemas.microsoft.com/office/drawing/2014/main" val="1840027059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3568758948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1754614334"/>
                    </a:ext>
                  </a:extLst>
                </a:gridCol>
                <a:gridCol w="1581150">
                  <a:extLst>
                    <a:ext uri="{9D8B030D-6E8A-4147-A177-3AD203B41FA5}">
                      <a16:colId xmlns:a16="http://schemas.microsoft.com/office/drawing/2014/main" val="2884839356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1090847341"/>
                    </a:ext>
                  </a:extLst>
                </a:gridCol>
              </a:tblGrid>
              <a:tr h="416447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Num. Elems</a:t>
                      </a:r>
                      <a:endParaRPr lang="en-US">
                        <a:effectLst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( Million)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Num. DOFs</a:t>
                      </a:r>
                      <a:endParaRPr lang="en-US" dirty="0">
                        <a:effectLst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(Million)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Node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CPUs/Node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Time (Minutes)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198785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&lt; 6</a:t>
                      </a:r>
                      <a:endParaRPr lang="en-US" b="0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&lt;30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22587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(1, 2)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(6, 13)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&lt;30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331845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(2, 4)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(13, 25 )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&lt;30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86918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(4, 5)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(25, 32)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&lt;30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34735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(5, 6)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(32,38)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&lt;60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349225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(6, 7)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(38, 44)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&lt;60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254919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64F9F41-81A4-4F7F-2EAE-C457593B8D5D}"/>
              </a:ext>
            </a:extLst>
          </p:cNvPr>
          <p:cNvSpPr txBox="1"/>
          <p:nvPr/>
        </p:nvSpPr>
        <p:spPr>
          <a:xfrm>
            <a:off x="5780839" y="1005359"/>
            <a:ext cx="40564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121FF"/>
                </a:solidFill>
              </a:rPr>
              <a:t>Omega3P </a:t>
            </a:r>
            <a:r>
              <a:rPr lang="en-US" sz="2000" dirty="0"/>
              <a:t>using direct solver MUMPS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BA216B-E6EB-70FA-3480-2685F4651537}"/>
              </a:ext>
            </a:extLst>
          </p:cNvPr>
          <p:cNvSpPr txBox="1"/>
          <p:nvPr/>
        </p:nvSpPr>
        <p:spPr>
          <a:xfrm>
            <a:off x="4901714" y="4166587"/>
            <a:ext cx="64203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121FF"/>
                </a:solidFill>
              </a:rPr>
              <a:t>S3P</a:t>
            </a:r>
            <a:r>
              <a:rPr lang="en-US" sz="2000" dirty="0"/>
              <a:t> using interactive solver with hierarchical preconditioner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ED95CED-D76C-054F-34FB-835557A40B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161467"/>
              </p:ext>
            </p:extLst>
          </p:nvPr>
        </p:nvGraphicFramePr>
        <p:xfrm>
          <a:off x="4373326" y="4603118"/>
          <a:ext cx="7477125" cy="1969770"/>
        </p:xfrm>
        <a:graphic>
          <a:graphicData uri="http://schemas.openxmlformats.org/drawingml/2006/table">
            <a:tbl>
              <a:tblPr/>
              <a:tblGrid>
                <a:gridCol w="1495425">
                  <a:extLst>
                    <a:ext uri="{9D8B030D-6E8A-4147-A177-3AD203B41FA5}">
                      <a16:colId xmlns:a16="http://schemas.microsoft.com/office/drawing/2014/main" val="1840027059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3568758948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1754614334"/>
                    </a:ext>
                  </a:extLst>
                </a:gridCol>
                <a:gridCol w="1581150">
                  <a:extLst>
                    <a:ext uri="{9D8B030D-6E8A-4147-A177-3AD203B41FA5}">
                      <a16:colId xmlns:a16="http://schemas.microsoft.com/office/drawing/2014/main" val="2884839356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1090847341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Num.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Elems</a:t>
                      </a:r>
                      <a:endParaRPr lang="en-US" dirty="0">
                        <a:effectLst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( Million)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Num. DOFs</a:t>
                      </a:r>
                      <a:endParaRPr lang="en-US">
                        <a:effectLst/>
                      </a:endParaRPr>
                    </a:p>
                    <a:p>
                      <a:pPr algn="ctr" rtl="0" fontAlgn="t">
                        <a:buNone/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(Million)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Node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CPUs/Node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Time (Minutes)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198785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  <a:endParaRPr lang="en-US" b="0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22587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331845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254919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dirty="0">
                          <a:effectLst/>
                        </a:rPr>
                        <a:t>47</a:t>
                      </a: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dirty="0">
                          <a:effectLst/>
                        </a:rPr>
                        <a:t>300</a:t>
                      </a: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dirty="0">
                          <a:effectLst/>
                        </a:rPr>
                        <a:t>32</a:t>
                      </a: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dirty="0">
                          <a:effectLst/>
                        </a:rPr>
                        <a:t>8</a:t>
                      </a: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dirty="0">
                          <a:effectLst/>
                        </a:rPr>
                        <a:t>119</a:t>
                      </a:r>
                    </a:p>
                  </a:txBody>
                  <a:tcPr marL="95250" marR="95250" marT="47625" marB="47625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431078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1167AA8E-C834-7480-4A4F-64E25168991F}"/>
              </a:ext>
            </a:extLst>
          </p:cNvPr>
          <p:cNvSpPr txBox="1"/>
          <p:nvPr/>
        </p:nvSpPr>
        <p:spPr>
          <a:xfrm>
            <a:off x="341546" y="1189378"/>
            <a:ext cx="403178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Usage:</a:t>
            </a:r>
          </a:p>
          <a:p>
            <a:r>
              <a:rPr lang="en-US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acdtool</a:t>
            </a:r>
            <a:r>
              <a:rPr lang="en-US" sz="2000" dirty="0">
                <a:solidFill>
                  <a:srgbClr val="000000"/>
                </a:solidFill>
                <a:highlight>
                  <a:srgbClr val="00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resource </a:t>
            </a:r>
            <a:r>
              <a:rPr lang="en-US" sz="2000" dirty="0" err="1">
                <a:solidFill>
                  <a:srgbClr val="000000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inputfile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Menlo" panose="020B0609030804020204" pitchFamily="49" charset="0"/>
              </a:rPr>
              <a:t> 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162DA9A-DD41-1487-9C1F-EC946BCE0520}"/>
              </a:ext>
            </a:extLst>
          </p:cNvPr>
          <p:cNvSpPr txBox="1"/>
          <p:nvPr/>
        </p:nvSpPr>
        <p:spPr>
          <a:xfrm>
            <a:off x="386306" y="2358929"/>
            <a:ext cx="3707941" cy="156966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400BD9"/>
                </a:solidFill>
                <a:effectLst/>
                <a:latin typeface="Menlo" panose="020B0609030804020204" pitchFamily="49" charset="0"/>
              </a:rPr>
              <a:t>#!/bin/bash</a:t>
            </a:r>
          </a:p>
          <a:p>
            <a:r>
              <a:rPr lang="en-US" sz="1200" dirty="0">
                <a:solidFill>
                  <a:srgbClr val="400BD9"/>
                </a:solidFill>
                <a:effectLst/>
                <a:latin typeface="Menlo" panose="020B0609030804020204" pitchFamily="49" charset="0"/>
              </a:rPr>
              <a:t>#SBATCH -C </a:t>
            </a:r>
            <a:r>
              <a:rPr lang="en-US" sz="1200" dirty="0" err="1">
                <a:solidFill>
                  <a:srgbClr val="400BD9"/>
                </a:solidFill>
                <a:effectLst/>
                <a:latin typeface="Menlo" panose="020B0609030804020204" pitchFamily="49" charset="0"/>
              </a:rPr>
              <a:t>cpu</a:t>
            </a:r>
            <a:endParaRPr lang="en-US" sz="1200" dirty="0">
              <a:solidFill>
                <a:srgbClr val="400BD9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200" dirty="0">
                <a:solidFill>
                  <a:srgbClr val="400BD9"/>
                </a:solidFill>
                <a:effectLst/>
                <a:latin typeface="Menlo" panose="020B0609030804020204" pitchFamily="49" charset="0"/>
              </a:rPr>
              <a:t>#SBATCH -q regular</a:t>
            </a:r>
          </a:p>
          <a:p>
            <a:r>
              <a:rPr lang="en-US" sz="1200" dirty="0">
                <a:solidFill>
                  <a:srgbClr val="400BD9"/>
                </a:solidFill>
                <a:effectLst/>
                <a:latin typeface="Menlo" panose="020B0609030804020204" pitchFamily="49" charset="0"/>
              </a:rPr>
              <a:t>#SBATCH -A m349</a:t>
            </a:r>
          </a:p>
          <a:p>
            <a:r>
              <a:rPr lang="en-US" sz="1200" dirty="0">
                <a:solidFill>
                  <a:srgbClr val="400BD9"/>
                </a:solidFill>
                <a:effectLst/>
                <a:latin typeface="Menlo" panose="020B0609030804020204" pitchFamily="49" charset="0"/>
              </a:rPr>
              <a:t>#SBATCH -t 00:60:00</a:t>
            </a:r>
            <a:endParaRPr lang="en-US" sz="12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srun</a:t>
            </a:r>
            <a:r>
              <a:rPr lang="en-US" sz="1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200" dirty="0">
                <a:solidFill>
                  <a:srgbClr val="C814C9"/>
                </a:solidFill>
                <a:effectLst/>
                <a:latin typeface="Menlo" panose="020B0609030804020204" pitchFamily="49" charset="0"/>
              </a:rPr>
              <a:t>-N</a:t>
            </a:r>
            <a:r>
              <a:rPr lang="en-US" sz="1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200" dirty="0">
                <a:solidFill>
                  <a:srgbClr val="B42419"/>
                </a:solidFill>
                <a:effectLst/>
                <a:latin typeface="Menlo" panose="020B0609030804020204" pitchFamily="49" charset="0"/>
              </a:rPr>
              <a:t>16</a:t>
            </a:r>
            <a:r>
              <a:rPr lang="en-US" sz="1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200" dirty="0">
                <a:solidFill>
                  <a:srgbClr val="C814C9"/>
                </a:solidFill>
                <a:effectLst/>
                <a:latin typeface="Menlo" panose="020B0609030804020204" pitchFamily="49" charset="0"/>
              </a:rPr>
              <a:t>-n</a:t>
            </a:r>
            <a:r>
              <a:rPr lang="en-US" sz="1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200" dirty="0">
                <a:solidFill>
                  <a:srgbClr val="B42419"/>
                </a:solidFill>
                <a:effectLst/>
                <a:latin typeface="Menlo" panose="020B0609030804020204" pitchFamily="49" charset="0"/>
              </a:rPr>
              <a:t>256</a:t>
            </a:r>
            <a:r>
              <a:rPr lang="en-US" sz="1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200" dirty="0">
                <a:solidFill>
                  <a:srgbClr val="C814C9"/>
                </a:solidFill>
                <a:effectLst/>
                <a:latin typeface="Menlo" panose="020B0609030804020204" pitchFamily="49" charset="0"/>
              </a:rPr>
              <a:t>-c</a:t>
            </a:r>
            <a:r>
              <a:rPr lang="en-US" sz="1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200" dirty="0">
                <a:solidFill>
                  <a:srgbClr val="B42419"/>
                </a:solidFill>
                <a:effectLst/>
                <a:latin typeface="Menlo" panose="020B0609030804020204" pitchFamily="49" charset="0"/>
              </a:rPr>
              <a:t>16</a:t>
            </a:r>
            <a:r>
              <a:rPr lang="en-US" sz="1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/global/</a:t>
            </a:r>
            <a:r>
              <a:rPr lang="en-US" sz="1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cfs</a:t>
            </a:r>
            <a:r>
              <a:rPr lang="en-US" sz="1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cdirs</a:t>
            </a:r>
            <a:r>
              <a:rPr lang="en-US" sz="1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/ace3p/</a:t>
            </a:r>
            <a:r>
              <a:rPr lang="en-US" sz="1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perlmutter</a:t>
            </a:r>
            <a:r>
              <a:rPr lang="en-US" sz="1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/CPU/</a:t>
            </a:r>
            <a:r>
              <a:rPr lang="en-US" sz="12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perlmutter</a:t>
            </a:r>
            <a:r>
              <a:rPr lang="en-US" sz="12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/omega3p o3p.in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C4198C8-4476-0D24-8AC4-98BD10BCA7C9}"/>
              </a:ext>
            </a:extLst>
          </p:cNvPr>
          <p:cNvSpPr txBox="1"/>
          <p:nvPr/>
        </p:nvSpPr>
        <p:spPr>
          <a:xfrm>
            <a:off x="341543" y="1989597"/>
            <a:ext cx="3132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Output file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F9059C-4305-550D-6CB4-1C863818F114}"/>
              </a:ext>
            </a:extLst>
          </p:cNvPr>
          <p:cNvSpPr txBox="1"/>
          <p:nvPr/>
        </p:nvSpPr>
        <p:spPr>
          <a:xfrm>
            <a:off x="386305" y="4957017"/>
            <a:ext cx="3707941" cy="1354217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// Set </a:t>
            </a:r>
            <a:r>
              <a:rPr lang="en-US" sz="1600" dirty="0" err="1"/>
              <a:t>FinteElement</a:t>
            </a:r>
            <a:r>
              <a:rPr lang="en-US" sz="1600" dirty="0"/>
              <a:t> Order 2</a:t>
            </a:r>
          </a:p>
          <a:p>
            <a:r>
              <a:rPr lang="en-US" sz="1600" dirty="0" err="1"/>
              <a:t>LinearSolver</a:t>
            </a:r>
            <a:r>
              <a:rPr lang="en-US" sz="1600" dirty="0"/>
              <a:t>: {</a:t>
            </a:r>
          </a:p>
          <a:p>
            <a:r>
              <a:rPr lang="en-US" sz="1600" dirty="0"/>
              <a:t>  Solver: GMRES</a:t>
            </a:r>
          </a:p>
          <a:p>
            <a:r>
              <a:rPr lang="en-US" sz="1600" dirty="0"/>
              <a:t>  Preconditioner: MP</a:t>
            </a:r>
          </a:p>
          <a:p>
            <a:r>
              <a:rPr lang="en-US" dirty="0"/>
              <a:t>}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4D43BDA-5E68-FCA6-9985-7E00A2E86B9F}"/>
              </a:ext>
            </a:extLst>
          </p:cNvPr>
          <p:cNvSpPr txBox="1"/>
          <p:nvPr/>
        </p:nvSpPr>
        <p:spPr>
          <a:xfrm>
            <a:off x="341542" y="4587685"/>
            <a:ext cx="3132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Command syntax in S3P</a:t>
            </a:r>
          </a:p>
        </p:txBody>
      </p:sp>
    </p:spTree>
    <p:extLst>
      <p:ext uri="{BB962C8B-B14F-4D97-AF65-F5344CB8AC3E}">
        <p14:creationId xmlns:p14="http://schemas.microsoft.com/office/powerpoint/2010/main" val="3590001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E39E6-A0F4-F3E8-BBE6-D779774B0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45762"/>
            <a:ext cx="10364451" cy="778204"/>
          </a:xfrm>
        </p:spPr>
        <p:txBody>
          <a:bodyPr/>
          <a:lstStyle/>
          <a:p>
            <a:pPr algn="l"/>
            <a:r>
              <a:rPr lang="en-US" b="1" dirty="0">
                <a:solidFill>
                  <a:srgbClr val="C00000"/>
                </a:solidFill>
                <a:latin typeface="+mn-lt"/>
              </a:rPr>
              <a:t>How to acknowledge NERSC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CC12E3-AE58-6C85-4F11-3CA1203C5CA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8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D3EDA0-DCF7-784A-159D-C8EC5E5CA7EC}"/>
              </a:ext>
            </a:extLst>
          </p:cNvPr>
          <p:cNvSpPr txBox="1"/>
          <p:nvPr/>
        </p:nvSpPr>
        <p:spPr>
          <a:xfrm>
            <a:off x="657863" y="1262742"/>
            <a:ext cx="10854500" cy="512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Clr>
                <a:srgbClr val="AB000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432FF"/>
                </a:solidFill>
              </a:rPr>
              <a:t>m349 and m1779 allocations</a:t>
            </a:r>
          </a:p>
          <a:p>
            <a:pPr marL="350838" indent="0">
              <a:spcAft>
                <a:spcPts val="1200"/>
              </a:spcAft>
              <a:buClr>
                <a:srgbClr val="AB0000"/>
              </a:buClr>
            </a:pPr>
            <a:r>
              <a:rPr lang="en-US" sz="2400" dirty="0"/>
              <a:t>Make sure you use the correct repo, with m349 for High Energy Physics (HEP) applications and m1779 for Basic Energy Sciences (BES), Nuclear Physics (NP) and others.</a:t>
            </a:r>
          </a:p>
          <a:p>
            <a:pPr marL="342900" indent="-342900">
              <a:buClr>
                <a:srgbClr val="AB000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432FF"/>
                </a:solidFill>
              </a:rPr>
              <a:t>Acknowledgement</a:t>
            </a:r>
          </a:p>
          <a:p>
            <a:pPr>
              <a:spcAft>
                <a:spcPts val="600"/>
              </a:spcAft>
              <a:buClr>
                <a:srgbClr val="AB0000"/>
              </a:buClr>
            </a:pPr>
            <a:r>
              <a:rPr lang="en-US" sz="2400"/>
              <a:t>     Include </a:t>
            </a:r>
            <a:r>
              <a:rPr lang="en-US" sz="2400" dirty="0"/>
              <a:t>the following in your publications for using NERSC resources</a:t>
            </a:r>
          </a:p>
          <a:p>
            <a:pPr marL="290513"/>
            <a:r>
              <a:rPr lang="en-US" sz="2400" i="1" dirty="0">
                <a:solidFill>
                  <a:srgbClr val="0432FF"/>
                </a:solidFill>
              </a:rPr>
              <a:t>This research used resources of the National Energy Research Scientific Computing Center (NERSC), a Department of Energy Office of Science User Facility using NERSC award HEP-ERCAPm349 for 2025.</a:t>
            </a:r>
          </a:p>
          <a:p>
            <a:r>
              <a:rPr lang="en-US" sz="2400" i="1" dirty="0">
                <a:solidFill>
                  <a:srgbClr val="0432FF"/>
                </a:solidFill>
              </a:rPr>
              <a:t>     </a:t>
            </a:r>
            <a:r>
              <a:rPr lang="en-US" sz="2400" dirty="0"/>
              <a:t>or</a:t>
            </a:r>
          </a:p>
          <a:p>
            <a:pPr marL="290513"/>
            <a:r>
              <a:rPr lang="en-US" sz="2400" i="1" dirty="0">
                <a:solidFill>
                  <a:srgbClr val="0432FF"/>
                </a:solidFill>
              </a:rPr>
              <a:t>This research used resources of the National Energy Research Scientific Computing Center (NERSC), a Department of Energy Office of Science User Facility using NERSC award HEP-ERCAPm1779 for 2025.</a:t>
            </a:r>
          </a:p>
        </p:txBody>
      </p:sp>
    </p:spTree>
    <p:extLst>
      <p:ext uri="{BB962C8B-B14F-4D97-AF65-F5344CB8AC3E}">
        <p14:creationId xmlns:p14="http://schemas.microsoft.com/office/powerpoint/2010/main" val="742011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36836</TotalTime>
  <Words>996</Words>
  <Application>Microsoft Macintosh PowerPoint</Application>
  <PresentationFormat>Widescreen</PresentationFormat>
  <Paragraphs>193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Twentieth Century</vt:lpstr>
      <vt:lpstr>Arial</vt:lpstr>
      <vt:lpstr>Calibri</vt:lpstr>
      <vt:lpstr>Calibri Light</vt:lpstr>
      <vt:lpstr>Menlo</vt:lpstr>
      <vt:lpstr>Wingdings</vt:lpstr>
      <vt:lpstr>Office Theme</vt:lpstr>
      <vt:lpstr>ACE3P Updates (3/25/2025)</vt:lpstr>
      <vt:lpstr>Running jobs on NERSC Perlmutter</vt:lpstr>
      <vt:lpstr>Remote Desktop at NERSC</vt:lpstr>
      <vt:lpstr>Direct wakefield integration in T3P</vt:lpstr>
      <vt:lpstr>User-Defined Input Pulse in T3P</vt:lpstr>
      <vt:lpstr>Load particles from a file for particle tracking in Track3P</vt:lpstr>
      <vt:lpstr>Guidance for resource allocation on Perlmutter</vt:lpstr>
      <vt:lpstr>How to acknowledge NERSC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ACE3P Performance Study S3P Memory Leak Issue </dc:title>
  <dc:creator>Ge, Lixin</dc:creator>
  <cp:lastModifiedBy>Ng, Cho-Kuen</cp:lastModifiedBy>
  <cp:revision>28</cp:revision>
  <cp:lastPrinted>2025-03-26T04:02:32Z</cp:lastPrinted>
  <dcterms:created xsi:type="dcterms:W3CDTF">2023-06-20T18:15:44Z</dcterms:created>
  <dcterms:modified xsi:type="dcterms:W3CDTF">2025-09-30T23:43:21Z</dcterms:modified>
</cp:coreProperties>
</file>