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84" r:id="rId2"/>
  </p:sldMasterIdLst>
  <p:notesMasterIdLst>
    <p:notesMasterId r:id="rId15"/>
  </p:notesMasterIdLst>
  <p:sldIdLst>
    <p:sldId id="361" r:id="rId3"/>
    <p:sldId id="632" r:id="rId4"/>
    <p:sldId id="1599" r:id="rId5"/>
    <p:sldId id="358" r:id="rId6"/>
    <p:sldId id="359" r:id="rId7"/>
    <p:sldId id="1605" r:id="rId8"/>
    <p:sldId id="368" r:id="rId9"/>
    <p:sldId id="256" r:id="rId10"/>
    <p:sldId id="352" r:id="rId11"/>
    <p:sldId id="1586" r:id="rId12"/>
    <p:sldId id="1584" r:id="rId13"/>
    <p:sldId id="1585" r:id="rId14"/>
  </p:sldIdLst>
  <p:sldSz cx="12192000" cy="6858000"/>
  <p:notesSz cx="6858000" cy="9144000"/>
  <p:embeddedFontLst>
    <p:embeddedFont>
      <p:font typeface="Lato" panose="020F0502020204030203" pitchFamily="34" charset="0"/>
      <p:regular r:id="rId16"/>
      <p:bold r:id="rId17"/>
      <p:italic r:id="rId18"/>
      <p:boldItalic r:id="rId19"/>
    </p:embeddedFont>
    <p:embeddedFont>
      <p:font typeface="Lato Black" panose="020F0502020204030203" pitchFamily="34" charset="0"/>
      <p:bold r:id="rId20"/>
      <p:italic r:id="rId21"/>
      <p:boldItalic r:id="rId22"/>
    </p:embeddedFont>
    <p:embeddedFont>
      <p:font typeface="Montserrat" pitchFamily="2" charset="77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04" userDrawn="1">
          <p15:clr>
            <a:srgbClr val="A4A3A4"/>
          </p15:clr>
        </p15:guide>
        <p15:guide id="4" orient="horz" pos="11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8C1515"/>
    <a:srgbClr val="AF2D24"/>
    <a:srgbClr val="DEB010"/>
    <a:srgbClr val="FFD579"/>
    <a:srgbClr val="FF9300"/>
    <a:srgbClr val="E04F39"/>
    <a:srgbClr val="B83A4B"/>
    <a:srgbClr val="53565A"/>
    <a:srgbClr val="5F5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30"/>
    <p:restoredTop sz="96310"/>
  </p:normalViewPr>
  <p:slideViewPr>
    <p:cSldViewPr snapToGrid="0" snapToObjects="1" showGuides="1">
      <p:cViewPr varScale="1">
        <p:scale>
          <a:sx n="126" d="100"/>
          <a:sy n="126" d="100"/>
        </p:scale>
        <p:origin x="216" y="336"/>
      </p:cViewPr>
      <p:guideLst>
        <p:guide orient="horz" pos="2160"/>
        <p:guide pos="3840"/>
        <p:guide pos="504"/>
        <p:guide orient="horz" pos="11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71494-3951-FA47-A2D9-E3AB10964ECE}" type="datetimeFigureOut">
              <a:rPr lang="en-US" smtClean="0"/>
              <a:t>6/29/26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19C58-D451-C54B-A6BB-965E69BFF7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6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5" name="Google Shape;3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26589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>
          <a:extLst>
            <a:ext uri="{FF2B5EF4-FFF2-40B4-BE49-F238E27FC236}">
              <a16:creationId xmlns:a16="http://schemas.microsoft.com/office/drawing/2014/main" id="{916C8D97-3371-3B54-73ED-87B6231B7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94b72b640c_2_0:notes">
            <a:extLst>
              <a:ext uri="{FF2B5EF4-FFF2-40B4-BE49-F238E27FC236}">
                <a16:creationId xmlns:a16="http://schemas.microsoft.com/office/drawing/2014/main" id="{DDFBA509-D221-B1C3-75A4-6E27441501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394b72b640c_2_0:notes">
            <a:extLst>
              <a:ext uri="{FF2B5EF4-FFF2-40B4-BE49-F238E27FC236}">
                <a16:creationId xmlns:a16="http://schemas.microsoft.com/office/drawing/2014/main" id="{763ADC14-C087-861C-AEA5-4346CA4CDA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4064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5" name="Google Shape;3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6809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F8F0F-B733-FC48-9021-0ECBE09748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25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055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70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C85511-BCAB-6E47-9BE8-F4BECE8F94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665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>
          <a:extLst>
            <a:ext uri="{FF2B5EF4-FFF2-40B4-BE49-F238E27FC236}">
              <a16:creationId xmlns:a16="http://schemas.microsoft.com/office/drawing/2014/main" id="{EA0CB23D-6E8E-5679-D8EE-3157167E5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94b72b640c_2_0:notes">
            <a:extLst>
              <a:ext uri="{FF2B5EF4-FFF2-40B4-BE49-F238E27FC236}">
                <a16:creationId xmlns:a16="http://schemas.microsoft.com/office/drawing/2014/main" id="{9D2DD192-37C1-1FA2-700D-680ECC4227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394b72b640c_2_0:notes">
            <a:extLst>
              <a:ext uri="{FF2B5EF4-FFF2-40B4-BE49-F238E27FC236}">
                <a16:creationId xmlns:a16="http://schemas.microsoft.com/office/drawing/2014/main" id="{D6DD9E40-7E28-C6CE-2864-BA9994E96A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44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>
          <a:extLst>
            <a:ext uri="{FF2B5EF4-FFF2-40B4-BE49-F238E27FC236}">
              <a16:creationId xmlns:a16="http://schemas.microsoft.com/office/drawing/2014/main" id="{7C3A7E9F-D1E3-60B2-F820-152A2ABF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2:notes">
            <a:extLst>
              <a:ext uri="{FF2B5EF4-FFF2-40B4-BE49-F238E27FC236}">
                <a16:creationId xmlns:a16="http://schemas.microsoft.com/office/drawing/2014/main" id="{DD46D81B-429B-DF35-9228-7A67651815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1" name="Google Shape;391;p12:notes">
            <a:extLst>
              <a:ext uri="{FF2B5EF4-FFF2-40B4-BE49-F238E27FC236}">
                <a16:creationId xmlns:a16="http://schemas.microsoft.com/office/drawing/2014/main" id="{DF64A974-248F-126F-965D-931741C78C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2" name="Google Shape;392;p12:notes">
            <a:extLst>
              <a:ext uri="{FF2B5EF4-FFF2-40B4-BE49-F238E27FC236}">
                <a16:creationId xmlns:a16="http://schemas.microsoft.com/office/drawing/2014/main" id="{A00A5FEB-B300-80EC-1D79-ECF90ECD2B0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0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>
          <a:extLst>
            <a:ext uri="{FF2B5EF4-FFF2-40B4-BE49-F238E27FC236}">
              <a16:creationId xmlns:a16="http://schemas.microsoft.com/office/drawing/2014/main" id="{ABF64EB4-89EE-B688-53B1-91E511B24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94b72b640c_2_0:notes">
            <a:extLst>
              <a:ext uri="{FF2B5EF4-FFF2-40B4-BE49-F238E27FC236}">
                <a16:creationId xmlns:a16="http://schemas.microsoft.com/office/drawing/2014/main" id="{EA533164-ACA2-30A7-741A-6397F3C9D9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g394b72b640c_2_0:notes">
            <a:extLst>
              <a:ext uri="{FF2B5EF4-FFF2-40B4-BE49-F238E27FC236}">
                <a16:creationId xmlns:a16="http://schemas.microsoft.com/office/drawing/2014/main" id="{1242BD21-495D-D937-7D52-3046F2C729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830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gradFill>
          <a:gsLst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25F34CB-4092-FC40-9790-97C718FF67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306401"/>
            <a:ext cx="5199706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ED3813A-8E7E-9F47-972D-2F0D116509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A56DD04E-065E-734C-B575-C9A2A9CDD9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6C59BB-A00D-3740-8531-C0CE85C1DA71}"/>
              </a:ext>
            </a:extLst>
          </p:cNvPr>
          <p:cNvCxnSpPr>
            <a:cxnSpLocks/>
          </p:cNvCxnSpPr>
          <p:nvPr userDrawn="1"/>
        </p:nvCxnSpPr>
        <p:spPr>
          <a:xfrm>
            <a:off x="800100" y="3762332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214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B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3A331C5C-6420-3241-B375-D7DF166588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060F3F50-B70B-0A4F-A874-02AB52479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DBB2AB-B342-F240-B6FC-CB3DC589C205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2E89B0A7-796E-2D40-8114-D574C54A7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49EEFA02-258D-3749-8E3E-077DE41B68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5DB91470-C8FF-3147-9809-A86334F4F1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3D8AFCA-FA67-E24E-9495-CCF857DFEA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70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tion 4C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3BB824F-06FE-B94E-B537-9D877034B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5B0A1299-0246-3743-AB24-C4602BF86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B02F77-94C6-5A4F-B43F-1FD34B8E96FD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3E42215A-5E35-6947-8078-831FD9A04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E188A12-DB61-8748-8225-2639A0A4C4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D1C1B219-B6E0-4145-BFD4-5E71133047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4DBD1A7E-27C8-2242-B24D-C13A92E0EF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72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6 - Prin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487442"/>
            <a:ext cx="5947565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5947562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7" y="4806484"/>
            <a:ext cx="5947565" cy="374251"/>
          </a:xfrm>
        </p:spPr>
        <p:txBody>
          <a:bodyPr>
            <a:noAutofit/>
          </a:bodyPr>
          <a:lstStyle>
            <a:lvl1pPr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70DAFBF7-20F6-DA42-873E-AC5024D821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40826" y="0"/>
            <a:ext cx="4851173" cy="5868988"/>
          </a:xfrm>
          <a:solidFill>
            <a:schemeClr val="bg2"/>
          </a:solidFill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50682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2C7B1-D8C7-F946-BDEC-0EFE67A9A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08F39-E724-4149-8D36-3B5FD266B0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19275"/>
            <a:ext cx="10515600" cy="4560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780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0F7D61A-F64B-A54D-BB59-664075AAD2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344577E-F773-6C4C-AE60-FB719D99A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03687" y="723007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518763A-6065-A341-A8B2-AE7F8D1A9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3687" y="2270224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F4F60F32-F7FC-D74A-B61F-062B52187D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03687" y="3798312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3 Title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C127CDD6-FBEF-EE4C-9F38-757B119F09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79932" y="711892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4 Title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12475248-C410-E548-A28F-8AA6518566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979932" y="2259109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5 Title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E28E414-0678-DA4E-9D26-1094523653F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79932" y="3787197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6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9C2C1-E88D-9641-A57C-DEA0DF94946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5" y="1136987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B69A155-606B-C744-8B99-0CF0DA55C2A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03725" y="2686682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B91FA69-9C72-4A4B-A704-BCCEB65325B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687" y="4218136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BA8AD4FE-D3EB-7542-8CA9-11FC4C6AB9A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79970" y="1115645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FD439FD8-111D-C140-83D2-B951A675E36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79970" y="2665340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BFAC5FD-3370-B943-8AB7-C4860F84442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979932" y="4196794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59BC7E-F9ED-D345-B396-E98E4ECEF9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52"/>
            <a:ext cx="12192000" cy="20922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5BAE47A-E69C-8743-80B3-B25F763F639C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AAB72E5F-FF5D-5C48-B3A4-90542FB058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endParaRPr lang="en-US"/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C8A2EE5A-F49D-784B-9008-274844490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64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F9B11A2-779F-3C42-AF52-2C7E5CE3C94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383050" y="723007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101AEEB-891B-1144-AAD2-95E40B05416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1" y="722981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9534EBBC-3C59-144F-AD22-A7E2D666AD6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096001" y="1048833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8DBFF5-7446-3C4A-950D-4375660B1C12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383050" y="1520675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18C17B4-D4FB-0B42-A5E0-F51AC7DAB50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6001" y="1520649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47B4CB48-48A3-D842-B2DF-513FEA8ECF9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96001" y="1846501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30147AF-ABA1-1D4D-A300-E21CC4145FBB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4383050" y="2324828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FC537A5-401B-1F40-AF49-B37B2B264F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096001" y="2324802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7403F2DD-4415-E94D-80FE-E550E301C1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96001" y="2650654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EB1C3F4-F116-AE42-AD4C-1C3E640082A6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4383050" y="3135454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3F5A1F3-4444-D841-8862-EF9DA4845C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6001" y="3135428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6" name="Text Placeholder 44">
            <a:extLst>
              <a:ext uri="{FF2B5EF4-FFF2-40B4-BE49-F238E27FC236}">
                <a16:creationId xmlns:a16="http://schemas.microsoft.com/office/drawing/2014/main" id="{D99DA163-3507-DA49-95FA-93F19D3CFBA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96001" y="3461280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C53D2DB-EE52-B24A-B966-528463FA7B3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4383050" y="3946105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1D30716-E851-F544-AA4F-67D4CE29732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096001" y="3946079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20FF93E5-D828-E441-A581-6AA34FE8A3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096001" y="4271931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666BCF8-AD2A-0A46-AF4B-F0EBF1F7DC75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4383050" y="4756743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DFECC9A-E101-1F49-9A2D-0A2979CE6B9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096001" y="4756717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81AE8B69-AEC4-A943-9813-696D3C2590E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096001" y="5082569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1F0BDEED-86FF-F14E-96F4-450C292F52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BA4B939-07B1-0F48-A480-A75F7D947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52"/>
            <a:ext cx="12192000" cy="20922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48CC281-A08D-F741-9C1E-1CDF1367B8FF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24663883-97A3-414F-9F43-38B123E79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endParaRPr lang="en-US"/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77B0BDBC-C69B-5844-938C-B8D1798139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55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886D98D-F868-5B4F-B736-4020110E5D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636586"/>
            <a:ext cx="10551391" cy="804152"/>
          </a:xfrm>
        </p:spPr>
        <p:txBody>
          <a:bodyPr anchor="t" anchorCtr="0">
            <a:normAutofit/>
          </a:bodyPr>
          <a:lstStyle>
            <a:lvl1pPr>
              <a:defRPr sz="3600" b="0" i="0">
                <a:solidFill>
                  <a:srgbClr val="8C1515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20147C1-05E4-924C-9AA3-7D90271F32EC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800100" y="1649637"/>
            <a:ext cx="3367809" cy="325852"/>
          </a:xfrm>
        </p:spPr>
        <p:txBody>
          <a:bodyPr numCol="1">
            <a:normAutofit/>
          </a:bodyPr>
          <a:lstStyle>
            <a:lvl1pPr marL="0" marR="0" indent="0" algn="l" defTabSz="1828800" rtl="0" eaLnBrk="1" fontAlgn="auto" latinLnBrk="0" hangingPunct="1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F4B4CF2-D4CE-0C45-A65F-FD4632B15227}"/>
              </a:ext>
            </a:extLst>
          </p:cNvPr>
          <p:cNvCxnSpPr>
            <a:cxnSpLocks/>
          </p:cNvCxnSpPr>
          <p:nvPr userDrawn="1"/>
        </p:nvCxnSpPr>
        <p:spPr>
          <a:xfrm>
            <a:off x="800100" y="1975489"/>
            <a:ext cx="10569864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D9094D5-660A-5149-8448-2787EEF56CC0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412095" y="1649638"/>
            <a:ext cx="3367810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CE49625-BDC5-EE47-96D4-441AB557106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024090" y="1649638"/>
            <a:ext cx="3345873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E9DB7CC-6B1E-C147-A4D7-C8BFAD2CA4C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3614" y="2122841"/>
            <a:ext cx="3367809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D1554987-5F20-6545-A525-4E76BE0943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3614" y="2684332"/>
            <a:ext cx="3367809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FFDBED3-223E-934A-9B8F-7FB7C787877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12095" y="2122841"/>
            <a:ext cx="3367809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33C431C6-C321-8E46-A0D1-23A596CD19F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12095" y="2684332"/>
            <a:ext cx="3367809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C45849C-9979-5646-A7DE-352449B2AED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030577" y="2122841"/>
            <a:ext cx="3317674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45690BA4-5725-E74F-A1D7-869ED1F8EFA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30577" y="2684332"/>
            <a:ext cx="3317674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16F0CB9-C4B5-2649-8980-FA7565C48F19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412095" y="3822149"/>
            <a:ext cx="3389674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F33C7A1-E75B-1041-9E11-8FB4517BF0C8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8030577" y="3822149"/>
            <a:ext cx="3317673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EA047395-5AF1-154B-84BC-A80BB529F7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93614" y="4295352"/>
            <a:ext cx="3361323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636616F2-09F2-E248-95E2-82F70307B48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93614" y="4856843"/>
            <a:ext cx="3361323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86F42B76-74A0-CA4D-8A2B-CE9CA6CACD9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12095" y="4295352"/>
            <a:ext cx="3389674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1A5A8873-5833-0042-B69A-5883CFD33CB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412095" y="4856843"/>
            <a:ext cx="3389674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826BEB9-8FCF-9A44-AFE7-74CF476995D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030577" y="4295352"/>
            <a:ext cx="3317673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8DF86C0A-B51C-1046-AA0A-EC295FC775F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030577" y="4856843"/>
            <a:ext cx="3317673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1B12EA8C-91D6-4847-AF0E-29379345621C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00100" y="3822149"/>
            <a:ext cx="3361323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145ACA-AD56-304E-A1B1-C4F73C5F5B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52"/>
            <a:ext cx="12192000" cy="20922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E261855-235B-7B44-8B0F-6C14C1927979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794128B-BF4E-3042-9D11-945E0053E6CF}"/>
              </a:ext>
            </a:extLst>
          </p:cNvPr>
          <p:cNvCxnSpPr>
            <a:cxnSpLocks/>
          </p:cNvCxnSpPr>
          <p:nvPr userDrawn="1"/>
        </p:nvCxnSpPr>
        <p:spPr>
          <a:xfrm>
            <a:off x="800100" y="4155271"/>
            <a:ext cx="10569864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ooter Placeholder 2">
            <a:extLst>
              <a:ext uri="{FF2B5EF4-FFF2-40B4-BE49-F238E27FC236}">
                <a16:creationId xmlns:a16="http://schemas.microsoft.com/office/drawing/2014/main" id="{B431CE3C-653B-854F-B4D8-53726CED8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endParaRPr lang="en-US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DA7FDA96-A17A-EC4D-9B84-3B86175DBA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19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3B1CE3-4FC1-7F40-94E2-3D59AD777F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0F7D61A-F64B-A54D-BB59-664075AAD2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5ED873E-EF4A-AA41-879F-A999947DC6EE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303CCF5-F0DF-B84E-B762-8833E6E1EC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78055B4-64D2-A141-8225-4AE43EE068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964609BC-3782-1B45-B5C9-81147D48F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81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Red">
    <p:bg>
      <p:bgPr>
        <a:gradFill flip="none" rotWithShape="1">
          <a:gsLst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A20A9C6-B7E0-A14E-8612-799EEFE470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Title Placeholder 1">
            <a:extLst>
              <a:ext uri="{FF2B5EF4-FFF2-40B4-BE49-F238E27FC236}">
                <a16:creationId xmlns:a16="http://schemas.microsoft.com/office/drawing/2014/main" id="{11044DB1-1F1F-F54A-885B-B9A9A1D974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74C6D2D-A81E-9F47-9F5F-69980193212A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EFE86010-BABE-CC4C-8E81-0811A42633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F24B99E-E59B-F747-895C-734FB9F763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F4435610-EC60-074A-9273-14AEBF58C3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1153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Blue">
    <p:bg>
      <p:bgPr>
        <a:gradFill>
          <a:gsLst>
            <a:gs pos="50000">
              <a:srgbClr val="006983"/>
            </a:gs>
            <a:gs pos="0">
              <a:srgbClr val="1AA4BC"/>
            </a:gs>
            <a:gs pos="100000">
              <a:srgbClr val="01394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683E79B-0704-6040-823D-63F8162CF1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EFF19B41-64C1-4346-89EC-6088CB0FD1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C9A055E-816F-1843-8943-290D8159EA4B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D13A7343-8C6F-FE42-959D-8729506129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B018488-E202-1341-9069-57504821BF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F4B104F-EFA8-CB43-9203-39906CD71B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35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ocean floor&#10;&#10;Description automatically generated">
            <a:extLst>
              <a:ext uri="{FF2B5EF4-FFF2-40B4-BE49-F238E27FC236}">
                <a16:creationId xmlns:a16="http://schemas.microsoft.com/office/drawing/2014/main" id="{70EA7885-7931-B24B-8499-67A4135477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D4D1D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306401"/>
            <a:ext cx="5199706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rgbClr val="D4D1D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ED3813A-8E7E-9F47-972D-2F0D116509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A56DD04E-065E-734C-B575-C9A2A9CDD9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6C59BB-A00D-3740-8531-C0CE85C1DA71}"/>
              </a:ext>
            </a:extLst>
          </p:cNvPr>
          <p:cNvCxnSpPr>
            <a:cxnSpLocks/>
          </p:cNvCxnSpPr>
          <p:nvPr userDrawn="1"/>
        </p:nvCxnSpPr>
        <p:spPr>
          <a:xfrm>
            <a:off x="800100" y="3762332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697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Purple">
    <p:bg>
      <p:bgPr>
        <a:gradFill>
          <a:gsLst>
            <a:gs pos="50000">
              <a:srgbClr val="877F7A"/>
            </a:gs>
            <a:gs pos="0">
              <a:srgbClr val="B6B1A9"/>
            </a:gs>
            <a:gs pos="100000">
              <a:srgbClr val="54494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D7428E3-8390-A845-9BB2-8625FA4411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463962DC-11C4-EE4E-B407-A6BE2A9773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FD9DC38-50ED-364F-8200-296C6F0AAEA5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882308EF-B172-754F-82A9-C15D20DD8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8DBB6D1-E459-2A41-B4E5-75DC563945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30E48DE4-5CA8-2649-9A47-01577CE05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688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Orange">
    <p:bg>
      <p:bgPr>
        <a:gradFill>
          <a:gsLst>
            <a:gs pos="38000">
              <a:srgbClr val="F4B12F"/>
            </a:gs>
            <a:gs pos="0">
              <a:srgbClr val="FEDD5C"/>
            </a:gs>
            <a:gs pos="78000">
              <a:srgbClr val="E98300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5ECA6C5-FDF2-4A45-8223-10F0CF4E7A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C228316B-CE90-414C-9EF5-CC70896BC5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5A5200-D8C2-3D4F-BD62-EE66B1852AE1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305FAE5E-1170-464B-9043-75C93547E3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AC44568-BE93-894D-9A93-C4BBE62E78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7E59CF0E-4905-2F4E-979E-C7C6BC30B2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5539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Green">
    <p:bg>
      <p:bgPr>
        <a:gradFill>
          <a:gsLst>
            <a:gs pos="50000">
              <a:srgbClr val="59B06D"/>
            </a:gs>
            <a:gs pos="0">
              <a:srgbClr val="8AC751"/>
            </a:gs>
            <a:gs pos="100000">
              <a:srgbClr val="279989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00965A0-BB98-7E46-B035-8A412F69CF8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2974844-19DE-454E-8098-3A96553F8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1E5EE6-63F9-5048-909D-64194E342317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480D6C41-EAB5-5C44-84B5-42A1F749D9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66F8C2E-831C-D145-BA5C-83A43BBC19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FAED9176-3B17-2F46-9F1E-7CCA21A0D2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679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2974844-19DE-454E-8098-3A96553F8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rgbClr val="8C1515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1E5EE6-63F9-5048-909D-64194E342317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480D6C41-EAB5-5C44-84B5-42A1F749D9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3A7A72-794E-0647-AE60-3B31B0A1D037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A970BDE4-8E2B-624F-A4CB-8953401A87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051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344577E-F773-6C4C-AE60-FB719D99A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1110216"/>
            <a:ext cx="1055370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B537D-0377-5545-B569-90793CDE1E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605068"/>
            <a:ext cx="10553700" cy="4452832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07D5798C-8E10-C74E-AF93-6DB41CB88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endParaRPr lang="en-US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DFBC5010-DCB3-A04E-8966-BD99F4CA7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74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5D77D-02D2-0A4A-B662-340A279B302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0100" y="1602938"/>
            <a:ext cx="5157788" cy="445496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8831074-BFE8-E940-B6D2-40437D955E7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9939" y="1602938"/>
            <a:ext cx="5157788" cy="445495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8C6F662-BE8D-574E-9039-3649A47F36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4904" y="1107621"/>
            <a:ext cx="5164831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77B1BD67-B703-304C-B5D8-8E503921F4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4170" y="1107621"/>
            <a:ext cx="5162925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D946FC1E-D9A3-3742-A732-A38CF0B81B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96BBAF-C975-F54C-A45C-3A099A01DC59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59BAECB2-1BD6-F541-B86F-086745C04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endParaRPr lang="en-US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D04B276-E79E-D643-8B65-21EAF4564A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3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176" userDrawn="1">
          <p15:clr>
            <a:srgbClr val="FBAE40"/>
          </p15:clr>
        </p15:guide>
        <p15:guide id="2" orient="horz" pos="888" userDrawn="1">
          <p15:clr>
            <a:srgbClr val="FBAE40"/>
          </p15:clr>
        </p15:guide>
        <p15:guide id="3" orient="horz" pos="3816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On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40163D6-781A-724D-8FD5-B6254B828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0100" y="1107621"/>
            <a:ext cx="6929879" cy="4950264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7304A26-5011-724E-8C96-DFA08D60CF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0362" y="1107621"/>
            <a:ext cx="3373438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A0C1017-97FA-6D48-9A0D-090E555BB0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80363" y="1602470"/>
            <a:ext cx="3373437" cy="445541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6ED1B33-7460-3149-A78A-7698175DDC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endParaRPr lang="en-US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A5F029E-3019-A841-8F95-BDEC2121B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4919F97-4951-B143-AC5E-0B468673D1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28D1B1-345A-8D4A-BEEE-A61D73DC57E2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2137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2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B69DD78-AB21-8741-ACA7-AABC6E30C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0100" y="1107622"/>
            <a:ext cx="5143050" cy="3190048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9282E36C-003D-C146-8F50-BAC426D28156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29939" y="1107620"/>
            <a:ext cx="5123861" cy="3190049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B58ED-6D9B-DC46-8A83-DC202AB3DE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955452"/>
            <a:ext cx="5143050" cy="1102433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9B038D1-16A3-5F4B-8682-B082506EFD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4482939"/>
            <a:ext cx="514305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2372518-BEFC-5C4C-8BF4-241FFDBF09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7422" y="4955452"/>
            <a:ext cx="5143050" cy="1102433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0D4ED423-5F65-2F45-8A11-89BCB42604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7422" y="4482939"/>
            <a:ext cx="514305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429DC23-9018-5646-8F2F-B0243491FB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endParaRPr lang="en-US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0212FE08-C85D-224F-8EA5-16D16B6E5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AC849444-48F2-2746-8403-370D87487B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78B2F5-6546-8245-AC5E-2CFAE1D82CEC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02074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3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5F7B1B4-B6FD-7D4E-ADAA-028C49AC366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00100" y="1107622"/>
            <a:ext cx="3367810" cy="2814641"/>
          </a:xfrm>
          <a:solidFill>
            <a:schemeClr val="bg1"/>
          </a:solidFill>
        </p:spPr>
        <p:txBody>
          <a:bodyPr/>
          <a:lstStyle>
            <a:lvl1pPr>
              <a:defRPr sz="160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600">
                <a:latin typeface="Lato" panose="020F0502020204030203" pitchFamily="34" charset="77"/>
              </a:defRPr>
            </a:lvl2pPr>
            <a:lvl3pPr>
              <a:defRPr sz="1600">
                <a:latin typeface="Lato" panose="020F0502020204030203" pitchFamily="34" charset="77"/>
              </a:defRPr>
            </a:lvl3pPr>
            <a:lvl4pPr>
              <a:defRPr sz="1600">
                <a:latin typeface="Lato" panose="020F0502020204030203" pitchFamily="34" charset="77"/>
              </a:defRPr>
            </a:lvl4pPr>
            <a:lvl5pPr>
              <a:defRPr sz="1600">
                <a:latin typeface="Lato" panose="020F05020202040302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900D276-A095-C04E-87EF-52D8AB0758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9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8441375-8C84-C841-911D-88542B35A7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099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E5F7C37-B244-B142-A9A7-E1FAFB86BDB4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2095" y="1107622"/>
            <a:ext cx="3367810" cy="2814641"/>
          </a:xfrm>
          <a:solidFill>
            <a:schemeClr val="bg1"/>
          </a:solidFill>
        </p:spPr>
        <p:txBody>
          <a:bodyPr/>
          <a:lstStyle>
            <a:lvl1pPr>
              <a:defRPr sz="160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600">
                <a:latin typeface="Lato" panose="020F0502020204030203" pitchFamily="34" charset="77"/>
              </a:defRPr>
            </a:lvl2pPr>
            <a:lvl3pPr>
              <a:defRPr sz="1600">
                <a:latin typeface="Lato" panose="020F0502020204030203" pitchFamily="34" charset="77"/>
              </a:defRPr>
            </a:lvl3pPr>
            <a:lvl4pPr>
              <a:defRPr sz="1600">
                <a:latin typeface="Lato" panose="020F0502020204030203" pitchFamily="34" charset="77"/>
              </a:defRPr>
            </a:lvl4pPr>
            <a:lvl5pPr>
              <a:defRPr sz="1600">
                <a:latin typeface="Lato" panose="020F05020202040302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BB74CA02-6ACC-C34A-93C2-F1C4FBF691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12094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F5CB8DA2-2802-6844-8B57-D6BA2C9B5B7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2094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BDC9F240-04D8-D943-A30D-C994E4F6D584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003707" y="1107622"/>
            <a:ext cx="3367810" cy="2814641"/>
          </a:xfrm>
          <a:solidFill>
            <a:schemeClr val="bg1"/>
          </a:solidFill>
        </p:spPr>
        <p:txBody>
          <a:bodyPr/>
          <a:lstStyle>
            <a:lvl1pPr>
              <a:defRPr sz="160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600">
                <a:latin typeface="Lato" panose="020F0502020204030203" pitchFamily="34" charset="77"/>
              </a:defRPr>
            </a:lvl2pPr>
            <a:lvl3pPr>
              <a:defRPr sz="1600">
                <a:latin typeface="Lato" panose="020F0502020204030203" pitchFamily="34" charset="77"/>
              </a:defRPr>
            </a:lvl3pPr>
            <a:lvl4pPr>
              <a:defRPr sz="1600">
                <a:latin typeface="Lato" panose="020F0502020204030203" pitchFamily="34" charset="77"/>
              </a:defRPr>
            </a:lvl4pPr>
            <a:lvl5pPr>
              <a:defRPr sz="1600">
                <a:latin typeface="Lato" panose="020F05020202040302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DB7BAAD2-9EFA-544C-A721-31CB838557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03706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416148D1-6829-5046-B19C-F0DDDE27D46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03706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690AB61-2B56-084E-A578-D98682139D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endParaRPr lang="en-US"/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2512D667-1F4D-4C45-A1D6-9FCC308BAF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F521415C-0030-704F-A772-071A6A0B44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BFDB84D-5A88-B346-8D06-F67B3F5DBC5C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9639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- 1 Column" userDrawn="1">
  <p:cSld name="1_Text Slide - 1 Column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1"/>
          <p:cNvSpPr txBox="1"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" name="Google Shape;18;p21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0;p21"/>
          <p:cNvSpPr txBox="1">
            <a:spLocks noGrp="1"/>
          </p:cNvSpPr>
          <p:nvPr>
            <p:ph type="ftr" idx="11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1"/>
          <p:cNvSpPr txBox="1">
            <a:spLocks noGrp="1"/>
          </p:cNvSpPr>
          <p:nvPr>
            <p:ph type="sldNum" idx="12"/>
          </p:nvPr>
        </p:nvSpPr>
        <p:spPr>
          <a:xfrm>
            <a:off x="9163495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lvl="1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lvl="2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lvl="3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lvl="4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lvl="5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lvl="6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lvl="7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lvl="8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6017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55E88-9618-8546-B71A-4FEC6AF32A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9" y="4306401"/>
            <a:ext cx="7563493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8ED050-40D5-A24F-A212-66DA586E47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47200" y="6156325"/>
            <a:ext cx="2006600" cy="33655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44A1C82-3F0E-A346-9364-ED419CD3E0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099" y="3740943"/>
            <a:ext cx="10553701" cy="45719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572C5C-451A-2D42-9B95-A15C06558C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9144" y="6156325"/>
            <a:ext cx="1734820" cy="322263"/>
          </a:xfr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86712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- 1 Column">
  <p:cSld name="2_Text Slide - 1 Column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body" idx="1"/>
          </p:nvPr>
        </p:nvSpPr>
        <p:spPr>
          <a:xfrm>
            <a:off x="800100" y="1110216"/>
            <a:ext cx="10553700" cy="398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Lato"/>
              <a:buNone/>
              <a:defRPr sz="20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Char char="•"/>
              <a:defRPr sz="20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" name="Google Shape;18;p21"/>
          <p:cNvCxnSpPr/>
          <p:nvPr/>
        </p:nvCxnSpPr>
        <p:spPr>
          <a:xfrm>
            <a:off x="800100" y="927135"/>
            <a:ext cx="10553700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9;p21"/>
          <p:cNvSpPr txBox="1">
            <a:spLocks noGrp="1"/>
          </p:cNvSpPr>
          <p:nvPr>
            <p:ph type="body" idx="2"/>
          </p:nvPr>
        </p:nvSpPr>
        <p:spPr>
          <a:xfrm>
            <a:off x="800100" y="1605068"/>
            <a:ext cx="10553700" cy="4452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marL="914400" lvl="1" indent="-342392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3F3F3F"/>
                </a:solidFill>
              </a:defRPr>
            </a:lvl2pPr>
            <a:lvl3pPr marL="1371600" lvl="2" indent="-34036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3F3F3F"/>
                </a:solidFill>
              </a:defRPr>
            </a:lvl3pPr>
            <a:lvl4pPr marL="1828800" lvl="3" indent="-328167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4pPr>
            <a:lvl5pPr marL="2286000" lvl="4" indent="-328167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ftr" idx="11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21;p21">
            <a:extLst>
              <a:ext uri="{FF2B5EF4-FFF2-40B4-BE49-F238E27FC236}">
                <a16:creationId xmlns:a16="http://schemas.microsoft.com/office/drawing/2014/main" id="{D6BB1D0E-8E35-E5FA-DEFB-DB6447CFC59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163495" y="62828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lvl="1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lvl="2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lvl="3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lvl="4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lvl="5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lvl="6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lvl="7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lvl="8" indent="0" algn="r">
              <a:spcBef>
                <a:spcPts val="0"/>
              </a:spcBef>
              <a:buNone/>
              <a:defRPr sz="11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94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1" y="1"/>
            <a:ext cx="9144025" cy="1252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" y="821944"/>
            <a:ext cx="11580392" cy="27025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11421533" y="6318251"/>
            <a:ext cx="425243" cy="539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rm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602429" y="129091"/>
            <a:ext cx="10804760" cy="75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609600" y="1243584"/>
            <a:ext cx="10811933" cy="506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507987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●"/>
              <a:defRPr/>
            </a:lvl1pPr>
            <a:lvl2pPr marL="1219170" lvl="1" indent="-528307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981E32"/>
              </a:buClr>
              <a:buSzPts val="2640"/>
              <a:buChar char="○"/>
              <a:defRPr sz="2933"/>
            </a:lvl2pPr>
            <a:lvl3pPr marL="1828754" lvl="2" indent="-507987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■"/>
              <a:defRPr/>
            </a:lvl3pPr>
            <a:lvl4pPr marL="2438339" lvl="3" indent="-487668" algn="l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Clr>
                <a:srgbClr val="981E32"/>
              </a:buClr>
              <a:buSzPts val="2160"/>
              <a:buChar char="●"/>
              <a:defRPr sz="2400"/>
            </a:lvl4pPr>
            <a:lvl5pPr marL="3047924" lvl="4" indent="-467348" algn="l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Clr>
                <a:srgbClr val="981E32"/>
              </a:buClr>
              <a:buSzPts val="1920"/>
              <a:buChar char="○"/>
              <a:defRPr sz="2133"/>
            </a:lvl5pPr>
            <a:lvl6pPr marL="3657509" lvl="5" indent="-457189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267093" lvl="6" indent="-457189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4876678" lvl="7" indent="-457189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5486263" lvl="8" indent="-457189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0515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A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0307CEDF-4CC8-4C46-90A5-F713069E1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DA6ACAC8-605D-E446-8124-2464FFFEE1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89F1CAC4-174C-1A49-952F-43CFDFBEA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4BC1FF8-D33A-DE41-98F5-4A0296A1D1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7EDDDB1-E6A1-A041-9067-8A1CEC07BC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94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B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3A331C5C-6420-3241-B375-D7DF166588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060F3F50-B70B-0A4F-A874-02AB52479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DBB2AB-B342-F240-B6FC-CB3DC589C205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2E89B0A7-796E-2D40-8114-D574C54A7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49EEFA02-258D-3749-8E3E-077DE41B68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5DB91470-C8FF-3147-9809-A86334F4F1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3D8AFCA-FA67-E24E-9495-CCF857DFEA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64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C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3BB824F-06FE-B94E-B537-9D877034B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5B0A1299-0246-3743-AB24-C4602BF86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B02F77-94C6-5A4F-B43F-1FD34B8E96FD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3E42215A-5E35-6947-8078-831FD9A04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E188A12-DB61-8748-8225-2639A0A4C4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D1C1B219-B6E0-4145-BFD4-5E71133047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4DBD1A7E-27C8-2242-B24D-C13A92E0EF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60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5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647700"/>
            <a:ext cx="7013041" cy="2199440"/>
          </a:xfrm>
        </p:spPr>
        <p:txBody>
          <a:bodyPr anchor="b">
            <a:normAutofit/>
          </a:bodyPr>
          <a:lstStyle>
            <a:lvl1pPr>
              <a:defRPr sz="48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884411"/>
            <a:ext cx="701304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099" y="3845860"/>
            <a:ext cx="7013041" cy="39547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8" y="4241336"/>
            <a:ext cx="7013041" cy="395476"/>
          </a:xfrm>
        </p:spPr>
        <p:txBody>
          <a:bodyPr>
            <a:noAutofit/>
          </a:bodyPr>
          <a:lstStyle>
            <a:lvl1pPr>
              <a:defRPr sz="1800" b="0" i="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A191257-6D86-9042-A3D7-71EF3494F1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ED364AF-F2B9-A44B-8E62-AFF26C49BA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95982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8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6">
    <p:bg>
      <p:bgPr>
        <a:solidFill>
          <a:srgbClr val="D4D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487442"/>
            <a:ext cx="6210301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5947562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7" y="4806484"/>
            <a:ext cx="5947565" cy="374251"/>
          </a:xfrm>
        </p:spPr>
        <p:txBody>
          <a:bodyPr>
            <a:noAutofit/>
          </a:bodyPr>
          <a:lstStyle>
            <a:lvl1pPr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DD1034-BE6B-844F-A01D-A20EB1C237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40826" y="0"/>
            <a:ext cx="4851173" cy="5868988"/>
          </a:xfrm>
          <a:solidFill>
            <a:schemeClr val="bg1"/>
          </a:solidFill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72189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A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0307CEDF-4CC8-4C46-90A5-F713069E1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DA6ACAC8-605D-E446-8124-2464FFFEE1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89F1CAC4-174C-1A49-952F-43CFDFBEA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4BC1FF8-D33A-DE41-98F5-4A0296A1D1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7EDDDB1-E6A1-A041-9067-8A1CEC07BC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72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17.sv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D01802-AD12-A14F-B8F8-0BBD77EB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DFEB2-9325-5E46-8613-F4E89B140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sz="1400" dirty="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8454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6" r:id="rId2"/>
    <p:sldLayoutId id="2147483691" r:id="rId3"/>
    <p:sldLayoutId id="2147483673" r:id="rId4"/>
    <p:sldLayoutId id="2147483674" r:id="rId5"/>
    <p:sldLayoutId id="2147483675" r:id="rId6"/>
    <p:sldLayoutId id="2147483671" r:id="rId7"/>
    <p:sldLayoutId id="2147483672" r:id="rId8"/>
    <p:sldLayoutId id="2147483680" r:id="rId9"/>
    <p:sldLayoutId id="2147483681" r:id="rId10"/>
    <p:sldLayoutId id="2147483683" r:id="rId11"/>
    <p:sldLayoutId id="2147483682" r:id="rId12"/>
    <p:sldLayoutId id="214748368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marR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FontTx/>
        <a:buNone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1pPr>
      <a:lvl2pPr marL="457200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B83A4B"/>
        </a:buClr>
        <a:buSzPct val="112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2pPr>
      <a:lvl3pPr marL="858838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B83A4B"/>
        </a:buClr>
        <a:buSzPct val="11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3pPr>
      <a:lvl4pPr marL="1316038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4pPr>
      <a:lvl5pPr marL="1662113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b="0" i="1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orient="horz" pos="408" userDrawn="1">
          <p15:clr>
            <a:srgbClr val="F26B43"/>
          </p15:clr>
        </p15:guide>
        <p15:guide id="3" orient="horz" pos="1104" userDrawn="1">
          <p15:clr>
            <a:srgbClr val="F26B43"/>
          </p15:clr>
        </p15:guide>
        <p15:guide id="4" orient="horz" pos="14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504" userDrawn="1">
          <p15:clr>
            <a:srgbClr val="F26B43"/>
          </p15:clr>
        </p15:guide>
        <p15:guide id="7" pos="7152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4128" userDrawn="1">
          <p15:clr>
            <a:srgbClr val="F26B43"/>
          </p15:clr>
        </p15:guide>
        <p15:guide id="10" orient="horz" pos="3816" userDrawn="1">
          <p15:clr>
            <a:srgbClr val="F26B43"/>
          </p15:clr>
        </p15:guide>
        <p15:guide id="11" pos="4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2F486D22-965E-B74F-A14E-E7D480B7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 dirty="0"/>
              <a:t>Click to edit master title style which can be up to two lines in length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E8ED4D0-A088-4E43-A643-82D02D9DC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400" dirty="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2980FA-0F2E-7148-B626-5BDBC85492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8C64E-5A0F-004B-AD71-844ED76B0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82EF3B1-B7F3-6A49-97F8-8CA00A6E0C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93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69" r:id="rId4"/>
    <p:sldLayoutId id="2147483668" r:id="rId5"/>
    <p:sldLayoutId id="2147483663" r:id="rId6"/>
    <p:sldLayoutId id="2147483666" r:id="rId7"/>
    <p:sldLayoutId id="2147483665" r:id="rId8"/>
    <p:sldLayoutId id="2147483667" r:id="rId9"/>
    <p:sldLayoutId id="2147483687" r:id="rId10"/>
    <p:sldLayoutId id="2147483688" r:id="rId11"/>
    <p:sldLayoutId id="2147483689" r:id="rId12"/>
    <p:sldLayoutId id="2147483651" r:id="rId13"/>
    <p:sldLayoutId id="2147483652" r:id="rId14"/>
    <p:sldLayoutId id="2147483660" r:id="rId15"/>
    <p:sldLayoutId id="2147483693" r:id="rId16"/>
    <p:sldLayoutId id="2147483699" r:id="rId17"/>
    <p:sldLayoutId id="2147483700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Clr>
          <a:srgbClr val="B83A4B"/>
        </a:buClr>
        <a:buFontTx/>
        <a:buNone/>
        <a:defRPr sz="16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66725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863600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0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320800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665288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b="0" i="1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8.gif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5.jpg"/><Relationship Id="rId4" Type="http://schemas.openxmlformats.org/officeDocument/2006/relationships/image" Target="../media/image3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5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"/>
          <p:cNvSpPr txBox="1">
            <a:spLocks noGrp="1"/>
          </p:cNvSpPr>
          <p:nvPr>
            <p:ph type="title"/>
          </p:nvPr>
        </p:nvSpPr>
        <p:spPr>
          <a:xfrm>
            <a:off x="758190" y="208408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/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 b="1" dirty="0"/>
              <a:t>ACE3P for Scalable Multiphysics Modeling</a:t>
            </a:r>
            <a:endParaRPr b="1" dirty="0"/>
          </a:p>
        </p:txBody>
      </p:sp>
      <p:sp>
        <p:nvSpPr>
          <p:cNvPr id="5" name="Google Shape;246;p3">
            <a:extLst>
              <a:ext uri="{FF2B5EF4-FFF2-40B4-BE49-F238E27FC236}">
                <a16:creationId xmlns:a16="http://schemas.microsoft.com/office/drawing/2014/main" id="{382CEE15-C3E0-8F0B-2206-D017358BE9AF}"/>
              </a:ext>
            </a:extLst>
          </p:cNvPr>
          <p:cNvSpPr txBox="1"/>
          <p:nvPr/>
        </p:nvSpPr>
        <p:spPr>
          <a:xfrm>
            <a:off x="443571" y="1042565"/>
            <a:ext cx="7145840" cy="87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Clr>
                <a:schemeClr val="tx1"/>
              </a:buClr>
              <a:buSzPct val="125000"/>
              <a:buFont typeface="Wingdings" pitchFamily="2" charset="2"/>
              <a:buChar char="§"/>
            </a:pPr>
            <a:r>
              <a:rPr lang="en-US" sz="1700" b="1" dirty="0">
                <a:solidFill>
                  <a:srgbClr val="8C151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ACE3P</a:t>
            </a:r>
            <a:r>
              <a:rPr lang="en-US" sz="17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, developed at SLAC, is a comprehensive suite of </a:t>
            </a:r>
            <a:r>
              <a:rPr lang="en-US" sz="1700" i="1" dirty="0">
                <a:solidFill>
                  <a:srgbClr val="0432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conformal, high-order, C++/MPI based parallel finite-element (FE) </a:t>
            </a:r>
            <a:r>
              <a:rPr lang="en-US" sz="1700" i="1" dirty="0" err="1">
                <a:solidFill>
                  <a:srgbClr val="0432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multiphysics</a:t>
            </a:r>
            <a:r>
              <a:rPr lang="en-US" sz="1700" i="1" dirty="0">
                <a:solidFill>
                  <a:srgbClr val="0432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 codes</a:t>
            </a:r>
            <a:r>
              <a:rPr lang="en-US" sz="17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 including electromagnetic (EM), thermal and mechanical capabilities.</a:t>
            </a:r>
            <a:endParaRPr lang="en-US" sz="1700" b="1" dirty="0">
              <a:solidFill>
                <a:srgbClr val="C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Google Shape;247;p3">
            <a:extLst>
              <a:ext uri="{FF2B5EF4-FFF2-40B4-BE49-F238E27FC236}">
                <a16:creationId xmlns:a16="http://schemas.microsoft.com/office/drawing/2014/main" id="{DAC38A5D-1614-B725-7267-4154C985CC97}"/>
              </a:ext>
            </a:extLst>
          </p:cNvPr>
          <p:cNvSpPr/>
          <p:nvPr/>
        </p:nvSpPr>
        <p:spPr>
          <a:xfrm>
            <a:off x="622810" y="1919688"/>
            <a:ext cx="7015085" cy="1475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01637" indent="-285750">
              <a:buClr>
                <a:schemeClr val="dk1"/>
              </a:buClr>
              <a:buSzPts val="2000"/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Based on </a:t>
            </a:r>
            <a:r>
              <a:rPr lang="en-US" sz="1700" i="1" dirty="0">
                <a:solidFill>
                  <a:srgbClr val="0000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curved high-order finite elements </a:t>
            </a:r>
            <a:r>
              <a:rPr lang="en-US" sz="17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for high-fidelity modeling </a:t>
            </a:r>
            <a:endParaRPr lang="en-US" sz="1700" dirty="0">
              <a:solidFill>
                <a:schemeClr val="dk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01637" indent="-285750">
              <a:spcBef>
                <a:spcPts val="300"/>
              </a:spcBef>
              <a:buClr>
                <a:schemeClr val="dk1"/>
              </a:buClr>
              <a:buSzPts val="2000"/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Implemented on </a:t>
            </a:r>
            <a:r>
              <a:rPr lang="en-US" sz="1700" i="1" dirty="0">
                <a:solidFill>
                  <a:srgbClr val="0000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massively parallel computers </a:t>
            </a:r>
            <a:r>
              <a:rPr lang="en-US" sz="17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for increased memory (problem size) and speed</a:t>
            </a:r>
            <a:endParaRPr sz="1700" dirty="0">
              <a:solidFill>
                <a:schemeClr val="dk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01637" indent="-285750">
              <a:spcBef>
                <a:spcPts val="300"/>
              </a:spcBef>
              <a:buClr>
                <a:schemeClr val="dk1"/>
              </a:buClr>
              <a:buSzPts val="2000"/>
              <a:buFont typeface="Courier New" panose="02070309020205020404" pitchFamily="49" charset="0"/>
              <a:buChar char="o"/>
            </a:pPr>
            <a:r>
              <a:rPr lang="en-US" sz="17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Software infrastructure facilitates linking to third-party numerical libraries (with GPU capabilities)</a:t>
            </a:r>
            <a:endParaRPr sz="1700" dirty="0">
              <a:solidFill>
                <a:schemeClr val="dk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6AE90DFC-90FB-79B8-0DA7-94C072948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490" y="961592"/>
            <a:ext cx="1447402" cy="1232308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2286C987-4A11-CD5F-9AD3-25C21194D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0917" y="5805286"/>
            <a:ext cx="3591106" cy="55038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71E9912-9B7E-8E2F-1164-2328122130B8}"/>
              </a:ext>
            </a:extLst>
          </p:cNvPr>
          <p:cNvSpPr/>
          <p:nvPr/>
        </p:nvSpPr>
        <p:spPr>
          <a:xfrm>
            <a:off x="10035778" y="2139949"/>
            <a:ext cx="14285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LCLS-II RF gun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78AED5-FCE3-0368-C5F1-0F098AD9E986}"/>
              </a:ext>
            </a:extLst>
          </p:cNvPr>
          <p:cNvSpPr/>
          <p:nvPr/>
        </p:nvSpPr>
        <p:spPr>
          <a:xfrm>
            <a:off x="7958514" y="2139949"/>
            <a:ext cx="18469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LHC-HL crab cavity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84327F-86D4-6A3F-8FCD-102B2C11C7A9}"/>
              </a:ext>
            </a:extLst>
          </p:cNvPr>
          <p:cNvSpPr/>
          <p:nvPr/>
        </p:nvSpPr>
        <p:spPr>
          <a:xfrm>
            <a:off x="9240863" y="3111227"/>
            <a:ext cx="14398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EIC crab cavity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A3047DF-12B7-01BB-2B76-B0134DEC0BC1}"/>
              </a:ext>
            </a:extLst>
          </p:cNvPr>
          <p:cNvSpPr/>
          <p:nvPr/>
        </p:nvSpPr>
        <p:spPr>
          <a:xfrm>
            <a:off x="8673227" y="6274030"/>
            <a:ext cx="27606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LCLS-II cryomodule deformation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98EF4E-C4BE-644C-1845-82BD67AE8E78}"/>
              </a:ext>
            </a:extLst>
          </p:cNvPr>
          <p:cNvSpPr/>
          <p:nvPr/>
        </p:nvSpPr>
        <p:spPr>
          <a:xfrm>
            <a:off x="8309942" y="5489608"/>
            <a:ext cx="15985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FRIB </a:t>
            </a:r>
            <a:r>
              <a:rPr lang="en-US" sz="1400" dirty="0" err="1"/>
              <a:t>multipacting</a:t>
            </a:r>
            <a:endParaRPr lang="en-US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D9FFA7-B50E-84C4-6B09-9DC9704FCB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3901" y="2395478"/>
            <a:ext cx="2891689" cy="768526"/>
          </a:xfrm>
          <a:prstGeom prst="rect">
            <a:avLst/>
          </a:prstGeom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7ED52C1D-D9BB-D5CB-A9D7-B4ACC97CC0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55" y="3673391"/>
            <a:ext cx="7210827" cy="2356286"/>
          </a:xfrm>
          <a:prstGeom prst="rect">
            <a:avLst/>
          </a:prstGeom>
          <a:solidFill>
            <a:srgbClr val="3366FF">
              <a:alpha val="10196"/>
            </a:srgbClr>
          </a:solidFill>
          <a:ln w="25400">
            <a:noFill/>
            <a:miter lim="800000"/>
            <a:headEnd/>
            <a:tailEnd/>
          </a:ln>
        </p:spPr>
        <p:txBody>
          <a:bodyPr wrap="square" lIns="182880" tIns="45720" rIns="91440" bIns="45720" anchor="t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10000"/>
              </a:lnSpc>
              <a:spcBef>
                <a:spcPct val="50000"/>
              </a:spcBef>
              <a:tabLst>
                <a:tab pos="571500" algn="l"/>
                <a:tab pos="2460625" algn="l"/>
                <a:tab pos="3771900" algn="l"/>
              </a:tabLst>
            </a:pPr>
            <a:r>
              <a:rPr lang="en-US" altLang="zh-CN" sz="1600" b="1" dirty="0">
                <a:solidFill>
                  <a:srgbClr val="8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ACE3P </a:t>
            </a:r>
            <a:r>
              <a:rPr lang="en-US" altLang="zh-CN" sz="1600" b="1" dirty="0">
                <a:solidFill>
                  <a:srgbClr val="000066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(</a:t>
            </a:r>
            <a:r>
              <a:rPr lang="en-US" altLang="zh-CN" sz="1600" b="1" u="sng" dirty="0">
                <a:solidFill>
                  <a:srgbClr val="8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A</a:t>
            </a:r>
            <a:r>
              <a:rPr lang="en-US" altLang="zh-CN" sz="1600" b="1" dirty="0">
                <a:solidFill>
                  <a:srgbClr val="000066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dvanced </a:t>
            </a:r>
            <a:r>
              <a:rPr lang="en-US" altLang="zh-CN" sz="1600" b="1" u="sng" dirty="0">
                <a:solidFill>
                  <a:srgbClr val="8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C</a:t>
            </a:r>
            <a:r>
              <a:rPr lang="en-US" altLang="zh-CN" sz="1600" b="1" dirty="0">
                <a:solidFill>
                  <a:srgbClr val="000066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omputational </a:t>
            </a:r>
            <a:r>
              <a:rPr lang="en-US" altLang="zh-CN" sz="1600" b="1" u="sng" dirty="0">
                <a:solidFill>
                  <a:srgbClr val="8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E</a:t>
            </a:r>
            <a:r>
              <a:rPr lang="en-US" altLang="zh-CN" sz="1600" b="1" dirty="0">
                <a:solidFill>
                  <a:srgbClr val="000066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lectromagnetics </a:t>
            </a:r>
            <a:r>
              <a:rPr lang="en-US" altLang="zh-CN" sz="1600" b="1" u="sng" dirty="0">
                <a:solidFill>
                  <a:srgbClr val="8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3P</a:t>
            </a:r>
            <a:r>
              <a:rPr lang="en-US" altLang="zh-CN" sz="1600" b="1" dirty="0">
                <a:solidFill>
                  <a:srgbClr val="8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)</a:t>
            </a:r>
          </a:p>
          <a:p>
            <a:pPr defTabSz="457200" eaLnBrk="0" hangingPunct="0">
              <a:lnSpc>
                <a:spcPct val="30000"/>
              </a:lnSpc>
              <a:buFont typeface="Wingdings" charset="2"/>
              <a:buNone/>
              <a:tabLst>
                <a:tab pos="571500" algn="l"/>
                <a:tab pos="2460625" algn="l"/>
                <a:tab pos="3771900" algn="l"/>
              </a:tabLst>
            </a:pPr>
            <a:endParaRPr lang="en-US" altLang="zh-CN" sz="1600" b="1" dirty="0">
              <a:solidFill>
                <a:srgbClr val="006666"/>
              </a:solidFill>
              <a:latin typeface="Calibri" panose="020F0502020204030204" pitchFamily="34" charset="0"/>
              <a:ea typeface="宋体" charset="-122"/>
              <a:cs typeface="Calibri" panose="020F0502020204030204" pitchFamily="34" charset="0"/>
            </a:endParaRPr>
          </a:p>
          <a:p>
            <a:pPr defTabSz="457200" eaLnBrk="0" hangingPunct="0">
              <a:lnSpc>
                <a:spcPct val="110000"/>
              </a:lnSpc>
              <a:tabLst>
                <a:tab pos="571500" algn="l"/>
                <a:tab pos="2460625" algn="l"/>
                <a:tab pos="3771900" algn="l"/>
              </a:tabLst>
            </a:pPr>
            <a:r>
              <a:rPr lang="en-US" altLang="zh-CN" sz="1600" i="1" u="sng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Frequency Domain</a:t>
            </a:r>
            <a:r>
              <a:rPr lang="en-US" altLang="zh-CN" sz="1600" b="1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:	</a:t>
            </a:r>
            <a:r>
              <a:rPr lang="en-US" altLang="zh-CN" sz="1600" b="1" dirty="0">
                <a:solidFill>
                  <a:srgbClr val="8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Omega3P</a:t>
            </a:r>
            <a:r>
              <a:rPr lang="en-US" altLang="zh-CN" sz="1600" b="1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	– </a:t>
            </a:r>
            <a:r>
              <a:rPr lang="en-US" altLang="zh-CN" sz="1600" b="1" dirty="0" err="1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Eigensolver</a:t>
            </a:r>
            <a:r>
              <a:rPr lang="en-US" altLang="zh-CN" sz="1600" b="1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(damping)</a:t>
            </a:r>
          </a:p>
          <a:p>
            <a:pPr defTabSz="457200" eaLnBrk="0" hangingPunct="0">
              <a:lnSpc>
                <a:spcPct val="110000"/>
              </a:lnSpc>
              <a:tabLst>
                <a:tab pos="571500" algn="l"/>
                <a:tab pos="2460625" algn="l"/>
                <a:tab pos="3771900" algn="l"/>
              </a:tabLst>
            </a:pPr>
            <a:r>
              <a:rPr lang="en-US" altLang="zh-CN" sz="1600" b="1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                               	</a:t>
            </a:r>
            <a:r>
              <a:rPr lang="en-US" altLang="zh-CN" sz="1600" b="1" dirty="0">
                <a:solidFill>
                  <a:srgbClr val="8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S3P</a:t>
            </a:r>
            <a:r>
              <a:rPr lang="en-US" altLang="zh-CN" sz="1600" b="1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	– S-Parameter</a:t>
            </a:r>
            <a:endParaRPr lang="en-US" altLang="zh-CN" sz="1600" b="1" i="1" dirty="0">
              <a:solidFill>
                <a:srgbClr val="333399"/>
              </a:solidFill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defTabSz="457200" eaLnBrk="0" hangingPunct="0">
              <a:lnSpc>
                <a:spcPct val="125000"/>
              </a:lnSpc>
              <a:tabLst>
                <a:tab pos="571500" algn="l"/>
                <a:tab pos="2460625" algn="l"/>
                <a:tab pos="3771900" algn="l"/>
              </a:tabLst>
            </a:pPr>
            <a:r>
              <a:rPr lang="en-US" altLang="zh-CN" sz="1600" i="1" u="sng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Time Domain</a:t>
            </a:r>
            <a:r>
              <a:rPr lang="en-US" altLang="zh-CN" sz="1600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:</a:t>
            </a:r>
            <a:r>
              <a:rPr lang="en-US" altLang="zh-CN" sz="1600" b="1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 </a:t>
            </a:r>
            <a:r>
              <a:rPr lang="en-US" altLang="zh-CN" sz="1600" b="1" i="1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      	</a:t>
            </a:r>
            <a:r>
              <a:rPr lang="en-US" altLang="zh-CN" sz="1600" b="1" dirty="0">
                <a:solidFill>
                  <a:srgbClr val="8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T3P</a:t>
            </a:r>
            <a:r>
              <a:rPr lang="en-US" altLang="zh-CN" sz="1600" b="1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	– </a:t>
            </a:r>
            <a:r>
              <a:rPr lang="en-US" altLang="zh-CN" sz="1600" b="1" dirty="0" err="1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Wakefields</a:t>
            </a:r>
            <a:r>
              <a:rPr lang="en-US" altLang="zh-CN" sz="1600" b="1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and Transients</a:t>
            </a:r>
            <a:endParaRPr lang="en-US" altLang="zh-CN" sz="1600" i="1" dirty="0">
              <a:solidFill>
                <a:srgbClr val="333399"/>
              </a:solidFill>
              <a:latin typeface="Calibri" panose="020F0502020204030204" pitchFamily="34" charset="0"/>
              <a:ea typeface="宋体"/>
              <a:cs typeface="Calibri" panose="020F0502020204030204" pitchFamily="34" charset="0"/>
            </a:endParaRPr>
          </a:p>
          <a:p>
            <a:pPr defTabSz="457200" eaLnBrk="0" hangingPunct="0">
              <a:lnSpc>
                <a:spcPct val="110000"/>
              </a:lnSpc>
              <a:tabLst>
                <a:tab pos="571500" algn="l"/>
                <a:tab pos="2460625" algn="l"/>
                <a:tab pos="3771900" algn="l"/>
              </a:tabLst>
            </a:pPr>
            <a:r>
              <a:rPr lang="en-US" altLang="zh-CN" sz="1600" i="1" u="sng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Particle Tracking</a:t>
            </a:r>
            <a:r>
              <a:rPr lang="en-US" altLang="zh-CN" sz="1600" b="1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:   	</a:t>
            </a:r>
            <a:r>
              <a:rPr lang="en-US" altLang="zh-CN" sz="1600" b="1" dirty="0">
                <a:solidFill>
                  <a:srgbClr val="8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Track3P</a:t>
            </a:r>
            <a:r>
              <a:rPr lang="en-US" altLang="zh-CN" sz="1600" b="1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	– </a:t>
            </a:r>
            <a:r>
              <a:rPr lang="en-US" altLang="zh-CN" sz="1600" b="1" dirty="0" err="1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Multipacting</a:t>
            </a:r>
            <a:r>
              <a:rPr lang="en-US" altLang="zh-CN" sz="1600" b="1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 and Dark Current</a:t>
            </a:r>
          </a:p>
          <a:p>
            <a:pPr defTabSz="457200" eaLnBrk="0" hangingPunct="0">
              <a:lnSpc>
                <a:spcPct val="110000"/>
              </a:lnSpc>
              <a:tabLst>
                <a:tab pos="571500" algn="l"/>
                <a:tab pos="2460625" algn="l"/>
                <a:tab pos="3771900" algn="l"/>
              </a:tabLst>
            </a:pPr>
            <a:r>
              <a:rPr lang="en-US" altLang="zh-CN" sz="1600" i="1" u="sng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EM Particle-in-cell</a:t>
            </a:r>
            <a:r>
              <a:rPr lang="en-US" altLang="zh-CN" sz="1600" i="1" dirty="0">
                <a:solidFill>
                  <a:srgbClr val="333399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:</a:t>
            </a:r>
            <a:r>
              <a:rPr lang="en-US" altLang="zh-CN" sz="1600" i="1" dirty="0">
                <a:solidFill>
                  <a:srgbClr val="FF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	</a:t>
            </a:r>
            <a:r>
              <a:rPr lang="en-US" altLang="zh-CN" sz="1600" b="1" dirty="0">
                <a:solidFill>
                  <a:srgbClr val="8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Pic3P</a:t>
            </a:r>
            <a:r>
              <a:rPr lang="en-US" altLang="zh-CN" sz="1600" b="1" dirty="0">
                <a:solidFill>
                  <a:schemeClr val="accent2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	</a:t>
            </a:r>
            <a:r>
              <a:rPr lang="en-US" altLang="zh-CN" sz="1600" b="1" dirty="0">
                <a:solidFill>
                  <a:srgbClr val="00009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– RF guns &amp; space charge effects</a:t>
            </a:r>
          </a:p>
          <a:p>
            <a:pPr defTabSz="457200" eaLnBrk="0" hangingPunct="0">
              <a:lnSpc>
                <a:spcPct val="110000"/>
              </a:lnSpc>
              <a:tabLst>
                <a:tab pos="571500" algn="l"/>
                <a:tab pos="2460625" algn="l"/>
                <a:tab pos="3771900" algn="l"/>
              </a:tabLst>
            </a:pPr>
            <a:r>
              <a:rPr lang="en-US" altLang="zh-CN" sz="1600" i="1" u="sng" dirty="0">
                <a:solidFill>
                  <a:srgbClr val="333399"/>
                </a:solidFill>
                <a:highlight>
                  <a:srgbClr val="FFFF00"/>
                </a:highlight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Multi-physics</a:t>
            </a:r>
            <a:r>
              <a:rPr lang="en-US" altLang="zh-CN" sz="1600" i="1" dirty="0">
                <a:solidFill>
                  <a:srgbClr val="333399"/>
                </a:solidFill>
                <a:highlight>
                  <a:srgbClr val="FFFF00"/>
                </a:highlight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:	</a:t>
            </a:r>
            <a:r>
              <a:rPr lang="en-US" altLang="zh-CN" sz="1600" b="1" dirty="0">
                <a:solidFill>
                  <a:srgbClr val="8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TEM3P	</a:t>
            </a:r>
            <a:r>
              <a:rPr lang="en-US" altLang="zh-CN" sz="1600" b="1" dirty="0">
                <a:solidFill>
                  <a:srgbClr val="000090"/>
                </a:solidFill>
                <a:highlight>
                  <a:srgbClr val="FFFF00"/>
                </a:highlight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–</a:t>
            </a:r>
            <a:r>
              <a:rPr lang="en-US" altLang="zh-CN" sz="1600" b="1" dirty="0">
                <a:solidFill>
                  <a:schemeClr val="accent2"/>
                </a:solidFill>
                <a:highlight>
                  <a:srgbClr val="FFFF00"/>
                </a:highlight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 </a:t>
            </a:r>
            <a:r>
              <a:rPr lang="en-US" altLang="zh-CN" sz="1600" b="1" dirty="0">
                <a:solidFill>
                  <a:srgbClr val="000090"/>
                </a:solidFill>
                <a:highlight>
                  <a:srgbClr val="FFFF00"/>
                </a:highlight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EM, Thermal &amp; Mechanical analysis</a:t>
            </a:r>
          </a:p>
          <a:p>
            <a:pPr defTabSz="457200">
              <a:lnSpc>
                <a:spcPct val="110000"/>
              </a:lnSpc>
              <a:tabLst>
                <a:tab pos="571500" algn="l"/>
                <a:tab pos="2460625" algn="l"/>
                <a:tab pos="3771900" algn="l"/>
              </a:tabLst>
            </a:pPr>
            <a:r>
              <a:rPr lang="en-US" altLang="zh-CN" sz="1600" i="1" u="sng" dirty="0">
                <a:solidFill>
                  <a:srgbClr val="00009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Static Particle-in-cell:</a:t>
            </a:r>
            <a:r>
              <a:rPr lang="en-US" altLang="zh-CN" sz="1600" i="1" dirty="0">
                <a:solidFill>
                  <a:srgbClr val="00009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                </a:t>
            </a:r>
            <a:r>
              <a:rPr lang="en-US" sz="1600" b="1" dirty="0">
                <a:solidFill>
                  <a:srgbClr val="80000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Gun3P                </a:t>
            </a:r>
            <a:r>
              <a:rPr lang="en-US" sz="1600" b="1" dirty="0">
                <a:solidFill>
                  <a:srgbClr val="00009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–</a:t>
            </a:r>
            <a:r>
              <a:rPr lang="en-US" sz="1600" b="1" dirty="0">
                <a:solidFill>
                  <a:schemeClr val="accent2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 </a:t>
            </a:r>
            <a:r>
              <a:rPr lang="en-US" sz="1600" b="1" dirty="0">
                <a:solidFill>
                  <a:srgbClr val="000090"/>
                </a:solidFill>
                <a:latin typeface="Calibri" panose="020F0502020204030204" pitchFamily="34" charset="0"/>
                <a:ea typeface="宋体"/>
                <a:cs typeface="Calibri" panose="020F0502020204030204" pitchFamily="34" charset="0"/>
              </a:rPr>
              <a:t>DC guns &amp; space charge effects</a:t>
            </a:r>
            <a:endParaRPr lang="en-US" altLang="zh-CN" sz="1600" i="1" dirty="0">
              <a:solidFill>
                <a:srgbClr val="000090"/>
              </a:solidFill>
              <a:latin typeface="Calibri" panose="020F0502020204030204" pitchFamily="34" charset="0"/>
              <a:ea typeface="宋体" charset="-122"/>
              <a:cs typeface="Calibri" panose="020F0502020204030204" pitchFamily="34" charset="0"/>
            </a:endParaRPr>
          </a:p>
        </p:txBody>
      </p:sp>
      <p:pic>
        <p:nvPicPr>
          <p:cNvPr id="22" name="Picture 21" descr="A long thin metal bar&#10;&#10;AI-generated content may be incorrect.">
            <a:extLst>
              <a:ext uri="{FF2B5EF4-FFF2-40B4-BE49-F238E27FC236}">
                <a16:creationId xmlns:a16="http://schemas.microsoft.com/office/drawing/2014/main" id="{4E4B8E54-D369-0041-EB24-E9815F5921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92" y="3418052"/>
            <a:ext cx="3570106" cy="62896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FC16FE1-69A2-1F12-D3C4-4D2087ABBE87}"/>
              </a:ext>
            </a:extLst>
          </p:cNvPr>
          <p:cNvSpPr/>
          <p:nvPr/>
        </p:nvSpPr>
        <p:spPr>
          <a:xfrm>
            <a:off x="8142902" y="4043195"/>
            <a:ext cx="40703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SPEAR3 kicker </a:t>
            </a:r>
            <a:r>
              <a:rPr lang="en-US" sz="1400" dirty="0" err="1"/>
              <a:t>wakefield</a:t>
            </a:r>
            <a:r>
              <a:rPr lang="en-US" sz="1400" dirty="0"/>
              <a:t> using moving window </a:t>
            </a:r>
          </a:p>
        </p:txBody>
      </p:sp>
      <p:pic>
        <p:nvPicPr>
          <p:cNvPr id="8" name="Picture 7" descr="A blue green and yellow tube&#10;&#10;AI-generated content may be incorrect.">
            <a:extLst>
              <a:ext uri="{FF2B5EF4-FFF2-40B4-BE49-F238E27FC236}">
                <a16:creationId xmlns:a16="http://schemas.microsoft.com/office/drawing/2014/main" id="{200927A3-FF57-8414-9A1E-5305083DB3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2543" y="4308073"/>
            <a:ext cx="2162956" cy="1229991"/>
          </a:xfrm>
          <a:prstGeom prst="rect">
            <a:avLst/>
          </a:prstGeom>
        </p:spPr>
      </p:pic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FF4A8DA8-D621-D2AD-9B7E-1F98283A18C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1365E2-25E4-7FF7-609C-081D7A9975EA}"/>
              </a:ext>
            </a:extLst>
          </p:cNvPr>
          <p:cNvSpPr/>
          <p:nvPr/>
        </p:nvSpPr>
        <p:spPr>
          <a:xfrm>
            <a:off x="10120381" y="5492251"/>
            <a:ext cx="21629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LCLS-II mechanical modes</a:t>
            </a:r>
          </a:p>
        </p:txBody>
      </p:sp>
      <p:pic>
        <p:nvPicPr>
          <p:cNvPr id="13" name="Picture 12" descr="A diagram of a cell&#10;&#10;AI-generated content may be incorrect.">
            <a:extLst>
              <a:ext uri="{FF2B5EF4-FFF2-40B4-BE49-F238E27FC236}">
                <a16:creationId xmlns:a16="http://schemas.microsoft.com/office/drawing/2014/main" id="{08ADACD3-219A-9ABB-D41A-48C2DC7A7C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68660" y="4410731"/>
            <a:ext cx="1923064" cy="522849"/>
          </a:xfrm>
          <a:prstGeom prst="rect">
            <a:avLst/>
          </a:prstGeom>
        </p:spPr>
      </p:pic>
      <p:pic>
        <p:nvPicPr>
          <p:cNvPr id="19" name="Picture 18" descr="A diagram of a cell&#10;&#10;AI-generated content may be incorrect.">
            <a:extLst>
              <a:ext uri="{FF2B5EF4-FFF2-40B4-BE49-F238E27FC236}">
                <a16:creationId xmlns:a16="http://schemas.microsoft.com/office/drawing/2014/main" id="{1623FADE-DB3E-C0B9-E730-9A69AAA793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73891" y="4975163"/>
            <a:ext cx="1917833" cy="5188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A3A7BC-5B97-4777-A442-CF5C23596F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7687" y="967458"/>
            <a:ext cx="13081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044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>
          <a:extLst>
            <a:ext uri="{FF2B5EF4-FFF2-40B4-BE49-F238E27FC236}">
              <a16:creationId xmlns:a16="http://schemas.microsoft.com/office/drawing/2014/main" id="{226C2010-2F8E-AC24-73D6-0E7B92871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2">
            <a:extLst>
              <a:ext uri="{FF2B5EF4-FFF2-40B4-BE49-F238E27FC236}">
                <a16:creationId xmlns:a16="http://schemas.microsoft.com/office/drawing/2014/main" id="{7B1D2771-96E5-D674-F580-89A8A8DBFC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0100" y="183940"/>
            <a:ext cx="11087100" cy="694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 sz="3000" b="1" dirty="0">
                <a:solidFill>
                  <a:srgbClr val="8C151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Integration of RF and Radiation Simulation – ACE3P + Geant4</a:t>
            </a:r>
            <a:endParaRPr sz="3000" b="1" dirty="0">
              <a:solidFill>
                <a:srgbClr val="8C151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7" name="Google Shape;396;p12" descr="A blue and purple rectangle&#10;&#10;Description automatically generated">
            <a:extLst>
              <a:ext uri="{FF2B5EF4-FFF2-40B4-BE49-F238E27FC236}">
                <a16:creationId xmlns:a16="http://schemas.microsoft.com/office/drawing/2014/main" id="{24F3CAF1-7013-371D-5105-69F1F09A434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306" y="1787007"/>
            <a:ext cx="5693993" cy="713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397;p12" descr="A graph with a line&#10;&#10;Description automatically generated">
            <a:extLst>
              <a:ext uri="{FF2B5EF4-FFF2-40B4-BE49-F238E27FC236}">
                <a16:creationId xmlns:a16="http://schemas.microsoft.com/office/drawing/2014/main" id="{350F8E20-BBCD-A967-B3BE-F7B3EE3E3D8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3124" y="2723783"/>
            <a:ext cx="2402048" cy="178026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" name="Google Shape;398;p12">
            <a:extLst>
              <a:ext uri="{FF2B5EF4-FFF2-40B4-BE49-F238E27FC236}">
                <a16:creationId xmlns:a16="http://schemas.microsoft.com/office/drawing/2014/main" id="{7D5B56F1-C452-2A9C-13FB-203937F1789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42307" y="2612804"/>
            <a:ext cx="3258564" cy="2128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402;p12">
            <a:extLst>
              <a:ext uri="{FF2B5EF4-FFF2-40B4-BE49-F238E27FC236}">
                <a16:creationId xmlns:a16="http://schemas.microsoft.com/office/drawing/2014/main" id="{6BCBABD2-0CB9-32BC-FCAB-274E2E63D7B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1307" y="1138568"/>
            <a:ext cx="5689564" cy="56692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403;p12">
            <a:extLst>
              <a:ext uri="{FF2B5EF4-FFF2-40B4-BE49-F238E27FC236}">
                <a16:creationId xmlns:a16="http://schemas.microsoft.com/office/drawing/2014/main" id="{3FE8DE69-5B2E-C7B2-7A58-30F7DFC9C38E}"/>
              </a:ext>
            </a:extLst>
          </p:cNvPr>
          <p:cNvSpPr txBox="1"/>
          <p:nvPr/>
        </p:nvSpPr>
        <p:spPr>
          <a:xfrm>
            <a:off x="1383061" y="1138565"/>
            <a:ext cx="365702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Electron trajectories from ACE3P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5" name="Google Shape;404;p12">
            <a:extLst>
              <a:ext uri="{FF2B5EF4-FFF2-40B4-BE49-F238E27FC236}">
                <a16:creationId xmlns:a16="http://schemas.microsoft.com/office/drawing/2014/main" id="{ECAFA3F4-EC55-BB12-0D07-2A62E1885696}"/>
              </a:ext>
            </a:extLst>
          </p:cNvPr>
          <p:cNvSpPr txBox="1"/>
          <p:nvPr/>
        </p:nvSpPr>
        <p:spPr>
          <a:xfrm>
            <a:off x="1646086" y="1743424"/>
            <a:ext cx="338311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Radiation dose from Geant4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6" name="Google Shape;405;p12">
            <a:extLst>
              <a:ext uri="{FF2B5EF4-FFF2-40B4-BE49-F238E27FC236}">
                <a16:creationId xmlns:a16="http://schemas.microsoft.com/office/drawing/2014/main" id="{640C3E22-2CF4-7095-0E7B-823B14C1B50A}"/>
              </a:ext>
            </a:extLst>
          </p:cNvPr>
          <p:cNvSpPr txBox="1"/>
          <p:nvPr/>
        </p:nvSpPr>
        <p:spPr>
          <a:xfrm>
            <a:off x="650710" y="3154178"/>
            <a:ext cx="121167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Simulation</a:t>
            </a:r>
            <a:endParaRPr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Noto Sans Symbols"/>
              </a:rPr>
              <a:t>β </a:t>
            </a:r>
            <a:r>
              <a:rPr lang="en-US" sz="16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= 58</a:t>
            </a:r>
            <a:endParaRPr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7" name="Google Shape;406;p12">
            <a:extLst>
              <a:ext uri="{FF2B5EF4-FFF2-40B4-BE49-F238E27FC236}">
                <a16:creationId xmlns:a16="http://schemas.microsoft.com/office/drawing/2014/main" id="{7D9987E9-FF9A-C872-5771-C2875CBFD104}"/>
              </a:ext>
            </a:extLst>
          </p:cNvPr>
          <p:cNvSpPr txBox="1"/>
          <p:nvPr/>
        </p:nvSpPr>
        <p:spPr>
          <a:xfrm>
            <a:off x="3208344" y="3154178"/>
            <a:ext cx="1459625" cy="586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Measurement at KEK</a:t>
            </a:r>
            <a:endParaRPr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Google Shape;407;p12">
            <a:extLst>
              <a:ext uri="{FF2B5EF4-FFF2-40B4-BE49-F238E27FC236}">
                <a16:creationId xmlns:a16="http://schemas.microsoft.com/office/drawing/2014/main" id="{4959EFD1-B93B-059C-D1F9-6B7C28512772}"/>
              </a:ext>
            </a:extLst>
          </p:cNvPr>
          <p:cNvSpPr txBox="1"/>
          <p:nvPr/>
        </p:nvSpPr>
        <p:spPr>
          <a:xfrm>
            <a:off x="1656972" y="4674518"/>
            <a:ext cx="260840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Radiation dose distribution</a:t>
            </a:r>
            <a:endParaRPr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5B9A35-35B8-A392-D167-5FD8BF31D8D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8B7DEB-465E-8275-EBA4-B28A11023872}"/>
              </a:ext>
            </a:extLst>
          </p:cNvPr>
          <p:cNvSpPr txBox="1"/>
          <p:nvPr/>
        </p:nvSpPr>
        <p:spPr>
          <a:xfrm>
            <a:off x="227720" y="5082495"/>
            <a:ext cx="6168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Matching of radiation pattern by varying </a:t>
            </a:r>
            <a:r>
              <a:rPr lang="en-US" sz="1800" i="1" dirty="0">
                <a:solidFill>
                  <a:schemeClr val="tx1"/>
                </a:solidFill>
              </a:rPr>
              <a:t>local enhancement factor </a:t>
            </a:r>
            <a:r>
              <a:rPr lang="en-US" sz="1800" b="1" i="1" dirty="0">
                <a:solidFill>
                  <a:schemeClr val="tx1"/>
                </a:solidFill>
                <a:latin typeface="Symbol" pitchFamily="2" charset="2"/>
              </a:rPr>
              <a:t>b</a:t>
            </a:r>
            <a:r>
              <a:rPr lang="en-US" sz="1800" i="1" dirty="0">
                <a:solidFill>
                  <a:schemeClr val="tx1"/>
                </a:solidFill>
              </a:rPr>
              <a:t>  </a:t>
            </a:r>
            <a:r>
              <a:rPr lang="en-US" sz="1800" dirty="0">
                <a:solidFill>
                  <a:schemeClr val="tx1"/>
                </a:solidFill>
              </a:rPr>
              <a:t>for field emission by trial-and-error simulations –</a:t>
            </a:r>
            <a:r>
              <a:rPr lang="en-US" sz="1800" dirty="0">
                <a:solidFill>
                  <a:srgbClr val="0432FF"/>
                </a:solidFill>
              </a:rPr>
              <a:t> </a:t>
            </a:r>
            <a:r>
              <a:rPr lang="en-US" sz="1800" i="1" dirty="0">
                <a:solidFill>
                  <a:srgbClr val="0432FF"/>
                </a:solidFill>
              </a:rPr>
              <a:t>AI/ML </a:t>
            </a:r>
            <a:r>
              <a:rPr lang="en-US" i="1" dirty="0">
                <a:solidFill>
                  <a:srgbClr val="0432FF"/>
                </a:solidFill>
              </a:rPr>
              <a:t>i</a:t>
            </a:r>
            <a:r>
              <a:rPr lang="en-US" sz="1800" i="1" dirty="0">
                <a:solidFill>
                  <a:srgbClr val="0432FF"/>
                </a:solidFill>
              </a:rPr>
              <a:t>nverse approach bypasses this daunting process to identify emission origins.</a:t>
            </a:r>
          </a:p>
        </p:txBody>
      </p:sp>
      <p:pic>
        <p:nvPicPr>
          <p:cNvPr id="6" name="Picture 2" descr="A diagram of a workflow&#10;&#10;AI-generated content may be incorrect.">
            <a:extLst>
              <a:ext uri="{FF2B5EF4-FFF2-40B4-BE49-F238E27FC236}">
                <a16:creationId xmlns:a16="http://schemas.microsoft.com/office/drawing/2014/main" id="{B6ABDECF-BEC2-EEAF-5B29-F2DBE674F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745" y="1208082"/>
            <a:ext cx="5945195" cy="301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511953-AA83-8B9D-25A8-46006E6B837B}"/>
              </a:ext>
            </a:extLst>
          </p:cNvPr>
          <p:cNvSpPr txBox="1"/>
          <p:nvPr/>
        </p:nvSpPr>
        <p:spPr>
          <a:xfrm>
            <a:off x="8345642" y="921277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432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Forward simulation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F9720B-95DC-EB58-E2E6-DB6C57269A7F}"/>
              </a:ext>
            </a:extLst>
          </p:cNvPr>
          <p:cNvSpPr txBox="1"/>
          <p:nvPr/>
        </p:nvSpPr>
        <p:spPr>
          <a:xfrm>
            <a:off x="8514072" y="4063758"/>
            <a:ext cx="1821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0432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Inverse problem</a:t>
            </a:r>
          </a:p>
        </p:txBody>
      </p:sp>
      <p:pic>
        <p:nvPicPr>
          <p:cNvPr id="9" name="Picture 8" descr="A large copper tube with pipes&#10;&#10;AI-generated content may be incorrect.">
            <a:extLst>
              <a:ext uri="{FF2B5EF4-FFF2-40B4-BE49-F238E27FC236}">
                <a16:creationId xmlns:a16="http://schemas.microsoft.com/office/drawing/2014/main" id="{04703CBA-CF78-CD1D-FA18-A0186DC144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3051" y="4454418"/>
            <a:ext cx="5065986" cy="18178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2D84AC-E9BC-696D-25E2-7093A227988C}"/>
              </a:ext>
            </a:extLst>
          </p:cNvPr>
          <p:cNvSpPr txBox="1"/>
          <p:nvPr/>
        </p:nvSpPr>
        <p:spPr>
          <a:xfrm>
            <a:off x="7465711" y="6240553"/>
            <a:ext cx="394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Bench test of S-band structure at KEK</a:t>
            </a:r>
          </a:p>
        </p:txBody>
      </p:sp>
    </p:spTree>
    <p:extLst>
      <p:ext uri="{BB962C8B-B14F-4D97-AF65-F5344CB8AC3E}">
        <p14:creationId xmlns:p14="http://schemas.microsoft.com/office/powerpoint/2010/main" val="3779724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>
          <a:extLst>
            <a:ext uri="{FF2B5EF4-FFF2-40B4-BE49-F238E27FC236}">
              <a16:creationId xmlns:a16="http://schemas.microsoft.com/office/drawing/2014/main" id="{55AF0B8B-1E12-808A-A7F7-3DD066F14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>
            <a:extLst>
              <a:ext uri="{FF2B5EF4-FFF2-40B4-BE49-F238E27FC236}">
                <a16:creationId xmlns:a16="http://schemas.microsoft.com/office/drawing/2014/main" id="{14D5FD40-C04C-25A9-2994-41FFEDEC28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0820" y="210051"/>
            <a:ext cx="11310360" cy="5955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pPr>
              <a:buSzPts val="2000"/>
            </a:pPr>
            <a:r>
              <a:rPr lang="en-US" sz="3000" b="1" dirty="0">
                <a:latin typeface="Lato"/>
                <a:ea typeface="Lato"/>
                <a:cs typeface="Lato"/>
              </a:rPr>
              <a:t>Surrogate Models for Inverse Problems – Field Emission Origin</a:t>
            </a:r>
            <a:endParaRPr sz="3000" dirty="0">
              <a:latin typeface="Lato"/>
              <a:ea typeface="Lato"/>
              <a:cs typeface="Lato"/>
            </a:endParaRPr>
          </a:p>
        </p:txBody>
      </p:sp>
      <p:pic>
        <p:nvPicPr>
          <p:cNvPr id="3" name="movie">
            <a:hlinkClick r:id="" action="ppaction://media"/>
            <a:extLst>
              <a:ext uri="{FF2B5EF4-FFF2-40B4-BE49-F238E27FC236}">
                <a16:creationId xmlns:a16="http://schemas.microsoft.com/office/drawing/2014/main" id="{8F355865-A3CA-DBD8-A07E-AA775BD3F7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6603" y="2788167"/>
            <a:ext cx="5226949" cy="3006714"/>
          </a:xfrm>
          <a:prstGeom prst="rect">
            <a:avLst/>
          </a:prstGeom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CD86AEF4-3E59-A272-6D0D-4CF5C990B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305" y="953589"/>
            <a:ext cx="6215648" cy="2216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c="http://schemas.openxmlformats.org/markup-compatibility/2006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mc="http://schemas.openxmlformats.org/markup-compatibility/2006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 marL="741363" indent="-2841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9pPr>
          </a:lstStyle>
          <a:p>
            <a:pPr marL="0" indent="0">
              <a:spcBef>
                <a:spcPts val="267"/>
              </a:spcBef>
              <a:buClr>
                <a:schemeClr val="tx1"/>
              </a:buClr>
              <a:defRPr/>
            </a:pPr>
            <a:r>
              <a:rPr lang="en-US" sz="22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KEK 7-cell structure example for dark current study</a:t>
            </a:r>
            <a:endParaRPr lang="en-US" sz="2200" dirty="0">
              <a:solidFill>
                <a:srgbClr val="0432FF"/>
              </a:solidFill>
              <a:cs typeface="Calibri" panose="020F0502020204030204" pitchFamily="34" charset="0"/>
            </a:endParaRPr>
          </a:p>
          <a:p>
            <a:pPr marL="313259" indent="-313259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Particles emitted from 8 irises (high field regions)</a:t>
            </a:r>
          </a:p>
          <a:p>
            <a:pPr marL="742950" lvl="1" indent="-342900">
              <a:buClr>
                <a:schemeClr val="tx1"/>
              </a:buClr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with unknown field emission factor 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n-US" sz="200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n-US" sz="200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13259" indent="-313259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Fowler-Nordheim law used to estimate emission</a:t>
            </a:r>
          </a:p>
          <a:p>
            <a:pPr marL="313259" indent="-313259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Tracking and impacts monitored with Track3P</a:t>
            </a:r>
          </a:p>
          <a:p>
            <a:pPr marL="313259" indent="-313259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Particle data collected at downstream beampipe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63B747-3CD2-9A17-A545-3227681311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1454" y="2341892"/>
            <a:ext cx="4302479" cy="3399489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BC0639AE-3BA9-48E9-2C61-92E36849F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0953" y="953589"/>
            <a:ext cx="5542364" cy="143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c="http://schemas.openxmlformats.org/markup-compatibility/2006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mc="http://schemas.openxmlformats.org/markup-compatibility/2006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 marL="741363" indent="-2841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9pPr>
          </a:lstStyle>
          <a:p>
            <a:pPr marL="0" indent="0">
              <a:spcBef>
                <a:spcPts val="267"/>
              </a:spcBef>
              <a:buClr>
                <a:schemeClr val="tx1"/>
              </a:buClr>
              <a:defRPr/>
            </a:pPr>
            <a:r>
              <a:rPr lang="en-US" sz="22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Bayesian Gaussian process (GP) model built from synthetic data using forward simulations</a:t>
            </a:r>
            <a:endParaRPr lang="en-US" sz="2200" dirty="0">
              <a:solidFill>
                <a:srgbClr val="0432FF"/>
              </a:solidFill>
              <a:cs typeface="Calibri" panose="020F0502020204030204" pitchFamily="34" charset="0"/>
            </a:endParaRPr>
          </a:p>
          <a:p>
            <a:pPr marL="313259" indent="-313259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 spectrum plotted at downstream</a:t>
            </a:r>
          </a:p>
          <a:p>
            <a:pPr marL="313259" indent="-313259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GP model inverted using validation data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E2AE01-AD20-F8A5-514A-B3D3FAAB42BF}"/>
              </a:ext>
            </a:extLst>
          </p:cNvPr>
          <p:cNvSpPr txBox="1"/>
          <p:nvPr/>
        </p:nvSpPr>
        <p:spPr>
          <a:xfrm>
            <a:off x="6461595" y="5699341"/>
            <a:ext cx="53715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Clr>
                <a:schemeClr val="tx1"/>
              </a:buClr>
              <a:defRPr/>
            </a:pPr>
            <a:r>
              <a:rPr lang="en-US" sz="16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(true calculation) validation </a:t>
            </a:r>
            <a:r>
              <a:rPr lang="el-GR" sz="16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n-US" sz="16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[55, 45, 55, 55, 45, 45, 45, 55]</a:t>
            </a:r>
          </a:p>
          <a:p>
            <a:pPr algn="r">
              <a:buClr>
                <a:schemeClr val="tx1"/>
              </a:buClr>
              <a:defRPr/>
            </a:pPr>
            <a:r>
              <a:rPr lang="en-US" sz="16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GP model inversion </a:t>
            </a:r>
            <a:r>
              <a:rPr lang="el-GR" sz="16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</a:t>
            </a:r>
            <a:r>
              <a:rPr lang="en-US" sz="1600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[55, 47, 54, 54, 49, 40, 42, 54] </a:t>
            </a: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78B1193-815D-FB52-EC7D-61FA9DBBFB0D}"/>
              </a:ext>
            </a:extLst>
          </p:cNvPr>
          <p:cNvSpPr/>
          <p:nvPr/>
        </p:nvSpPr>
        <p:spPr>
          <a:xfrm>
            <a:off x="5508433" y="2788167"/>
            <a:ext cx="562633" cy="1936092"/>
          </a:xfrm>
          <a:prstGeom prst="arc">
            <a:avLst>
              <a:gd name="adj1" fmla="val 16336480"/>
              <a:gd name="adj2" fmla="val 5224432"/>
            </a:avLst>
          </a:prstGeom>
          <a:noFill/>
          <a:ln w="28575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B6B8FE4-FAF0-5407-4A96-28852FFF4763}"/>
              </a:ext>
            </a:extLst>
          </p:cNvPr>
          <p:cNvSpPr/>
          <p:nvPr/>
        </p:nvSpPr>
        <p:spPr>
          <a:xfrm>
            <a:off x="5173464" y="4691725"/>
            <a:ext cx="769993" cy="4953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8F04EF-C183-191B-FCC9-3EC08544569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5BFA1A-4A38-1864-F8E5-F0D32548BF9B}"/>
              </a:ext>
            </a:extLst>
          </p:cNvPr>
          <p:cNvSpPr txBox="1"/>
          <p:nvPr/>
        </p:nvSpPr>
        <p:spPr>
          <a:xfrm>
            <a:off x="560522" y="5609805"/>
            <a:ext cx="56652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/>
              <a:t>Dark current simulation will be extended to include radiation using </a:t>
            </a:r>
            <a:r>
              <a:rPr lang="en-US" sz="1900" dirty="0">
                <a:solidFill>
                  <a:srgbClr val="8C1514"/>
                </a:solidFill>
              </a:rPr>
              <a:t>Geant4</a:t>
            </a:r>
            <a:r>
              <a:rPr lang="en-US" sz="1900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9E9727-2FCB-9EA2-1F24-0D13A5B996D1}"/>
              </a:ext>
            </a:extLst>
          </p:cNvPr>
          <p:cNvSpPr txBox="1"/>
          <p:nvPr/>
        </p:nvSpPr>
        <p:spPr>
          <a:xfrm>
            <a:off x="2442999" y="3020909"/>
            <a:ext cx="18341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8C1514"/>
                </a:solidFill>
              </a:rPr>
              <a:t>ACE3P</a:t>
            </a:r>
            <a:r>
              <a:rPr lang="en-US" sz="1600" dirty="0"/>
              <a:t> simulation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BE5289-AA66-0DEF-301E-47647AF33E79}"/>
              </a:ext>
            </a:extLst>
          </p:cNvPr>
          <p:cNvSpPr txBox="1"/>
          <p:nvPr/>
        </p:nvSpPr>
        <p:spPr>
          <a:xfrm>
            <a:off x="7648680" y="2535287"/>
            <a:ext cx="1747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Dark current energy spectrum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2366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>
          <a:extLst>
            <a:ext uri="{FF2B5EF4-FFF2-40B4-BE49-F238E27FC236}">
              <a16:creationId xmlns:a16="http://schemas.microsoft.com/office/drawing/2014/main" id="{2F4557DE-5961-ED79-E661-98AEEA0C8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2">
            <a:extLst>
              <a:ext uri="{FF2B5EF4-FFF2-40B4-BE49-F238E27FC236}">
                <a16:creationId xmlns:a16="http://schemas.microsoft.com/office/drawing/2014/main" id="{2CD56DB5-280C-4C36-71F6-22DBD8A23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/>
              <a:t>Agentic Workflow to Automate Multi-Physics Simulation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2EF82B-3C60-696C-5D44-644F1CF0D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DC3F0D-C53E-5D77-5E95-AE45261D9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7181" y="4198556"/>
            <a:ext cx="8983077" cy="22217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48DA33A-F8B6-C1C4-6946-10F63ADA5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600" y="1931017"/>
            <a:ext cx="4737100" cy="2117224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50AF521C-58DC-A586-E5E8-4C0581E3E14B}"/>
              </a:ext>
            </a:extLst>
          </p:cNvPr>
          <p:cNvSpPr txBox="1"/>
          <p:nvPr/>
        </p:nvSpPr>
        <p:spPr>
          <a:xfrm>
            <a:off x="660400" y="1072816"/>
            <a:ext cx="112166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000" dirty="0"/>
              <a:t>CADSAT (CAD to Simulation Agentic Toolkit) project under DOE NNSA-funded Genesis/AI4NS lighthouse initiative – LLNL &amp; SNL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C5C2AC9-8F24-9E70-4F3D-0838CD513735}"/>
              </a:ext>
            </a:extLst>
          </p:cNvPr>
          <p:cNvSpPr txBox="1"/>
          <p:nvPr/>
        </p:nvSpPr>
        <p:spPr>
          <a:xfrm>
            <a:off x="660400" y="1800385"/>
            <a:ext cx="621792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000" dirty="0"/>
              <a:t>Approach applicable to ACE3P for accelerator modeling</a:t>
            </a:r>
          </a:p>
          <a:p>
            <a:pPr marL="742950" lvl="1" indent="-285750">
              <a:spcBef>
                <a:spcPts val="900"/>
              </a:spcBef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8C1515"/>
                </a:solidFill>
              </a:rPr>
              <a:t>Cubit</a:t>
            </a:r>
            <a:r>
              <a:rPr lang="en-US" sz="2000" dirty="0"/>
              <a:t> group at SNL for CAD-to-mesh pipeline</a:t>
            </a:r>
          </a:p>
          <a:p>
            <a:pPr marL="742950" lvl="1" indent="-285750">
              <a:spcBef>
                <a:spcPts val="900"/>
              </a:spcBef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8C1515"/>
                </a:solidFill>
              </a:rPr>
              <a:t>MADA</a:t>
            </a:r>
            <a:r>
              <a:rPr lang="en-US" sz="2000" dirty="0"/>
              <a:t> (Multi-Agent Design Assistant) group at LLNL for forward and inverse pipelines in MARBL inertial confinement fusion simulations</a:t>
            </a:r>
          </a:p>
        </p:txBody>
      </p:sp>
    </p:spTree>
    <p:extLst>
      <p:ext uri="{BB962C8B-B14F-4D97-AF65-F5344CB8AC3E}">
        <p14:creationId xmlns:p14="http://schemas.microsoft.com/office/powerpoint/2010/main" val="3169150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24F9669-0636-35CB-D340-B3BACF581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048" y="3809382"/>
            <a:ext cx="4035794" cy="302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0674AF-3885-9AA5-536A-4D150829F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3486" y="935586"/>
            <a:ext cx="4011031" cy="2906455"/>
          </a:xfrm>
          <a:prstGeom prst="rect">
            <a:avLst/>
          </a:prstGeom>
        </p:spPr>
      </p:pic>
      <p:pic>
        <p:nvPicPr>
          <p:cNvPr id="23" name="Google Shape;255;p3" descr="Perlmutter Phase I cabinets">
            <a:extLst>
              <a:ext uri="{FF2B5EF4-FFF2-40B4-BE49-F238E27FC236}">
                <a16:creationId xmlns:a16="http://schemas.microsoft.com/office/drawing/2014/main" id="{64CA7CA7-6FE5-8D15-38F3-9820089AEA2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5883" y="1166073"/>
            <a:ext cx="1982938" cy="182214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58;p3">
            <a:extLst>
              <a:ext uri="{FF2B5EF4-FFF2-40B4-BE49-F238E27FC236}">
                <a16:creationId xmlns:a16="http://schemas.microsoft.com/office/drawing/2014/main" id="{09470BD3-5BA8-E170-0A37-AB13D776EB95}"/>
              </a:ext>
            </a:extLst>
          </p:cNvPr>
          <p:cNvSpPr txBox="1"/>
          <p:nvPr/>
        </p:nvSpPr>
        <p:spPr>
          <a:xfrm>
            <a:off x="458922" y="3487759"/>
            <a:ext cx="6747421" cy="270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8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Libraries in linear algebra, linear solver, </a:t>
            </a:r>
            <a:r>
              <a:rPr lang="en-US" sz="1800" dirty="0" err="1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eigensolver</a:t>
            </a:r>
            <a:r>
              <a:rPr lang="en-US" sz="18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, partitioning and data format</a:t>
            </a:r>
            <a:endParaRPr sz="1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74675" lvl="1" indent="-285750">
              <a:buClr>
                <a:schemeClr val="dk1"/>
              </a:buClr>
              <a:buSzPts val="1600"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BLAS, LAPACK, </a:t>
            </a:r>
            <a:r>
              <a:rPr lang="en-US" dirty="0" err="1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ScaLAPACK</a:t>
            </a:r>
            <a:endParaRPr dirty="0">
              <a:solidFill>
                <a:schemeClr val="dk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Times New Roman"/>
            </a:endParaRPr>
          </a:p>
          <a:p>
            <a:pPr marL="574675" lvl="1" indent="-285750">
              <a:buClr>
                <a:schemeClr val="dk1"/>
              </a:buClr>
              <a:buSzPts val="1600"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MUMPS, </a:t>
            </a:r>
            <a:r>
              <a:rPr lang="en-US" dirty="0" err="1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SuperLU</a:t>
            </a:r>
            <a:r>
              <a:rPr lang="en-U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PETSc</a:t>
            </a:r>
            <a:endParaRPr dirty="0">
              <a:solidFill>
                <a:schemeClr val="dk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Times New Roman"/>
            </a:endParaRPr>
          </a:p>
          <a:p>
            <a:pPr marL="574675" lvl="1" indent="-285750">
              <a:buClr>
                <a:schemeClr val="dk1"/>
              </a:buClr>
              <a:buSzPts val="1600"/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ARPACK</a:t>
            </a:r>
            <a:endParaRPr dirty="0">
              <a:solidFill>
                <a:schemeClr val="dk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Times New Roman"/>
            </a:endParaRPr>
          </a:p>
          <a:p>
            <a:pPr marL="574675" lvl="1" indent="-285750">
              <a:buClr>
                <a:schemeClr val="dk1"/>
              </a:buClr>
              <a:buSzPts val="1600"/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ParMetis</a:t>
            </a:r>
            <a:r>
              <a:rPr lang="en-U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, Zoltan</a:t>
            </a:r>
            <a:endParaRPr dirty="0">
              <a:solidFill>
                <a:schemeClr val="dk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Times New Roman"/>
            </a:endParaRPr>
          </a:p>
          <a:p>
            <a:pPr marL="574675" lvl="1" indent="-285750">
              <a:buClr>
                <a:schemeClr val="dk1"/>
              </a:buClr>
              <a:buSzPts val="1600"/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Netcdf</a:t>
            </a:r>
            <a:r>
              <a:rPr lang="en-US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, HDF5</a:t>
            </a:r>
          </a:p>
          <a:p>
            <a:pPr marL="295275" indent="-285750">
              <a:spcAft>
                <a:spcPts val="300"/>
              </a:spcAft>
              <a:buClr>
                <a:schemeClr val="dk1"/>
              </a:buClr>
              <a:buSzPts val="1600"/>
              <a:buFont typeface="Wingdings" pitchFamily="2" charset="2"/>
              <a:buChar char="§"/>
            </a:pPr>
            <a:r>
              <a:rPr lang="en-US" sz="18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Interfaced to </a:t>
            </a:r>
            <a:r>
              <a:rPr lang="en-US" sz="1800" dirty="0" err="1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PETSc</a:t>
            </a:r>
            <a:r>
              <a:rPr lang="en-US" sz="18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 GPU backend for linear/nonlinear solvers</a:t>
            </a:r>
          </a:p>
          <a:p>
            <a:pPr marL="295275" indent="-285750">
              <a:spcAft>
                <a:spcPts val="300"/>
              </a:spcAft>
              <a:buClr>
                <a:schemeClr val="dk1"/>
              </a:buClr>
              <a:buSzPts val="1600"/>
              <a:buFont typeface="Wingdings" pitchFamily="2" charset="2"/>
              <a:buChar char="§"/>
            </a:pPr>
            <a:r>
              <a:rPr lang="en-US" sz="18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OpenMP adopted for CPU threads and GPU offload</a:t>
            </a:r>
          </a:p>
        </p:txBody>
      </p:sp>
      <p:sp>
        <p:nvSpPr>
          <p:cNvPr id="27" name="Google Shape;259;p3">
            <a:extLst>
              <a:ext uri="{FF2B5EF4-FFF2-40B4-BE49-F238E27FC236}">
                <a16:creationId xmlns:a16="http://schemas.microsoft.com/office/drawing/2014/main" id="{3CD118B9-A996-937B-3CF1-EF9992DC50D6}"/>
              </a:ext>
            </a:extLst>
          </p:cNvPr>
          <p:cNvSpPr txBox="1"/>
          <p:nvPr/>
        </p:nvSpPr>
        <p:spPr>
          <a:xfrm>
            <a:off x="372613" y="3172899"/>
            <a:ext cx="377638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800" dirty="0">
                <a:solidFill>
                  <a:srgbClr val="0432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Numerical libraries used in ACE3P</a:t>
            </a:r>
            <a:endParaRPr sz="1800" dirty="0">
              <a:solidFill>
                <a:srgbClr val="0432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FEFD7-2E83-4983-F3A3-FC69DD5DB581}"/>
              </a:ext>
            </a:extLst>
          </p:cNvPr>
          <p:cNvSpPr txBox="1"/>
          <p:nvPr/>
        </p:nvSpPr>
        <p:spPr>
          <a:xfrm>
            <a:off x="7926864" y="3022600"/>
            <a:ext cx="2480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Omega3P </a:t>
            </a:r>
            <a:r>
              <a:rPr lang="en-US" sz="1600" dirty="0"/>
              <a:t>w/ 12M DOF’s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BE5125-F488-72A9-B4C0-9F84469AD54E}"/>
              </a:ext>
            </a:extLst>
          </p:cNvPr>
          <p:cNvSpPr txBox="1"/>
          <p:nvPr/>
        </p:nvSpPr>
        <p:spPr>
          <a:xfrm>
            <a:off x="7906427" y="6216494"/>
            <a:ext cx="2023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T3P </a:t>
            </a:r>
            <a:r>
              <a:rPr lang="en-US" sz="1600" dirty="0"/>
              <a:t>w/ 130M DOF’s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8" name="Google Shape;256;p3">
            <a:extLst>
              <a:ext uri="{FF2B5EF4-FFF2-40B4-BE49-F238E27FC236}">
                <a16:creationId xmlns:a16="http://schemas.microsoft.com/office/drawing/2014/main" id="{B4F28720-E6A4-058B-357E-499BA6437532}"/>
              </a:ext>
            </a:extLst>
          </p:cNvPr>
          <p:cNvSpPr txBox="1"/>
          <p:nvPr/>
        </p:nvSpPr>
        <p:spPr>
          <a:xfrm>
            <a:off x="2827799" y="1166073"/>
            <a:ext cx="3490547" cy="1900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Aft>
                <a:spcPts val="600"/>
              </a:spcAft>
              <a:buClr>
                <a:srgbClr val="0432FF"/>
              </a:buClr>
              <a:buSzPts val="1600"/>
            </a:pPr>
            <a:r>
              <a:rPr lang="en-US" sz="1800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NERSC</a:t>
            </a:r>
            <a:r>
              <a:rPr lang="en-US" sz="1800" b="1" dirty="0">
                <a:solidFill>
                  <a:srgbClr val="0432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 Perlmutter: </a:t>
            </a:r>
            <a:r>
              <a:rPr lang="en-US" sz="1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Cray EX</a:t>
            </a:r>
            <a:endParaRPr sz="1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Times New Roman"/>
            </a:endParaRPr>
          </a:p>
          <a:p>
            <a:pPr marL="285750" indent="-285750">
              <a:spcAft>
                <a:spcPts val="600"/>
              </a:spcAft>
              <a:buClr>
                <a:srgbClr val="000000"/>
              </a:buClr>
              <a:buSzPct val="100000"/>
              <a:buFont typeface="Wingdings" pitchFamily="2" charset="2"/>
              <a:buChar char="§"/>
            </a:pPr>
            <a:r>
              <a:rPr lang="en-US" sz="18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3072 CPU-only nodes with a total of </a:t>
            </a:r>
            <a:r>
              <a:rPr lang="en-US" sz="18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196,608 cores</a:t>
            </a:r>
            <a:endParaRPr lang="en-US" sz="1800" dirty="0">
              <a:solidFill>
                <a:schemeClr val="dk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Times New Roman"/>
            </a:endParaRPr>
          </a:p>
          <a:p>
            <a:pPr marL="285750" indent="-285750">
              <a:spcAft>
                <a:spcPts val="600"/>
              </a:spcAft>
              <a:buClr>
                <a:srgbClr val="000000"/>
              </a:buClr>
              <a:buSzPct val="100000"/>
              <a:buFont typeface="Wingdings" pitchFamily="2" charset="2"/>
              <a:buChar char="§"/>
            </a:pPr>
            <a:r>
              <a:rPr lang="en-US" sz="1800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1536 GPU accelerated nodes </a:t>
            </a:r>
          </a:p>
          <a:p>
            <a:pPr marL="285750" indent="-285750">
              <a:buClr>
                <a:srgbClr val="000000"/>
              </a:buClr>
              <a:buSzPct val="100000"/>
              <a:buFont typeface="Wingdings" pitchFamily="2" charset="2"/>
              <a:buChar char="§"/>
            </a:pPr>
            <a:r>
              <a:rPr lang="en-US" sz="1800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Times New Roman"/>
              </a:rPr>
              <a:t>2.2 petabytes of memory</a:t>
            </a:r>
          </a:p>
          <a:p>
            <a:pPr marL="128588" indent="-128588">
              <a:buClr>
                <a:srgbClr val="000000"/>
              </a:buClr>
              <a:buSzPts val="1400"/>
              <a:buFont typeface="Arial"/>
              <a:buChar char="•"/>
            </a:pPr>
            <a:endParaRPr dirty="0">
              <a:solidFill>
                <a:schemeClr val="dk1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54D4170B-C288-DC22-4475-D2493B0FEF24}"/>
              </a:ext>
            </a:extLst>
          </p:cNvPr>
          <p:cNvSpPr txBox="1">
            <a:spLocks/>
          </p:cNvSpPr>
          <p:nvPr/>
        </p:nvSpPr>
        <p:spPr bwMode="auto">
          <a:xfrm>
            <a:off x="615883" y="176451"/>
            <a:ext cx="11618935" cy="795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algn="l"/>
            <a:r>
              <a:rPr lang="en-US" sz="3000" b="1" kern="0" dirty="0">
                <a:solidFill>
                  <a:srgbClr val="8C151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High Performance Computing (HPC) for High Fidelity Simulation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1FF8F5-088C-29B0-3DD6-1910CE88B0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633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aph of different colors&#10;&#10;AI-generated content may be incorrect.">
            <a:extLst>
              <a:ext uri="{FF2B5EF4-FFF2-40B4-BE49-F238E27FC236}">
                <a16:creationId xmlns:a16="http://schemas.microsoft.com/office/drawing/2014/main" id="{B305D37A-5E71-CBC3-50CE-F05D237C5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744" y="2259073"/>
            <a:ext cx="9172655" cy="35507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C7A77A-6946-B49A-F500-349B17874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801" y="238711"/>
            <a:ext cx="10553700" cy="632152"/>
          </a:xfrm>
        </p:spPr>
        <p:txBody>
          <a:bodyPr>
            <a:normAutofit/>
          </a:bodyPr>
          <a:lstStyle/>
          <a:p>
            <a:r>
              <a:rPr lang="en-US" sz="3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Hybrid </a:t>
            </a:r>
            <a:r>
              <a:rPr lang="en-US" sz="30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MPI+OpenMP</a:t>
            </a:r>
            <a:r>
              <a:rPr lang="en-US" sz="3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Parallelization of ACE3P Track3P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CA6F53-5435-6E0F-E38F-54EF10B9337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/>
          </a:p>
        </p:txBody>
      </p:sp>
      <p:sp>
        <p:nvSpPr>
          <p:cNvPr id="7" name="Google Shape;384;p44">
            <a:extLst>
              <a:ext uri="{FF2B5EF4-FFF2-40B4-BE49-F238E27FC236}">
                <a16:creationId xmlns:a16="http://schemas.microsoft.com/office/drawing/2014/main" id="{61A5BE92-F4F1-3709-C1FC-FEE731A8E852}"/>
              </a:ext>
            </a:extLst>
          </p:cNvPr>
          <p:cNvSpPr txBox="1"/>
          <p:nvPr/>
        </p:nvSpPr>
        <p:spPr>
          <a:xfrm>
            <a:off x="737801" y="1048156"/>
            <a:ext cx="1097305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buClr>
                <a:srgbClr val="000000"/>
              </a:buClr>
              <a:buSzPts val="2000"/>
              <a:buFont typeface="Wingdings" pitchFamily="2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Track3P: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Particle tracking for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multipacting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dark current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simulations</a:t>
            </a:r>
          </a:p>
          <a:p>
            <a:pPr marL="342900" indent="-342900">
              <a:buClr>
                <a:srgbClr val="000000"/>
              </a:buClr>
              <a:buSzPts val="2000"/>
              <a:buFont typeface="Wingdings" pitchFamily="2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 MPI parallelism: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rank holds a complete mesh and field data -&gt; leads to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idle cores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modern HPC nodes</a:t>
            </a:r>
          </a:p>
          <a:p>
            <a:pPr marL="342900" indent="-342900">
              <a:buClr>
                <a:srgbClr val="000000"/>
              </a:buClr>
              <a:buSzPts val="2000"/>
              <a:buFont typeface="Wingdings" pitchFamily="2" charset="2"/>
              <a:buChar char="§"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MPI+OpenMP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 scalability and node-level efficiency by leveraging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OpenMP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threading</a:t>
            </a:r>
          </a:p>
        </p:txBody>
      </p:sp>
      <p:sp>
        <p:nvSpPr>
          <p:cNvPr id="13" name="Google Shape;390;p44">
            <a:extLst>
              <a:ext uri="{FF2B5EF4-FFF2-40B4-BE49-F238E27FC236}">
                <a16:creationId xmlns:a16="http://schemas.microsoft.com/office/drawing/2014/main" id="{E6D5023E-7827-7B9D-9510-D27572BB5752}"/>
              </a:ext>
            </a:extLst>
          </p:cNvPr>
          <p:cNvSpPr txBox="1"/>
          <p:nvPr/>
        </p:nvSpPr>
        <p:spPr>
          <a:xfrm>
            <a:off x="857226" y="5916017"/>
            <a:ext cx="10781693" cy="4000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Hybrid </a:t>
            </a:r>
            <a:r>
              <a:rPr lang="en-US" sz="2000" i="1" u="none" strike="noStrike" cap="none" dirty="0" err="1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MPI+OpenMP</a:t>
            </a:r>
            <a:r>
              <a:rPr lang="en-US" sz="2000" i="1" u="none" strike="noStrike" cap="none" dirty="0">
                <a:solidFill>
                  <a:srgbClr val="0432FF"/>
                </a:solidFill>
                <a:latin typeface="Arial"/>
                <a:ea typeface="Arial"/>
                <a:cs typeface="Arial"/>
                <a:sym typeface="Arial"/>
              </a:rPr>
              <a:t> significantly improves node-level efficiency and overall performance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730924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1F5103-2395-660C-1A2F-F7037241B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971" y="1256892"/>
            <a:ext cx="4855323" cy="211694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73A5BB0-E630-773B-0DBA-2BECDC476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09" y="248361"/>
            <a:ext cx="10553700" cy="632152"/>
          </a:xfrm>
        </p:spPr>
        <p:txBody>
          <a:bodyPr>
            <a:normAutofit/>
          </a:bodyPr>
          <a:lstStyle/>
          <a:p>
            <a:r>
              <a:rPr lang="en-US" sz="3000" b="1" dirty="0"/>
              <a:t>“Design-to-Prototype" of Accelerator and RF Components</a:t>
            </a:r>
          </a:p>
        </p:txBody>
      </p:sp>
      <p:sp>
        <p:nvSpPr>
          <p:cNvPr id="7" name="Google Shape;542;p7">
            <a:extLst>
              <a:ext uri="{FF2B5EF4-FFF2-40B4-BE49-F238E27FC236}">
                <a16:creationId xmlns:a16="http://schemas.microsoft.com/office/drawing/2014/main" id="{87CBBF04-4EA7-E489-1926-52F3D3108C6A}"/>
              </a:ext>
            </a:extLst>
          </p:cNvPr>
          <p:cNvSpPr txBox="1">
            <a:spLocks/>
          </p:cNvSpPr>
          <p:nvPr/>
        </p:nvSpPr>
        <p:spPr>
          <a:xfrm>
            <a:off x="458609" y="1021949"/>
            <a:ext cx="5128375" cy="8982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5700" rIns="91425" bIns="45700" rtlCol="0" anchor="t" anchorCtr="0">
            <a:noAutofit/>
          </a:bodyPr>
          <a:lstStyle>
            <a:lvl1pPr marL="457200" lvl="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600"/>
              <a:buFont typeface="Lato"/>
              <a:buNone/>
              <a:defRPr sz="1600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914400" lvl="1" indent="-342392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Font typeface="Arial" panose="020B0604020202020204" pitchFamily="34" charset="0"/>
              <a:buChar char="•"/>
              <a:tabLst/>
              <a:defRPr sz="1600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1371600" lvl="2" indent="-34036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Font typeface="Arial" panose="020B0604020202020204" pitchFamily="34" charset="0"/>
              <a:buChar char="•"/>
              <a:tabLst/>
              <a:defRPr sz="1600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828800" lvl="3" indent="-328167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 panose="020B0604020202020204" pitchFamily="34" charset="0"/>
              <a:buChar char="•"/>
              <a:tabLst/>
              <a:defRPr sz="1400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2286000" lvl="4" indent="-328167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743200" lvl="5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Prototyping crab cavity for LHC </a:t>
            </a:r>
            <a:r>
              <a:rPr lang="en-US" sz="1800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HiLumi</a:t>
            </a:r>
            <a:r>
              <a:rPr lang="en-US" sz="18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Upgrade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1FCBD5-731B-E097-12F3-13DC53F4150B}"/>
              </a:ext>
            </a:extLst>
          </p:cNvPr>
          <p:cNvSpPr txBox="1"/>
          <p:nvPr/>
        </p:nvSpPr>
        <p:spPr>
          <a:xfrm>
            <a:off x="9017661" y="959230"/>
            <a:ext cx="18546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Cavity in production</a:t>
            </a:r>
          </a:p>
        </p:txBody>
      </p:sp>
      <p:sp>
        <p:nvSpPr>
          <p:cNvPr id="11" name="Google Shape;542;p7">
            <a:extLst>
              <a:ext uri="{FF2B5EF4-FFF2-40B4-BE49-F238E27FC236}">
                <a16:creationId xmlns:a16="http://schemas.microsoft.com/office/drawing/2014/main" id="{F45F06D1-46DF-62A1-D0F5-C5673984BB84}"/>
              </a:ext>
            </a:extLst>
          </p:cNvPr>
          <p:cNvSpPr txBox="1">
            <a:spLocks/>
          </p:cNvSpPr>
          <p:nvPr/>
        </p:nvSpPr>
        <p:spPr>
          <a:xfrm>
            <a:off x="458609" y="1564302"/>
            <a:ext cx="4701220" cy="17507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5700" rIns="91425" bIns="45700" rtlCol="0" anchor="t" anchorCtr="0">
            <a:noAutofit/>
          </a:bodyPr>
          <a:lstStyle>
            <a:lvl1pPr marL="457200" lvl="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600"/>
              <a:buFont typeface="Lato"/>
              <a:buNone/>
              <a:defRPr sz="1600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914400" lvl="1" indent="-342392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Font typeface="Arial" panose="020B0604020202020204" pitchFamily="34" charset="0"/>
              <a:buChar char="•"/>
              <a:tabLst/>
              <a:defRPr sz="1600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1371600" lvl="2" indent="-34036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Font typeface="Arial" panose="020B0604020202020204" pitchFamily="34" charset="0"/>
              <a:buChar char="•"/>
              <a:tabLst/>
              <a:defRPr sz="1600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828800" lvl="3" indent="-328167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 panose="020B0604020202020204" pitchFamily="34" charset="0"/>
              <a:buChar char="•"/>
              <a:tabLst/>
              <a:defRPr sz="1400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2286000" lvl="4" indent="-328167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743200" lvl="5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Installation of rf crab cavities is a key for luminosity enhancement.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AF2D24"/>
                </a:solidFill>
                <a:latin typeface="Arial"/>
                <a:ea typeface="Arial"/>
                <a:cs typeface="Arial"/>
                <a:sym typeface="Arial"/>
              </a:rPr>
              <a:t>ACE3P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used to optimize cavity rf design, and keep/update final cavity geometry for engineering</a:t>
            </a:r>
          </a:p>
          <a:p>
            <a:pPr marL="0" indent="0">
              <a:lnSpc>
                <a:spcPct val="115000"/>
              </a:lnSpc>
              <a:spcBef>
                <a:spcPts val="600"/>
              </a:spcBef>
            </a:pPr>
            <a:endParaRPr lang="en-US" sz="18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AA15593-842D-A70C-4D1E-22A0B3546F4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23E9F4A-8F6D-24F5-4F20-0030A961D59A}"/>
              </a:ext>
            </a:extLst>
          </p:cNvPr>
          <p:cNvSpPr txBox="1">
            <a:spLocks/>
          </p:cNvSpPr>
          <p:nvPr/>
        </p:nvSpPr>
        <p:spPr>
          <a:xfrm>
            <a:off x="458609" y="3477122"/>
            <a:ext cx="4012723" cy="421219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2133" b="0" dirty="0">
                <a:solidFill>
                  <a:srgbClr val="0F03FC"/>
                </a:solidFill>
              </a:rPr>
              <a:t>Distributed coupling Linac RF modeling</a:t>
            </a:r>
          </a:p>
        </p:txBody>
      </p:sp>
      <p:pic>
        <p:nvPicPr>
          <p:cNvPr id="6" name="Picture 5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5ADD83BA-227B-1733-8EED-504DEA86D7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29" r="37037"/>
          <a:stretch/>
        </p:blipFill>
        <p:spPr>
          <a:xfrm rot="5400000" flipH="1">
            <a:off x="9096246" y="2605030"/>
            <a:ext cx="1521095" cy="3802739"/>
          </a:xfrm>
          <a:prstGeom prst="rect">
            <a:avLst/>
          </a:prstGeom>
        </p:spPr>
      </p:pic>
      <p:pic>
        <p:nvPicPr>
          <p:cNvPr id="13" name="Picture 12" descr="A picture containing indoor&#10;&#10;Description automatically generated">
            <a:extLst>
              <a:ext uri="{FF2B5EF4-FFF2-40B4-BE49-F238E27FC236}">
                <a16:creationId xmlns:a16="http://schemas.microsoft.com/office/drawing/2014/main" id="{106F018C-8BD9-AFDB-719E-CB4F90D7CA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5423" y="5266947"/>
            <a:ext cx="3802741" cy="104417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8484DB7-EBEA-F2EB-5F8C-3BABC60A806E}"/>
              </a:ext>
            </a:extLst>
          </p:cNvPr>
          <p:cNvSpPr/>
          <p:nvPr/>
        </p:nvSpPr>
        <p:spPr>
          <a:xfrm>
            <a:off x="377287" y="4060405"/>
            <a:ext cx="2832022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3688" indent="-2841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RF coupling and power distribution waveguide optimization</a:t>
            </a:r>
          </a:p>
          <a:p>
            <a:pPr marL="293688" indent="-284163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Full cavity system rf simulation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EC6EC44-A009-D71E-0371-1E7799E44D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4389" y="4060405"/>
            <a:ext cx="4292600" cy="225071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424C18B-4A2E-5DBC-A3D4-34EB2C169EBF}"/>
              </a:ext>
            </a:extLst>
          </p:cNvPr>
          <p:cNvSpPr/>
          <p:nvPr/>
        </p:nvSpPr>
        <p:spPr>
          <a:xfrm>
            <a:off x="6306971" y="1256892"/>
            <a:ext cx="2270972" cy="21169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AFEAC0-16FF-B976-69D7-05ED6F94BB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7733" y="1122409"/>
            <a:ext cx="2427661" cy="225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401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3A5BB0-E630-773B-0DBA-2BECDC476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/>
              <a:t>Virtual Prototyping through Multi-Physics Workflow</a:t>
            </a:r>
          </a:p>
        </p:txBody>
      </p:sp>
      <p:sp>
        <p:nvSpPr>
          <p:cNvPr id="16" name="Google Shape;542;p7">
            <a:extLst>
              <a:ext uri="{FF2B5EF4-FFF2-40B4-BE49-F238E27FC236}">
                <a16:creationId xmlns:a16="http://schemas.microsoft.com/office/drawing/2014/main" id="{BA12744C-39AF-0752-0419-B6F881F2F90F}"/>
              </a:ext>
            </a:extLst>
          </p:cNvPr>
          <p:cNvSpPr txBox="1">
            <a:spLocks/>
          </p:cNvSpPr>
          <p:nvPr/>
        </p:nvSpPr>
        <p:spPr>
          <a:xfrm>
            <a:off x="6225036" y="974587"/>
            <a:ext cx="5272020" cy="4543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5700" rIns="91425" bIns="45700" rtlCol="0" anchor="t" anchorCtr="0">
            <a:noAutofit/>
          </a:bodyPr>
          <a:lstStyle>
            <a:lvl1pPr marL="457200" lvl="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600"/>
              <a:buFont typeface="Lato"/>
              <a:buNone/>
              <a:defRPr sz="1600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914400" lvl="1" indent="-342392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Font typeface="Arial" panose="020B0604020202020204" pitchFamily="34" charset="0"/>
              <a:buChar char="•"/>
              <a:tabLst/>
              <a:defRPr sz="1600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1371600" lvl="2" indent="-34036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Font typeface="Arial" panose="020B0604020202020204" pitchFamily="34" charset="0"/>
              <a:buChar char="•"/>
              <a:tabLst/>
              <a:defRPr sz="1600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828800" lvl="3" indent="-328167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 panose="020B0604020202020204" pitchFamily="34" charset="0"/>
              <a:buChar char="•"/>
              <a:tabLst/>
              <a:defRPr sz="1400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2286000" lvl="4" indent="-328167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rgbClr val="3F3F3F"/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743200" lvl="5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EM, thermal and mechanical analysis for rf gun</a:t>
            </a:r>
          </a:p>
          <a:p>
            <a:pPr marL="0" indent="0">
              <a:lnSpc>
                <a:spcPct val="115000"/>
              </a:lnSpc>
              <a:spcBef>
                <a:spcPts val="600"/>
              </a:spcBef>
            </a:pPr>
            <a:endParaRPr lang="en-US" sz="1800" i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A4B1337-2529-A113-2C72-9E05DE104FC3}"/>
              </a:ext>
            </a:extLst>
          </p:cNvPr>
          <p:cNvSpPr txBox="1"/>
          <p:nvPr/>
        </p:nvSpPr>
        <p:spPr>
          <a:xfrm>
            <a:off x="583665" y="5462131"/>
            <a:ext cx="4797632" cy="7219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i="1" dirty="0">
                <a:cs typeface="Arial" panose="020B0604020202020204" pitchFamily="34" charset="0"/>
              </a:rPr>
              <a:t>High-fidelity multi-physics calculations using ACE3P modules ensure reliable design.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69E5BA-95DF-E09B-BACD-C6B4E15B4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256" y="3601165"/>
            <a:ext cx="4929062" cy="3286041"/>
          </a:xfrm>
          <a:prstGeom prst="rect">
            <a:avLst/>
          </a:prstGeom>
        </p:spPr>
      </p:pic>
      <p:pic>
        <p:nvPicPr>
          <p:cNvPr id="9" name="Picture 8" descr="A picture containing green&#10;&#10;Description automatically generated">
            <a:extLst>
              <a:ext uri="{FF2B5EF4-FFF2-40B4-BE49-F238E27FC236}">
                <a16:creationId xmlns:a16="http://schemas.microsoft.com/office/drawing/2014/main" id="{AAA337E4-763A-C1E7-A5CF-2B77959AC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306" y="1365453"/>
            <a:ext cx="1662997" cy="184484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A095093-CEE2-23B6-1793-83B38485A19D}"/>
              </a:ext>
            </a:extLst>
          </p:cNvPr>
          <p:cNvSpPr txBox="1"/>
          <p:nvPr/>
        </p:nvSpPr>
        <p:spPr>
          <a:xfrm>
            <a:off x="8436158" y="1770129"/>
            <a:ext cx="23326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Spare gun design by modifying geometry to reduce dark current emission from cavity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B64DDAB-6FF2-D74B-1CF0-0132D74A19CA}"/>
              </a:ext>
            </a:extLst>
          </p:cNvPr>
          <p:cNvSpPr txBox="1"/>
          <p:nvPr/>
        </p:nvSpPr>
        <p:spPr>
          <a:xfrm>
            <a:off x="6232634" y="3283757"/>
            <a:ext cx="5058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Multiphysics analysis using </a:t>
            </a:r>
            <a:r>
              <a:rPr lang="en-US" sz="1600" b="1" dirty="0">
                <a:solidFill>
                  <a:srgbClr val="AF2D24"/>
                </a:solidFill>
              </a:rPr>
              <a:t>Omega3P</a:t>
            </a:r>
            <a:r>
              <a:rPr lang="en-US" sz="1600" dirty="0"/>
              <a:t>, </a:t>
            </a:r>
            <a:r>
              <a:rPr lang="en-US" sz="1600" b="1" dirty="0">
                <a:solidFill>
                  <a:srgbClr val="AF2D24"/>
                </a:solidFill>
              </a:rPr>
              <a:t>TEM3P</a:t>
            </a:r>
            <a:r>
              <a:rPr lang="en-US" sz="1600" dirty="0"/>
              <a:t> and </a:t>
            </a:r>
            <a:r>
              <a:rPr lang="en-US" sz="1600" b="1" dirty="0">
                <a:solidFill>
                  <a:srgbClr val="AF2D24"/>
                </a:solidFill>
              </a:rPr>
              <a:t>Track3P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DC7B41-0582-9824-C6C2-46BBC8CBC4C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780B0F-15FA-8755-DDF4-F183FB4B5B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44" y="1193135"/>
            <a:ext cx="4448857" cy="402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72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790EEA-8689-3B46-AA04-8DE592B69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b="1" dirty="0"/>
              <a:t>Dynamic Lorentz Force Detuning (LFD) for Resonance Control</a:t>
            </a:r>
            <a:endParaRPr lang="en-US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9F9875-E972-1A4E-8A35-59CD747A57B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1568" y="969484"/>
            <a:ext cx="10899813" cy="2324559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2000" dirty="0"/>
              <a:t>Analysis of </a:t>
            </a:r>
            <a:r>
              <a:rPr lang="en-US" sz="2000" dirty="0">
                <a:solidFill>
                  <a:srgbClr val="0432FF"/>
                </a:solidFill>
              </a:rPr>
              <a:t>dynamic LFD </a:t>
            </a:r>
            <a:r>
              <a:rPr lang="en-US" sz="2000" dirty="0"/>
              <a:t>is the most critical engineering task for pulsed operation of SRF cavities:</a:t>
            </a:r>
          </a:p>
          <a:p>
            <a:pPr marL="579438" lvl="0" indent="-350838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/>
              <a:t>EM fields exert radiation pressure (Lorentz force) on thin niobium cavity walls</a:t>
            </a:r>
          </a:p>
          <a:p>
            <a:pPr marL="579438" lvl="0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/>
              <a:t>CW: static deformation → fixed frequency shift → compensated by tuner offset</a:t>
            </a:r>
          </a:p>
          <a:p>
            <a:pPr marL="579438" lvl="0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/>
              <a:t>Pulsed: </a:t>
            </a:r>
            <a:r>
              <a:rPr lang="en-US" sz="2000" dirty="0">
                <a:solidFill>
                  <a:srgbClr val="0432FF"/>
                </a:solidFill>
              </a:rPr>
              <a:t>time-varying field amplitude → dynamic Lorentz force (LF) → transient mechanical vibration → dynamic detuning</a:t>
            </a:r>
          </a:p>
          <a:p>
            <a:pPr marL="579438" lvl="0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/>
              <a:t>Detuning scales quadratically and hence grows rapidly with field gradient</a:t>
            </a:r>
          </a:p>
          <a:p>
            <a:pPr lvl="0">
              <a:lnSpc>
                <a:spcPct val="100000"/>
              </a:lnSpc>
            </a:pPr>
            <a:endParaRPr lang="en-US" sz="2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42FA9-5E89-7D41-A21C-2B75E7B339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CED3A2-5E89-3230-1E17-7C91EBD7D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8250" y="3429001"/>
            <a:ext cx="4247751" cy="2749238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EFEDA20-A3C6-20C3-CA86-9F0F9A21028D}"/>
              </a:ext>
            </a:extLst>
          </p:cNvPr>
          <p:cNvSpPr txBox="1">
            <a:spLocks/>
          </p:cNvSpPr>
          <p:nvPr/>
        </p:nvSpPr>
        <p:spPr>
          <a:xfrm>
            <a:off x="671568" y="3320171"/>
            <a:ext cx="6643631" cy="296265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rgbClr val="B83A4B"/>
              </a:buClr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66725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63600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20800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5288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000" dirty="0"/>
              <a:t>Scenario of </a:t>
            </a:r>
            <a:r>
              <a:rPr lang="en-US" sz="2000" dirty="0">
                <a:solidFill>
                  <a:srgbClr val="0432FF"/>
                </a:solidFill>
              </a:rPr>
              <a:t>dynamic LFD for LCLS-II-HE</a:t>
            </a:r>
          </a:p>
          <a:p>
            <a:pPr marL="579438" indent="-3508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/>
              <a:t>Cavity half-bandwidth: ~16 Hz</a:t>
            </a:r>
          </a:p>
          <a:p>
            <a:pPr marL="579438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/>
              <a:t>Dynamic detuning during pulse: several hundred Hz</a:t>
            </a:r>
          </a:p>
          <a:p>
            <a:pPr marL="579438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/>
              <a:t>Ratio: detuning/bandwidth ~ 10–30 times</a:t>
            </a:r>
          </a:p>
          <a:p>
            <a:pPr marL="579438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/>
              <a:t>RF system cannot efficiently fill cavity when detuned this far off resonance</a:t>
            </a:r>
          </a:p>
          <a:p>
            <a:pPr marL="579438" indent="-35083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en-US" sz="2000" dirty="0"/>
              <a:t>Multi-cavity coupling in cryomodule alters the mechanical spectrum beyond single-cavity prediction</a:t>
            </a:r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A87560-555A-6929-E425-826FC9BA09D6}"/>
              </a:ext>
            </a:extLst>
          </p:cNvPr>
          <p:cNvSpPr txBox="1"/>
          <p:nvPr/>
        </p:nvSpPr>
        <p:spPr>
          <a:xfrm>
            <a:off x="9776767" y="4173878"/>
            <a:ext cx="1775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LCLS-II SRF cavity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52A892-7515-0677-5ECA-E08C738A6B64}"/>
              </a:ext>
            </a:extLst>
          </p:cNvPr>
          <p:cNvSpPr txBox="1"/>
          <p:nvPr/>
        </p:nvSpPr>
        <p:spPr>
          <a:xfrm>
            <a:off x="8171729" y="3567216"/>
            <a:ext cx="1495540" cy="357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sz="1200" dirty="0">
                <a:solidFill>
                  <a:srgbClr val="8C1515"/>
                </a:solidFill>
              </a:rPr>
              <a:t>Mode not identified in a single cavity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84ED119-13D6-548E-6440-FD6E78C41204}"/>
              </a:ext>
            </a:extLst>
          </p:cNvPr>
          <p:cNvCxnSpPr/>
          <p:nvPr/>
        </p:nvCxnSpPr>
        <p:spPr>
          <a:xfrm flipH="1">
            <a:off x="7827902" y="3715741"/>
            <a:ext cx="380560" cy="0"/>
          </a:xfrm>
          <a:prstGeom prst="straightConnector1">
            <a:avLst/>
          </a:prstGeom>
          <a:ln w="25400">
            <a:solidFill>
              <a:srgbClr val="8C15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505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4C340-4B13-6344-9A1C-85CE2FC47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53070A-C69D-C117-C05E-9765BB381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Single Cavity to Full Cryomodule LFD Analysis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DC4B7-4F36-8FE1-884B-23953B6247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C277C3-C6A2-FC5E-9D63-354232F4B809}"/>
              </a:ext>
            </a:extLst>
          </p:cNvPr>
          <p:cNvSpPr txBox="1"/>
          <p:nvPr/>
        </p:nvSpPr>
        <p:spPr>
          <a:xfrm>
            <a:off x="375920" y="3248996"/>
            <a:ext cx="5762663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dirty="0">
                <a:solidFill>
                  <a:srgbClr val="0432FF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Single cavity ca</a:t>
            </a:r>
            <a:r>
              <a:rPr lang="en-US" dirty="0">
                <a:solidFill>
                  <a:srgbClr val="0432FF"/>
                </a:solidFill>
                <a:ea typeface="Lato" panose="020F0502020204030203" pitchFamily="34" charset="0"/>
                <a:cs typeface="Lato" panose="020F0502020204030203" pitchFamily="34" charset="0"/>
              </a:rPr>
              <a:t>lculation:</a:t>
            </a:r>
            <a:endParaRPr lang="en-US" dirty="0">
              <a:effectLst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28600" indent="-228600" rtl="0" fontAlgn="ctr">
              <a:buFont typeface="Wingdings" pitchFamily="2" charset="2"/>
              <a:buChar char="§"/>
            </a:pPr>
            <a:r>
              <a:rPr lang="en-US" dirty="0">
                <a:effectLst/>
                <a:ea typeface="Lato" panose="020F0502020204030203" pitchFamily="34" charset="0"/>
                <a:cs typeface="Lato" panose="020F0502020204030203" pitchFamily="34" charset="0"/>
              </a:rPr>
              <a:t>EM eigenmode → LF pressure → mechanical eigenmodes → LFD mode decomposition → piezo transfer function</a:t>
            </a:r>
          </a:p>
          <a:p>
            <a:pPr marL="0" marR="0">
              <a:spcBef>
                <a:spcPts val="600"/>
              </a:spcBef>
              <a:buNone/>
            </a:pPr>
            <a:r>
              <a:rPr lang="en-US" dirty="0">
                <a:solidFill>
                  <a:srgbClr val="0432FF"/>
                </a:solidFill>
                <a:effectLst/>
                <a:ea typeface="Lato" panose="020F0502020204030203" pitchFamily="34" charset="0"/>
                <a:cs typeface="Lato" panose="020F0502020204030203" pitchFamily="34" charset="0"/>
              </a:rPr>
              <a:t>Full cryomodule calculation</a:t>
            </a:r>
            <a:r>
              <a:rPr lang="en-US" dirty="0">
                <a:effectLst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</a:p>
          <a:p>
            <a:pPr marL="342900" indent="-342900" rtl="0" fontAlgn="ctr">
              <a:spcBef>
                <a:spcPts val="600"/>
              </a:spcBef>
              <a:buFont typeface="Wingdings" pitchFamily="2" charset="2"/>
              <a:buChar char="§"/>
            </a:pPr>
            <a:r>
              <a:rPr lang="en-US" dirty="0">
                <a:effectLst/>
                <a:ea typeface="Lato" panose="020F0502020204030203" pitchFamily="34" charset="0"/>
                <a:cs typeface="Lato" panose="020F0502020204030203" pitchFamily="34" charset="0"/>
              </a:rPr>
              <a:t>Identifies collective eigenmodes and quantifies inter-cavity coupling coefficients</a:t>
            </a:r>
          </a:p>
          <a:p>
            <a:pPr marL="342900" indent="-342900" rtl="0" fontAlgn="ctr">
              <a:buFont typeface="Wingdings" pitchFamily="2" charset="2"/>
              <a:buChar char="§"/>
            </a:pPr>
            <a:r>
              <a:rPr lang="en-US" dirty="0">
                <a:effectLst/>
                <a:ea typeface="Lato" panose="020F0502020204030203" pitchFamily="34" charset="0"/>
                <a:cs typeface="Lato" panose="020F0502020204030203" pitchFamily="34" charset="0"/>
              </a:rPr>
              <a:t>Decomposes LF into collective mode contributions</a:t>
            </a:r>
          </a:p>
          <a:p>
            <a:pPr marL="342900" indent="-342900" rtl="0" fontAlgn="ctr">
              <a:buFont typeface="Wingdings" pitchFamily="2" charset="2"/>
              <a:buChar char="§"/>
            </a:pPr>
            <a:r>
              <a:rPr lang="en-US" dirty="0">
                <a:effectLst/>
                <a:ea typeface="Lato" panose="020F0502020204030203" pitchFamily="34" charset="0"/>
                <a:cs typeface="Lato" panose="020F0502020204030203" pitchFamily="34" charset="0"/>
              </a:rPr>
              <a:t>Characterizes how piezo actuation on one cavity affects neighbors</a:t>
            </a:r>
          </a:p>
        </p:txBody>
      </p:sp>
      <p:pic>
        <p:nvPicPr>
          <p:cNvPr id="2" name="Picture 1" descr="A graph of a mechanical mode&#10;&#10;AI-generated content may be incorrect.">
            <a:extLst>
              <a:ext uri="{FF2B5EF4-FFF2-40B4-BE49-F238E27FC236}">
                <a16:creationId xmlns:a16="http://schemas.microsoft.com/office/drawing/2014/main" id="{B731FBC2-CD25-7D70-F37C-1FCE2383E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349" y="3780489"/>
            <a:ext cx="5611060" cy="25124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C28E23-8311-4BCE-9A46-F78A648D0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432" y="1307907"/>
            <a:ext cx="4942894" cy="240896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5FC31AB-A90A-CEAC-AC06-905D0B4E708F}"/>
              </a:ext>
            </a:extLst>
          </p:cNvPr>
          <p:cNvSpPr/>
          <p:nvPr/>
        </p:nvSpPr>
        <p:spPr>
          <a:xfrm>
            <a:off x="375920" y="1019790"/>
            <a:ext cx="5976313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ea typeface="SimSun" panose="02010600030101010101" pitchFamily="2" charset="-122"/>
                <a:cs typeface="Times New Roman" panose="02020603050405020304" pitchFamily="18" charset="0"/>
              </a:rPr>
              <a:t>The mode frequencies in a cryomodule differ from those in a single cavity.</a:t>
            </a: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800" dirty="0">
                <a:cs typeface="Times New Roman" panose="02020603050405020304" pitchFamily="18" charset="0"/>
              </a:rPr>
              <a:t>f one cavity is vibrated by external force, the other cavities might be detuned due to the mechanical mode excitation. </a:t>
            </a:r>
            <a:endParaRPr lang="en-US" sz="1800" dirty="0"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US" sz="1800" dirty="0">
                <a:ea typeface="SimSun" panose="02010600030101010101" pitchFamily="2" charset="-122"/>
                <a:cs typeface="Times New Roman" panose="02020603050405020304" pitchFamily="18" charset="0"/>
              </a:rPr>
              <a:t>The longitudinal modes have transverse displacement components due to HGR pipes and tuner which destroy the geometry symmetry.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20CEC7-32A7-18E3-1425-25369D8093E5}"/>
              </a:ext>
            </a:extLst>
          </p:cNvPr>
          <p:cNvSpPr txBox="1"/>
          <p:nvPr/>
        </p:nvSpPr>
        <p:spPr>
          <a:xfrm>
            <a:off x="7463491" y="979150"/>
            <a:ext cx="37531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PIP-II </a:t>
            </a:r>
            <a:r>
              <a:rPr lang="en-US" dirty="0" err="1">
                <a:solidFill>
                  <a:srgbClr val="0432FF"/>
                </a:solidFill>
              </a:rPr>
              <a:t>ß</a:t>
            </a:r>
            <a:r>
              <a:rPr lang="en-US" dirty="0">
                <a:solidFill>
                  <a:srgbClr val="0432FF"/>
                </a:solidFill>
              </a:rPr>
              <a:t> = 0.92, 650 MHz Cryomodule</a:t>
            </a:r>
          </a:p>
        </p:txBody>
      </p:sp>
    </p:spTree>
    <p:extLst>
      <p:ext uri="{BB962C8B-B14F-4D97-AF65-F5344CB8AC3E}">
        <p14:creationId xmlns:p14="http://schemas.microsoft.com/office/powerpoint/2010/main" val="1147661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27DC1A0-78D2-00A8-0F0C-749E1951967E}"/>
              </a:ext>
            </a:extLst>
          </p:cNvPr>
          <p:cNvSpPr txBox="1"/>
          <p:nvPr/>
        </p:nvSpPr>
        <p:spPr>
          <a:xfrm>
            <a:off x="4025686" y="1530261"/>
            <a:ext cx="440313" cy="2834312"/>
          </a:xfrm>
          <a:prstGeom prst="rect">
            <a:avLst/>
          </a:prstGeom>
          <a:solidFill>
            <a:srgbClr val="FF9300"/>
          </a:solidFill>
          <a:ln w="12700">
            <a:solidFill>
              <a:schemeClr val="tx1"/>
            </a:solidFill>
          </a:ln>
        </p:spPr>
        <p:txBody>
          <a:bodyPr vert="wordArtVert" wrap="square" rtlCol="0">
            <a:spAutoFit/>
          </a:bodyPr>
          <a:lstStyle/>
          <a:p>
            <a:pPr algn="ctr"/>
            <a:r>
              <a:rPr lang="en-US" sz="1400" b="1" dirty="0"/>
              <a:t>LINAC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6A4F9D-AD0D-28B2-8B01-E8C025AE617D}"/>
              </a:ext>
            </a:extLst>
          </p:cNvPr>
          <p:cNvSpPr/>
          <p:nvPr/>
        </p:nvSpPr>
        <p:spPr>
          <a:xfrm>
            <a:off x="5252635" y="1269488"/>
            <a:ext cx="5920869" cy="13077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733" dirty="0">
                <a:solidFill>
                  <a:srgbClr val="FFFF00"/>
                </a:solidFill>
              </a:rPr>
              <a:t>Cavity dynamic model</a:t>
            </a:r>
          </a:p>
          <a:p>
            <a:pPr algn="ctr"/>
            <a:r>
              <a:rPr lang="en-US" sz="1733" dirty="0"/>
              <a:t>Predictive cavity dynamic parameters for optimization</a:t>
            </a:r>
          </a:p>
          <a:p>
            <a:pPr algn="ctr"/>
            <a:r>
              <a:rPr lang="en-US" sz="1733" dirty="0"/>
              <a:t>Diagnostic feedback for model improvement</a:t>
            </a:r>
          </a:p>
          <a:p>
            <a:pPr algn="ctr"/>
            <a:r>
              <a:rPr lang="en-US" sz="1733" dirty="0"/>
              <a:t>LLRF AI-enabled surrogate model for fast feedback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B81E36-E695-0F14-1BAB-A0A004C55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855" y="2724375"/>
            <a:ext cx="4365024" cy="21856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A87BC1C-2D62-EE4B-C6D9-01EC92D7A19A}"/>
              </a:ext>
            </a:extLst>
          </p:cNvPr>
          <p:cNvSpPr/>
          <p:nvPr/>
        </p:nvSpPr>
        <p:spPr>
          <a:xfrm>
            <a:off x="878792" y="2257726"/>
            <a:ext cx="3021819" cy="4885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33" dirty="0"/>
              <a:t>LLRF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E710F4-47E0-B222-B686-877EF2B7262E}"/>
              </a:ext>
            </a:extLst>
          </p:cNvPr>
          <p:cNvSpPr/>
          <p:nvPr/>
        </p:nvSpPr>
        <p:spPr>
          <a:xfrm>
            <a:off x="878790" y="1530261"/>
            <a:ext cx="3021821" cy="4896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33" dirty="0"/>
              <a:t>Optimization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B71020-F175-D1BF-EB8E-ECF7018A7D55}"/>
              </a:ext>
            </a:extLst>
          </p:cNvPr>
          <p:cNvSpPr/>
          <p:nvPr/>
        </p:nvSpPr>
        <p:spPr>
          <a:xfrm>
            <a:off x="878788" y="3853283"/>
            <a:ext cx="3021819" cy="5004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33" dirty="0"/>
              <a:t>Control and operation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23A44F-115D-31CC-0582-68A68120A9BA}"/>
              </a:ext>
            </a:extLst>
          </p:cNvPr>
          <p:cNvSpPr/>
          <p:nvPr/>
        </p:nvSpPr>
        <p:spPr>
          <a:xfrm>
            <a:off x="709640" y="1036675"/>
            <a:ext cx="3942917" cy="44770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55E583-708B-1176-38E8-E9A46FDCABF1}"/>
              </a:ext>
            </a:extLst>
          </p:cNvPr>
          <p:cNvSpPr txBox="1"/>
          <p:nvPr/>
        </p:nvSpPr>
        <p:spPr>
          <a:xfrm>
            <a:off x="1117528" y="1084823"/>
            <a:ext cx="2957797" cy="359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33" dirty="0"/>
              <a:t>Existing digital twin framework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07F2F0-6816-B320-B162-8A449FC5442A}"/>
              </a:ext>
            </a:extLst>
          </p:cNvPr>
          <p:cNvSpPr/>
          <p:nvPr/>
        </p:nvSpPr>
        <p:spPr>
          <a:xfrm>
            <a:off x="878788" y="3039179"/>
            <a:ext cx="3021819" cy="5004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33" dirty="0"/>
              <a:t>Diagnostics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EE396A-8EE7-F9F3-8AA9-A5125E7B0299}"/>
              </a:ext>
            </a:extLst>
          </p:cNvPr>
          <p:cNvSpPr txBox="1"/>
          <p:nvPr/>
        </p:nvSpPr>
        <p:spPr>
          <a:xfrm>
            <a:off x="3972516" y="3968225"/>
            <a:ext cx="723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SRF</a:t>
            </a:r>
          </a:p>
        </p:txBody>
      </p:sp>
      <p:sp>
        <p:nvSpPr>
          <p:cNvPr id="23" name="Left-Right Arrow 22">
            <a:extLst>
              <a:ext uri="{FF2B5EF4-FFF2-40B4-BE49-F238E27FC236}">
                <a16:creationId xmlns:a16="http://schemas.microsoft.com/office/drawing/2014/main" id="{11D56C31-170F-0C9A-F1D1-AAC00D88052E}"/>
              </a:ext>
            </a:extLst>
          </p:cNvPr>
          <p:cNvSpPr/>
          <p:nvPr/>
        </p:nvSpPr>
        <p:spPr>
          <a:xfrm>
            <a:off x="4573551" y="1750600"/>
            <a:ext cx="639931" cy="286603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9C4CF08-5A1A-BC78-4DCF-D9A219CBC7F8}"/>
              </a:ext>
            </a:extLst>
          </p:cNvPr>
          <p:cNvSpPr/>
          <p:nvPr/>
        </p:nvSpPr>
        <p:spPr>
          <a:xfrm>
            <a:off x="4958346" y="1036675"/>
            <a:ext cx="6477311" cy="44628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9F01A6-B789-D948-8B16-FD5174412756}"/>
              </a:ext>
            </a:extLst>
          </p:cNvPr>
          <p:cNvSpPr txBox="1"/>
          <p:nvPr/>
        </p:nvSpPr>
        <p:spPr>
          <a:xfrm>
            <a:off x="5106470" y="5003295"/>
            <a:ext cx="6191900" cy="359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733" dirty="0"/>
              <a:t>Physics-informed SRF cavity </a:t>
            </a:r>
            <a:r>
              <a:rPr lang="en-US" sz="1733" dirty="0" err="1"/>
              <a:t>multiphysics</a:t>
            </a:r>
            <a:r>
              <a:rPr lang="en-US" sz="1733" dirty="0"/>
              <a:t> (</a:t>
            </a:r>
            <a:r>
              <a:rPr lang="en-US" sz="1733" dirty="0">
                <a:solidFill>
                  <a:srgbClr val="C00000"/>
                </a:solidFill>
              </a:rPr>
              <a:t>ACE3P</a:t>
            </a:r>
            <a:r>
              <a:rPr lang="en-US" sz="1733" dirty="0"/>
              <a:t>) model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26A280-F403-9193-CA60-13567F7CD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26061"/>
            <a:ext cx="10553700" cy="632152"/>
          </a:xfrm>
        </p:spPr>
        <p:txBody>
          <a:bodyPr/>
          <a:lstStyle/>
          <a:p>
            <a:r>
              <a:rPr lang="en-US" sz="2667" b="1" dirty="0"/>
              <a:t>Predictive Physics-Informed AI Model for Accelerator Control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4D58C1-A408-9922-E10E-3CD382FED000}"/>
              </a:ext>
            </a:extLst>
          </p:cNvPr>
          <p:cNvSpPr txBox="1"/>
          <p:nvPr/>
        </p:nvSpPr>
        <p:spPr>
          <a:xfrm>
            <a:off x="939147" y="5579205"/>
            <a:ext cx="101654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First-principles simulation provides physical structure, bounds, and training data — making AI models robust, generalizable, and safe beyond purely data-driven approaches.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4CC91AC-6F0C-4B55-635E-D0D2AF17C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695" y="4549313"/>
            <a:ext cx="3252807" cy="8678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DEEA9A3-33D1-08F6-AFAF-9328F90FE360}"/>
              </a:ext>
            </a:extLst>
          </p:cNvPr>
          <p:cNvSpPr txBox="1"/>
          <p:nvPr/>
        </p:nvSpPr>
        <p:spPr>
          <a:xfrm>
            <a:off x="1125961" y="4506535"/>
            <a:ext cx="13152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PIP-II cryomodule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98E7FF0-5566-B9B6-4970-1CD262A0A9EB}"/>
              </a:ext>
            </a:extLst>
          </p:cNvPr>
          <p:cNvCxnSpPr/>
          <p:nvPr/>
        </p:nvCxnSpPr>
        <p:spPr>
          <a:xfrm>
            <a:off x="4483277" y="4131504"/>
            <a:ext cx="1532951" cy="0"/>
          </a:xfrm>
          <a:prstGeom prst="straightConnector1">
            <a:avLst/>
          </a:prstGeom>
          <a:ln w="34925">
            <a:solidFill>
              <a:schemeClr val="tx1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320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>
          <a:extLst>
            <a:ext uri="{FF2B5EF4-FFF2-40B4-BE49-F238E27FC236}">
              <a16:creationId xmlns:a16="http://schemas.microsoft.com/office/drawing/2014/main" id="{F954FF8F-B1F3-5821-3401-ACA0D75C2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>
            <a:extLst>
              <a:ext uri="{FF2B5EF4-FFF2-40B4-BE49-F238E27FC236}">
                <a16:creationId xmlns:a16="http://schemas.microsoft.com/office/drawing/2014/main" id="{14A64D70-650E-2481-D681-ACE3D4CB85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0100" y="235809"/>
            <a:ext cx="10553700" cy="6321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pPr>
              <a:buSzPts val="2000"/>
            </a:pPr>
            <a:r>
              <a:rPr lang="en-US" sz="3000" b="1" dirty="0">
                <a:latin typeface="Lato"/>
                <a:ea typeface="Lato"/>
                <a:cs typeface="Lato"/>
              </a:rPr>
              <a:t>ML Bayesian Gaussian Process (GP) for RF Optimization</a:t>
            </a:r>
            <a:endParaRPr sz="3000" dirty="0">
              <a:latin typeface="Lato"/>
              <a:ea typeface="Lato"/>
              <a:cs typeface="Lato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E980AFE2-F875-EFCF-3B0E-FA638D9D1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60" y="1010932"/>
            <a:ext cx="6355021" cy="1983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mc="http://schemas.openxmlformats.org/markup-compatibility/2006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mc="http://schemas.openxmlformats.org/markup-compatibility/2006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mc="http://schemas.openxmlformats.org/markup-compatibility/2006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 marL="741363" indent="-28416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Arial" charset="0"/>
                <a:ea typeface="ＭＳ Ｐゴシック" charset="0"/>
                <a:cs typeface="MS PGothic" charset="0"/>
              </a:defRPr>
            </a:lvl9pPr>
          </a:lstStyle>
          <a:p>
            <a:pPr marL="0" indent="0">
              <a:spcBef>
                <a:spcPts val="800"/>
              </a:spcBef>
              <a:buClr>
                <a:srgbClr val="CC0000"/>
              </a:buClr>
              <a:defRPr/>
            </a:pPr>
            <a:r>
              <a:rPr lang="en-US" sz="1867" dirty="0">
                <a:solidFill>
                  <a:schemeClr val="tx1"/>
                </a:solidFill>
                <a:latin typeface="+mn-lt"/>
              </a:rPr>
              <a:t>Bayesian Optimization with </a:t>
            </a:r>
            <a:r>
              <a:rPr lang="en-US" sz="1867" dirty="0">
                <a:solidFill>
                  <a:srgbClr val="8C1515"/>
                </a:solidFill>
                <a:latin typeface="+mn-lt"/>
              </a:rPr>
              <a:t>LUME-ACE3P-Xopt</a:t>
            </a:r>
          </a:p>
          <a:p>
            <a:pPr marL="313259" indent="-313259">
              <a:spcBef>
                <a:spcPts val="267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1867" dirty="0">
                <a:solidFill>
                  <a:schemeClr val="tx1"/>
                </a:solidFill>
                <a:latin typeface="+mn-lt"/>
              </a:rPr>
              <a:t>Add fidelity parameter “s” (controls mesh resolution)</a:t>
            </a:r>
          </a:p>
          <a:p>
            <a:pPr marL="313259" indent="-313259">
              <a:spcBef>
                <a:spcPts val="267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1867" dirty="0">
                <a:solidFill>
                  <a:schemeClr val="tx1"/>
                </a:solidFill>
                <a:latin typeface="+mn-lt"/>
              </a:rPr>
              <a:t>Train BO model of parameter space</a:t>
            </a:r>
          </a:p>
          <a:p>
            <a:pPr marL="313259" indent="-313259">
              <a:spcBef>
                <a:spcPts val="267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1867" dirty="0">
                <a:solidFill>
                  <a:schemeClr val="tx1"/>
                </a:solidFill>
                <a:latin typeface="+mn-lt"/>
              </a:rPr>
              <a:t>Use low fidelity (fast) and high fidelity (slow)</a:t>
            </a:r>
          </a:p>
          <a:p>
            <a:pPr marL="313259" indent="-313259">
              <a:spcBef>
                <a:spcPts val="267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1867" dirty="0">
                <a:solidFill>
                  <a:schemeClr val="tx1"/>
                </a:solidFill>
                <a:latin typeface="+mn-lt"/>
              </a:rPr>
              <a:t>Utilize Bayesian exploration to determine pareto fronts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16997B-3129-5F3F-00F7-4EE761F586C4}"/>
              </a:ext>
            </a:extLst>
          </p:cNvPr>
          <p:cNvSpPr/>
          <p:nvPr/>
        </p:nvSpPr>
        <p:spPr>
          <a:xfrm>
            <a:off x="3420842" y="2982478"/>
            <a:ext cx="3380885" cy="2535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4" name="Picture 13" descr="A diagram of space exploration&#10;&#10;AI-generated content may be incorrect.">
            <a:extLst>
              <a:ext uri="{FF2B5EF4-FFF2-40B4-BE49-F238E27FC236}">
                <a16:creationId xmlns:a16="http://schemas.microsoft.com/office/drawing/2014/main" id="{DEFF60CB-AA57-F93B-7A83-8D2B71B69B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7" t="5767" r="7012" b="233"/>
          <a:stretch/>
        </p:blipFill>
        <p:spPr>
          <a:xfrm>
            <a:off x="3210467" y="3055787"/>
            <a:ext cx="2978169" cy="241338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6AD022A-F470-E42A-E0C0-1DFB423D3D87}"/>
              </a:ext>
            </a:extLst>
          </p:cNvPr>
          <p:cNvSpPr txBox="1"/>
          <p:nvPr/>
        </p:nvSpPr>
        <p:spPr>
          <a:xfrm>
            <a:off x="2844525" y="6288414"/>
            <a:ext cx="7687600" cy="3595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700" i="1" dirty="0"/>
              <a:t>Substantially reducing design cycles for RF cavities and components on HPC platforms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67E931-B615-91B4-8F04-08F71463B4A7}"/>
              </a:ext>
            </a:extLst>
          </p:cNvPr>
          <p:cNvSpPr txBox="1"/>
          <p:nvPr/>
        </p:nvSpPr>
        <p:spPr>
          <a:xfrm>
            <a:off x="478847" y="2667004"/>
            <a:ext cx="5481693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432FF"/>
                </a:solidFill>
              </a:rPr>
              <a:t>EM optimization of a waveguide bend with 2 design parameters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5E0921-9F6F-DA3F-0A92-B2F6B7768802}"/>
              </a:ext>
            </a:extLst>
          </p:cNvPr>
          <p:cNvSpPr txBox="1"/>
          <p:nvPr/>
        </p:nvSpPr>
        <p:spPr>
          <a:xfrm>
            <a:off x="52753" y="5493767"/>
            <a:ext cx="3455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MF-BO converged with ~ 40 iterations (black and white dots for low- and high- fidelity, respectively)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108251-C27D-9EF3-F6BF-E2D944905028}"/>
              </a:ext>
            </a:extLst>
          </p:cNvPr>
          <p:cNvSpPr txBox="1"/>
          <p:nvPr/>
        </p:nvSpPr>
        <p:spPr>
          <a:xfrm>
            <a:off x="3585993" y="5471971"/>
            <a:ext cx="2855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”Brute-force” high fidelity scan with 1000 iterations</a:t>
            </a:r>
          </a:p>
        </p:txBody>
      </p:sp>
      <p:pic>
        <p:nvPicPr>
          <p:cNvPr id="4" name="asd">
            <a:hlinkClick r:id="" action="ppaction://media"/>
            <a:extLst>
              <a:ext uri="{FF2B5EF4-FFF2-40B4-BE49-F238E27FC236}">
                <a16:creationId xmlns:a16="http://schemas.microsoft.com/office/drawing/2014/main" id="{D6015228-1A5C-3E75-D26B-563DB22161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39156"/>
          <a:stretch>
            <a:fillRect/>
          </a:stretch>
        </p:blipFill>
        <p:spPr>
          <a:xfrm>
            <a:off x="7830875" y="1344699"/>
            <a:ext cx="4075820" cy="147801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3B4CBE9-E69D-8F73-CEA1-31C32A0DF0F0}"/>
              </a:ext>
            </a:extLst>
          </p:cNvPr>
          <p:cNvCxnSpPr/>
          <p:nvPr/>
        </p:nvCxnSpPr>
        <p:spPr>
          <a:xfrm flipH="1">
            <a:off x="7680325" y="2131329"/>
            <a:ext cx="4124770" cy="66055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CC422FD-AB4F-8714-C55E-7A427080FF49}"/>
              </a:ext>
            </a:extLst>
          </p:cNvPr>
          <p:cNvCxnSpPr>
            <a:cxnSpLocks/>
          </p:cNvCxnSpPr>
          <p:nvPr/>
        </p:nvCxnSpPr>
        <p:spPr>
          <a:xfrm flipV="1">
            <a:off x="7832725" y="2391114"/>
            <a:ext cx="672224" cy="13406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77C71C7-6850-BADA-F320-5D47E6BCD693}"/>
              </a:ext>
            </a:extLst>
          </p:cNvPr>
          <p:cNvSpPr txBox="1"/>
          <p:nvPr/>
        </p:nvSpPr>
        <p:spPr>
          <a:xfrm>
            <a:off x="9030522" y="1327756"/>
            <a:ext cx="308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r</a:t>
            </a:r>
            <a:r>
              <a:rPr lang="en-US" sz="1400" baseline="-25000"/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20B1D0-F9B9-9C2A-AAF5-1D63FBC6337B}"/>
              </a:ext>
            </a:extLst>
          </p:cNvPr>
          <p:cNvSpPr txBox="1"/>
          <p:nvPr/>
        </p:nvSpPr>
        <p:spPr>
          <a:xfrm>
            <a:off x="6676181" y="1986467"/>
            <a:ext cx="15852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Input TE01 </a:t>
            </a:r>
          </a:p>
          <a:p>
            <a:r>
              <a:rPr lang="en-US" sz="1400"/>
              <a:t>circular waveguide mode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D65970-E6A0-515C-3E02-CE90130A9586}"/>
              </a:ext>
            </a:extLst>
          </p:cNvPr>
          <p:cNvSpPr txBox="1"/>
          <p:nvPr/>
        </p:nvSpPr>
        <p:spPr>
          <a:xfrm>
            <a:off x="9864031" y="2395763"/>
            <a:ext cx="306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t</a:t>
            </a:r>
            <a:r>
              <a:rPr lang="en-US" sz="1400" baseline="-2500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72FFA5-D034-D70D-9631-7480526DD9EC}"/>
              </a:ext>
            </a:extLst>
          </p:cNvPr>
          <p:cNvSpPr txBox="1"/>
          <p:nvPr/>
        </p:nvSpPr>
        <p:spPr>
          <a:xfrm>
            <a:off x="8769873" y="1725766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r</a:t>
            </a:r>
            <a:r>
              <a:rPr lang="en-US" sz="1400" baseline="-25000"/>
              <a:t>10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FA52754-52FB-645E-3C94-41B5A3F1B670}"/>
              </a:ext>
            </a:extLst>
          </p:cNvPr>
          <p:cNvCxnSpPr>
            <a:cxnSpLocks/>
          </p:cNvCxnSpPr>
          <p:nvPr/>
        </p:nvCxnSpPr>
        <p:spPr>
          <a:xfrm flipH="1">
            <a:off x="9365301" y="1327756"/>
            <a:ext cx="7549" cy="3782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87770CD-52D7-2980-67C3-3421DCA8F007}"/>
              </a:ext>
            </a:extLst>
          </p:cNvPr>
          <p:cNvCxnSpPr>
            <a:cxnSpLocks/>
          </p:cNvCxnSpPr>
          <p:nvPr/>
        </p:nvCxnSpPr>
        <p:spPr>
          <a:xfrm flipV="1">
            <a:off x="9370675" y="2494912"/>
            <a:ext cx="0" cy="4604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0CEB357-FDE6-977E-4E26-5EA41F9537C3}"/>
              </a:ext>
            </a:extLst>
          </p:cNvPr>
          <p:cNvCxnSpPr/>
          <p:nvPr/>
        </p:nvCxnSpPr>
        <p:spPr>
          <a:xfrm flipV="1">
            <a:off x="9191625" y="2549439"/>
            <a:ext cx="0" cy="3082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BE580D8-580B-2C40-4700-229A87CA6516}"/>
              </a:ext>
            </a:extLst>
          </p:cNvPr>
          <p:cNvCxnSpPr>
            <a:cxnSpLocks/>
          </p:cNvCxnSpPr>
          <p:nvPr/>
        </p:nvCxnSpPr>
        <p:spPr>
          <a:xfrm>
            <a:off x="9166225" y="1768311"/>
            <a:ext cx="0" cy="4291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6BB5B46-4899-573E-49F7-35E1E0AF8E7B}"/>
              </a:ext>
            </a:extLst>
          </p:cNvPr>
          <p:cNvCxnSpPr/>
          <p:nvPr/>
        </p:nvCxnSpPr>
        <p:spPr>
          <a:xfrm flipV="1">
            <a:off x="8937625" y="2668054"/>
            <a:ext cx="266700" cy="570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7E9451A-849A-7903-038B-D32B5CE77CEA}"/>
              </a:ext>
            </a:extLst>
          </p:cNvPr>
          <p:cNvCxnSpPr>
            <a:cxnSpLocks/>
          </p:cNvCxnSpPr>
          <p:nvPr/>
        </p:nvCxnSpPr>
        <p:spPr>
          <a:xfrm flipH="1">
            <a:off x="9561552" y="2544798"/>
            <a:ext cx="359176" cy="824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0B9BDD0-19F2-59F9-CB13-6ACC3AEA323E}"/>
              </a:ext>
            </a:extLst>
          </p:cNvPr>
          <p:cNvSpPr txBox="1"/>
          <p:nvPr/>
        </p:nvSpPr>
        <p:spPr>
          <a:xfrm>
            <a:off x="6923746" y="5694068"/>
            <a:ext cx="48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Faster optimal fronts via Machine Learning Exploration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964CA2-2639-95F1-551D-8FF0353F4096}"/>
              </a:ext>
            </a:extLst>
          </p:cNvPr>
          <p:cNvSpPr txBox="1"/>
          <p:nvPr/>
        </p:nvSpPr>
        <p:spPr>
          <a:xfrm>
            <a:off x="6735678" y="3156177"/>
            <a:ext cx="5091850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432FF"/>
                </a:solidFill>
              </a:rPr>
              <a:t>Single and multi-objective optimization with GP models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73870-C50F-0207-2611-7B4E0CE28C36}"/>
              </a:ext>
            </a:extLst>
          </p:cNvPr>
          <p:cNvSpPr txBox="1"/>
          <p:nvPr/>
        </p:nvSpPr>
        <p:spPr>
          <a:xfrm rot="20949870">
            <a:off x="7131157" y="2703753"/>
            <a:ext cx="16709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Symmetry boundary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AE47F63-0343-5376-969F-67E4BAB9B31F}"/>
              </a:ext>
            </a:extLst>
          </p:cNvPr>
          <p:cNvSpPr txBox="1"/>
          <p:nvPr/>
        </p:nvSpPr>
        <p:spPr>
          <a:xfrm>
            <a:off x="9511658" y="1184829"/>
            <a:ext cx="2234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Optimizing first cell (coupler cell)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60DAEE5-CC53-2231-957F-44152C43422B}"/>
              </a:ext>
            </a:extLst>
          </p:cNvPr>
          <p:cNvSpPr/>
          <p:nvPr/>
        </p:nvSpPr>
        <p:spPr>
          <a:xfrm>
            <a:off x="9413223" y="1399893"/>
            <a:ext cx="350520" cy="487680"/>
          </a:xfrm>
          <a:custGeom>
            <a:avLst/>
            <a:gdLst>
              <a:gd name="csX0" fmla="*/ 350520 w 350520"/>
              <a:gd name="csY0" fmla="*/ 0 h 487680"/>
              <a:gd name="csX1" fmla="*/ 213360 w 350520"/>
              <a:gd name="csY1" fmla="*/ 152400 h 487680"/>
              <a:gd name="csX2" fmla="*/ 45720 w 350520"/>
              <a:gd name="csY2" fmla="*/ 175260 h 487680"/>
              <a:gd name="csX3" fmla="*/ 0 w 350520"/>
              <a:gd name="csY3" fmla="*/ 487680 h 4876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50520" h="487680">
                <a:moveTo>
                  <a:pt x="350520" y="0"/>
                </a:moveTo>
                <a:cubicBezTo>
                  <a:pt x="307340" y="61595"/>
                  <a:pt x="264160" y="123190"/>
                  <a:pt x="213360" y="152400"/>
                </a:cubicBezTo>
                <a:cubicBezTo>
                  <a:pt x="162560" y="181610"/>
                  <a:pt x="81280" y="119380"/>
                  <a:pt x="45720" y="175260"/>
                </a:cubicBezTo>
                <a:cubicBezTo>
                  <a:pt x="10160" y="231140"/>
                  <a:pt x="5080" y="359410"/>
                  <a:pt x="0" y="487680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A diagram of a graph&#10;&#10;AI-generated content may be incorrect.">
            <a:extLst>
              <a:ext uri="{FF2B5EF4-FFF2-40B4-BE49-F238E27FC236}">
                <a16:creationId xmlns:a16="http://schemas.microsoft.com/office/drawing/2014/main" id="{DC50F538-3E7E-38E7-91FA-80D51E9314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557" y="3424640"/>
            <a:ext cx="5930561" cy="220314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0A8BA65-C009-5838-787A-92BAC307425A}"/>
              </a:ext>
            </a:extLst>
          </p:cNvPr>
          <p:cNvSpPr txBox="1"/>
          <p:nvPr/>
        </p:nvSpPr>
        <p:spPr>
          <a:xfrm>
            <a:off x="10170525" y="3537918"/>
            <a:ext cx="104599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/>
              <a:t>MOBO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EF6505-4E74-7893-4AAF-BA917562AD2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96260F-DA4F-82E2-CDC2-815C20FA52FE}"/>
              </a:ext>
            </a:extLst>
          </p:cNvPr>
          <p:cNvSpPr/>
          <p:nvPr/>
        </p:nvSpPr>
        <p:spPr>
          <a:xfrm>
            <a:off x="6314397" y="1076286"/>
            <a:ext cx="5719434" cy="49804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C8DD8A3-C4A7-E1F1-6CC0-494E40C5D3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374" y="3015255"/>
            <a:ext cx="2978168" cy="250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4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AC Covers/Title Slides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1515"/>
      </a:accent1>
      <a:accent2>
        <a:srgbClr val="4198B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PPT_Presentation_031622" id="{4765C110-CC2B-6E45-B2B3-75F5A1911DB3}" vid="{9DA077EA-6666-B14D-81C9-2FD28442B6D0}"/>
    </a:ext>
  </a:extLst>
</a:theme>
</file>

<file path=ppt/theme/theme2.xml><?xml version="1.0" encoding="utf-8"?>
<a:theme xmlns:a="http://schemas.openxmlformats.org/drawingml/2006/main" name="SLAC Interior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PPT_Presentation_031622" id="{4765C110-CC2B-6E45-B2B3-75F5A1911DB3}" vid="{7FBC852C-56B0-CE44-BF70-AA1CE13EFFE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13218</TotalTime>
  <Words>1212</Words>
  <Application>Microsoft Macintosh PowerPoint</Application>
  <PresentationFormat>Widescreen</PresentationFormat>
  <Paragraphs>162</Paragraphs>
  <Slides>12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Lato</vt:lpstr>
      <vt:lpstr>SimSun</vt:lpstr>
      <vt:lpstr>Arial</vt:lpstr>
      <vt:lpstr>Symbol</vt:lpstr>
      <vt:lpstr>Montserrat</vt:lpstr>
      <vt:lpstr>Calibri</vt:lpstr>
      <vt:lpstr>Wingdings</vt:lpstr>
      <vt:lpstr>Lato Black</vt:lpstr>
      <vt:lpstr>Times New Roman</vt:lpstr>
      <vt:lpstr>Courier New</vt:lpstr>
      <vt:lpstr>SLAC Covers/Title Slides</vt:lpstr>
      <vt:lpstr>SLAC Interior Slides</vt:lpstr>
      <vt:lpstr>ACE3P for Scalable Multiphysics Modeling</vt:lpstr>
      <vt:lpstr>PowerPoint Presentation</vt:lpstr>
      <vt:lpstr>Hybrid MPI+OpenMP Parallelization of ACE3P Track3P</vt:lpstr>
      <vt:lpstr>“Design-to-Prototype" of Accelerator and RF Components</vt:lpstr>
      <vt:lpstr>Virtual Prototyping through Multi-Physics Workflow</vt:lpstr>
      <vt:lpstr>Dynamic Lorentz Force Detuning (LFD) for Resonance Control</vt:lpstr>
      <vt:lpstr>Single Cavity to Full Cryomodule LFD Analysis</vt:lpstr>
      <vt:lpstr>Predictive Physics-Informed AI Model for Accelerator Control</vt:lpstr>
      <vt:lpstr>ML Bayesian Gaussian Process (GP) for RF Optimization</vt:lpstr>
      <vt:lpstr>Integration of RF and Radiation Simulation – ACE3P + Geant4</vt:lpstr>
      <vt:lpstr>Surrogate Models for Inverse Problems – Field Emission Origin</vt:lpstr>
      <vt:lpstr>Agentic Workflow to Automate Multi-Physics Simulation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issue – please read</dc:title>
  <dc:subject/>
  <dc:creator>McCulloch, Linda U</dc:creator>
  <cp:keywords/>
  <dc:description/>
  <cp:lastModifiedBy>Ng, Chokuen</cp:lastModifiedBy>
  <cp:revision>356</cp:revision>
  <dcterms:created xsi:type="dcterms:W3CDTF">2023-05-25T23:24:36Z</dcterms:created>
  <dcterms:modified xsi:type="dcterms:W3CDTF">2026-06-30T00:37:42Z</dcterms:modified>
  <cp:category/>
</cp:coreProperties>
</file>