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9" r:id="rId5"/>
    <p:sldId id="285" r:id="rId6"/>
    <p:sldId id="284" r:id="rId7"/>
    <p:sldId id="275" r:id="rId8"/>
    <p:sldId id="281" r:id="rId9"/>
    <p:sldId id="276" r:id="rId10"/>
    <p:sldId id="280" r:id="rId11"/>
    <p:sldId id="287" r:id="rId12"/>
    <p:sldId id="292" r:id="rId13"/>
    <p:sldId id="288" r:id="rId14"/>
    <p:sldId id="293" r:id="rId15"/>
    <p:sldId id="289" r:id="rId16"/>
    <p:sldId id="290" r:id="rId17"/>
    <p:sldId id="291" r:id="rId18"/>
    <p:sldId id="274" r:id="rId19"/>
  </p:sldIdLst>
  <p:sldSz cx="9144000" cy="5143500" type="screen16x9"/>
  <p:notesSz cx="6858000" cy="120015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308"/>
    <a:srgbClr val="E17000"/>
    <a:srgbClr val="FFFFFF"/>
    <a:srgbClr val="D2C295"/>
    <a:srgbClr val="A79E70"/>
    <a:srgbClr val="DB5807"/>
    <a:srgbClr val="981E32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20" autoAdjust="0"/>
    <p:restoredTop sz="76667" autoAdjust="0"/>
  </p:normalViewPr>
  <p:slideViewPr>
    <p:cSldViewPr snapToObjects="1" showGuides="1">
      <p:cViewPr varScale="1">
        <p:scale>
          <a:sx n="129" d="100"/>
          <a:sy n="129" d="100"/>
        </p:scale>
        <p:origin x="2280" y="184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06" d="100"/>
          <a:sy n="106" d="100"/>
        </p:scale>
        <p:origin x="330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12/5/19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“Where”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4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“What, where”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6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“What, why”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line diagram that shows what comes down if a catastrophic failure of S7/8 occurs (assume entire site)</a:t>
            </a:r>
          </a:p>
          <a:p>
            <a:r>
              <a:rPr lang="en-US" dirty="0"/>
              <a:t>·</a:t>
            </a:r>
            <a:r>
              <a:rPr lang="en-US" b="1" dirty="0"/>
              <a:t>Substation 50s  (sub 7) &amp; 550s (Sub 8) Maintenance</a:t>
            </a:r>
            <a:endParaRPr lang="en-US" dirty="0"/>
          </a:p>
          <a:p>
            <a:r>
              <a:rPr lang="en-US" dirty="0"/>
              <a:t>·</a:t>
            </a:r>
            <a:r>
              <a:rPr lang="en-US" b="1" dirty="0"/>
              <a:t>Substation 550s (Sub 8) has not had preventative maintenance done since original installation in 2011</a:t>
            </a:r>
            <a:endParaRPr lang="en-US" dirty="0"/>
          </a:p>
          <a:p>
            <a:r>
              <a:rPr lang="en-US" dirty="0"/>
              <a:t>·</a:t>
            </a:r>
            <a:r>
              <a:rPr lang="en-US" b="1" dirty="0"/>
              <a:t>Sub 50s (sub 7) had a partial maintenance done on 3/2015 and will be due during the next user run</a:t>
            </a:r>
            <a:endParaRPr lang="en-US" dirty="0"/>
          </a:p>
          <a:p>
            <a:r>
              <a:rPr lang="en-US" dirty="0"/>
              <a:t>·</a:t>
            </a:r>
            <a:r>
              <a:rPr lang="en-US" b="1" dirty="0"/>
              <a:t>12.47kV feeder cable C-14 for Subs 50s &amp; 550s was tested on 12/2017 giving poor condition results. The recommendation to re-test is overdue and can only be completed during a winter closure without disrupting employees lab-wide.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3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”When, how”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5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69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92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4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47667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57214" y="1977591"/>
            <a:ext cx="8008937" cy="565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440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BD8C3-061E-3540-B0B5-3CC493A8FA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50333" y="4469592"/>
            <a:ext cx="1415818" cy="5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68560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2" descr="cid:image001.jpg@01D48177.0314E7A0">
            <a:extLst>
              <a:ext uri="{FF2B5EF4-FFF2-40B4-BE49-F238E27FC236}">
                <a16:creationId xmlns:a16="http://schemas.microsoft.com/office/drawing/2014/main" id="{40363932-3AF0-6B4A-BBDD-E18B54DB1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" y="4734280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10" name="Picture 2" descr="cid:image001.jpg@01D48177.0314E7A0">
            <a:extLst>
              <a:ext uri="{FF2B5EF4-FFF2-40B4-BE49-F238E27FC236}">
                <a16:creationId xmlns:a16="http://schemas.microsoft.com/office/drawing/2014/main" id="{27C6D226-32F2-B948-9433-809069EC6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" y="4734280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68960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68960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0" name="Picture 2" descr="cid:image001.jpg@01D48177.0314E7A0">
            <a:extLst>
              <a:ext uri="{FF2B5EF4-FFF2-40B4-BE49-F238E27FC236}">
                <a16:creationId xmlns:a16="http://schemas.microsoft.com/office/drawing/2014/main" id="{449B2978-AB7B-7048-A82B-163DA550B1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" y="4734280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35445" y="2881312"/>
            <a:ext cx="2442340" cy="18240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726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7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5" name="Picture 2" descr="cid:image001.jpg@01D48177.0314E7A0">
            <a:extLst>
              <a:ext uri="{FF2B5EF4-FFF2-40B4-BE49-F238E27FC236}">
                <a16:creationId xmlns:a16="http://schemas.microsoft.com/office/drawing/2014/main" id="{4F6879D9-7604-2A4A-A0B7-A527F3C6F3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" y="4734280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7266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7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9" name="Picture 2" descr="cid:image001.jpg@01D48177.0314E7A0">
            <a:extLst>
              <a:ext uri="{FF2B5EF4-FFF2-40B4-BE49-F238E27FC236}">
                <a16:creationId xmlns:a16="http://schemas.microsoft.com/office/drawing/2014/main" id="{7FCD3347-07B9-DC48-9564-E0A25225B4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" y="4734280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28600" y="895350"/>
            <a:ext cx="8008937" cy="1476673"/>
          </a:xfrm>
        </p:spPr>
        <p:txBody>
          <a:bodyPr/>
          <a:lstStyle/>
          <a:p>
            <a:r>
              <a:rPr lang="en-CA" sz="3600" dirty="0">
                <a:latin typeface="Arial"/>
                <a:cs typeface="Arial"/>
              </a:rPr>
              <a:t>Substation 7 &amp; 8</a:t>
            </a:r>
            <a:br>
              <a:rPr lang="en-CA" sz="3600" dirty="0"/>
            </a:br>
            <a:r>
              <a:rPr lang="en-CA" sz="3600">
                <a:latin typeface="Arial"/>
                <a:cs typeface="Arial"/>
              </a:rPr>
              <a:t>Preventive Maintenance</a:t>
            </a:r>
            <a:br>
              <a:rPr lang="en-CA" sz="3600" dirty="0">
                <a:latin typeface="Arial"/>
                <a:cs typeface="Arial"/>
              </a:rPr>
            </a:br>
            <a:r>
              <a:rPr lang="en-CA" sz="3600">
                <a:latin typeface="Arial"/>
                <a:cs typeface="Arial"/>
              </a:rPr>
              <a:t>2019 Winter Downtime</a:t>
            </a:r>
            <a:endParaRPr lang="en-CA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" y="3714750"/>
            <a:ext cx="7989887" cy="726377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Nov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470509"/>
            <a:ext cx="8008937" cy="565586"/>
          </a:xfrm>
        </p:spPr>
        <p:txBody>
          <a:bodyPr/>
          <a:lstStyle/>
          <a:p>
            <a:r>
              <a:rPr lang="en-CA" sz="3200" i="1" dirty="0"/>
              <a:t>Site Impacts and Mitigations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0756-7BDE-8649-8BD6-2C4620C3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B050 Services that will be down (partial list)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4038600" cy="3685601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 sz="1600" dirty="0">
                <a:latin typeface="Arial"/>
                <a:cs typeface="Arial"/>
              </a:rPr>
              <a:t>- All scientific computing services (batch compute services)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All Unix NFS, GPFS, and </a:t>
            </a:r>
            <a:r>
              <a:rPr lang="en-US" sz="1600" dirty="0" err="1">
                <a:latin typeface="Arial"/>
                <a:cs typeface="Arial"/>
              </a:rPr>
              <a:t>Lustre</a:t>
            </a:r>
            <a:r>
              <a:rPr lang="en-US" sz="1600" dirty="0">
                <a:latin typeface="Arial"/>
                <a:cs typeface="Arial"/>
              </a:rPr>
              <a:t> file services (except home directories)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latin typeface="Arial"/>
                <a:cs typeface="Arial"/>
              </a:rPr>
              <a:t>- All interactive Unix login nodes (rhel6-64, iris, centos7)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Unix printing</a:t>
            </a:r>
          </a:p>
          <a:p>
            <a:r>
              <a:rPr lang="en-US" sz="1600" dirty="0">
                <a:latin typeface="Arial"/>
                <a:cs typeface="Arial"/>
              </a:rPr>
              <a:t>- </a:t>
            </a:r>
            <a:r>
              <a:rPr lang="en-US" sz="1600" dirty="0" err="1">
                <a:latin typeface="Arial"/>
                <a:cs typeface="Arial"/>
              </a:rPr>
              <a:t>Cron</a:t>
            </a:r>
            <a:r>
              <a:rPr lang="en-US" sz="1600" dirty="0">
                <a:latin typeface="Arial"/>
                <a:cs typeface="Arial"/>
              </a:rPr>
              <a:t> services (</a:t>
            </a:r>
            <a:r>
              <a:rPr lang="en-US" sz="1600" dirty="0" err="1">
                <a:latin typeface="Arial"/>
                <a:cs typeface="Arial"/>
              </a:rPr>
              <a:t>lnxcron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trscron</a:t>
            </a:r>
            <a:r>
              <a:rPr lang="en-US" sz="1600" dirty="0">
                <a:latin typeface="Arial"/>
                <a:cs typeface="Arial"/>
              </a:rPr>
              <a:t>, and </a:t>
            </a:r>
            <a:r>
              <a:rPr lang="en-US" sz="1600" dirty="0" err="1">
                <a:latin typeface="Arial"/>
                <a:cs typeface="Arial"/>
              </a:rPr>
              <a:t>syscron</a:t>
            </a:r>
            <a:r>
              <a:rPr lang="en-US" sz="1600" dirty="0">
                <a:latin typeface="Arial"/>
                <a:cs typeface="Arial"/>
              </a:rPr>
              <a:t>)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FTP service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Ganglia and Grafana monitoring</a:t>
            </a:r>
          </a:p>
          <a:p>
            <a:r>
              <a:rPr lang="en-US" sz="1600" dirty="0">
                <a:latin typeface="Arial"/>
                <a:cs typeface="Arial"/>
              </a:rPr>
              <a:t>- Open stack virtualization platform</a:t>
            </a:r>
          </a:p>
          <a:p>
            <a:r>
              <a:rPr lang="en-US" sz="1600" dirty="0">
                <a:latin typeface="Arial"/>
                <a:cs typeface="Arial"/>
              </a:rPr>
              <a:t>- </a:t>
            </a:r>
            <a:r>
              <a:rPr lang="en-US" sz="1600" dirty="0" err="1">
                <a:latin typeface="Arial"/>
                <a:cs typeface="Arial"/>
              </a:rPr>
              <a:t>SciDoc</a:t>
            </a:r>
            <a:endParaRPr lang="en-US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 txBox="1">
            <a:spLocks/>
          </p:cNvSpPr>
          <p:nvPr/>
        </p:nvSpPr>
        <p:spPr>
          <a:xfrm>
            <a:off x="4724400" y="932688"/>
            <a:ext cx="4038600" cy="36856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/>
                <a:cs typeface="Arial"/>
              </a:rPr>
              <a:t>- Red Hat package update service</a:t>
            </a:r>
          </a:p>
          <a:p>
            <a:r>
              <a:rPr lang="en-US" sz="1600" dirty="0">
                <a:latin typeface="Arial"/>
                <a:cs typeface="Arial"/>
              </a:rPr>
              <a:t>- Squid proxy service for internal servers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ZOOX (compute and storage)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HVAC systems that cool B050 </a:t>
            </a:r>
            <a:r>
              <a:rPr lang="en-US" sz="1600" dirty="0" err="1">
                <a:latin typeface="Arial"/>
                <a:cs typeface="Arial"/>
              </a:rPr>
              <a:t>UPSes</a:t>
            </a:r>
            <a:r>
              <a:rPr lang="en-US" sz="1600" dirty="0">
                <a:latin typeface="Arial"/>
                <a:cs typeface="Arial"/>
              </a:rPr>
              <a:t> (4th floor)--need to shutdown units @ max. temperature of ~90 degrees F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- IDOL search</a:t>
            </a:r>
          </a:p>
          <a:p>
            <a:r>
              <a:rPr lang="en-US" sz="1600" dirty="0">
                <a:latin typeface="Arial"/>
                <a:cs typeface="Arial"/>
              </a:rPr>
              <a:t>- Contract Manager</a:t>
            </a:r>
          </a:p>
          <a:p>
            <a:r>
              <a:rPr lang="en-US" sz="1600" dirty="0">
                <a:latin typeface="Arial"/>
                <a:cs typeface="Arial"/>
              </a:rPr>
              <a:t>- Unix and Windows backups/restores</a:t>
            </a:r>
          </a:p>
          <a:p>
            <a:r>
              <a:rPr lang="en-US" sz="1600" dirty="0">
                <a:latin typeface="Arial"/>
                <a:cs typeface="Arial"/>
              </a:rPr>
              <a:t>- Carbon Black Protection (Will not be able to modify whitelists)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633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0756-7BDE-8649-8BD6-2C4620C3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B050 Services that will remain online with temporary generator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047750"/>
            <a:ext cx="6705600" cy="368560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>
                <a:latin typeface="Arial"/>
                <a:cs typeface="Arial"/>
              </a:rPr>
              <a:t>HVAC systems that cool B050 UPS (4th floor)</a:t>
            </a:r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 err="1">
                <a:latin typeface="Arial"/>
                <a:cs typeface="Arial"/>
              </a:rPr>
              <a:t>CryoEM</a:t>
            </a:r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>
                <a:latin typeface="Arial"/>
                <a:cs typeface="Arial"/>
              </a:rPr>
              <a:t>FERMI LAT</a:t>
            </a:r>
            <a:endParaRPr lang="en-US" sz="1800" dirty="0"/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>
                <a:latin typeface="Arial"/>
                <a:cs typeface="Arial"/>
              </a:rPr>
              <a:t>Team Center</a:t>
            </a:r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>
                <a:latin typeface="Arial"/>
                <a:cs typeface="Arial"/>
              </a:rPr>
              <a:t>Tape backup</a:t>
            </a:r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 err="1">
                <a:latin typeface="Arial"/>
                <a:cs typeface="Arial"/>
              </a:rPr>
              <a:t>Zoox</a:t>
            </a:r>
            <a:r>
              <a:rPr lang="en-US" sz="1800" dirty="0">
                <a:latin typeface="Arial"/>
                <a:cs typeface="Arial"/>
              </a:rPr>
              <a:t> (Network Only)</a:t>
            </a:r>
          </a:p>
          <a:p>
            <a:pPr marL="285750" indent="-285750">
              <a:buFont typeface="STIXGeneral-Regular" pitchFamily="2" charset="2"/>
              <a:buChar char="⎯"/>
            </a:pPr>
            <a:r>
              <a:rPr lang="en-US" sz="1800" dirty="0">
                <a:latin typeface="Arial"/>
                <a:cs typeface="Arial"/>
              </a:rPr>
              <a:t>ERP back up solution</a:t>
            </a:r>
          </a:p>
        </p:txBody>
      </p:sp>
    </p:spTree>
    <p:extLst>
      <p:ext uri="{BB962C8B-B14F-4D97-AF65-F5344CB8AC3E}">
        <p14:creationId xmlns:p14="http://schemas.microsoft.com/office/powerpoint/2010/main" val="414445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0756-7BDE-8649-8BD6-2C4620C3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More details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8759" y="1401222"/>
            <a:ext cx="7626483" cy="3218590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342900" indent="-342900">
              <a:buFont typeface="Arial,Sans-Serif" pitchFamily="34" charset="0"/>
              <a:buChar char="•"/>
            </a:pPr>
            <a:r>
              <a:rPr lang="en-US" sz="2100" dirty="0">
                <a:latin typeface="Arial"/>
                <a:cs typeface="Arial"/>
              </a:rPr>
              <a:t>PPS Certification for LCLS restart: UP, with a combination of IT services and a backup generator for B050 ACR.</a:t>
            </a:r>
            <a:endParaRPr lang="en-US" sz="2100" dirty="0"/>
          </a:p>
          <a:p>
            <a:pPr marL="456724" lvl="1" indent="-223361">
              <a:buFont typeface="Arial,Sans-Serif" pitchFamily="34" charset="0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indent="-342900">
              <a:buChar char="•"/>
            </a:pPr>
            <a:r>
              <a:rPr lang="en-US" sz="2100" dirty="0">
                <a:latin typeface="Arial"/>
                <a:cs typeface="Arial"/>
              </a:rPr>
              <a:t>NASA FERMI LAT Servers: DOWN. </a:t>
            </a:r>
            <a:r>
              <a:rPr lang="en-US" sz="2100" b="1" u="sng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FIX</a:t>
            </a: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2100" dirty="0">
                <a:latin typeface="Arial"/>
                <a:cs typeface="Arial"/>
              </a:rPr>
              <a:t>IT and F&amp;O will plan for solutions (e.g., additional generators, etc.). </a:t>
            </a:r>
          </a:p>
          <a:p>
            <a:pPr indent="-342900"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indent="-342900">
              <a:buChar char="•"/>
            </a:pPr>
            <a:r>
              <a:rPr lang="en-US" sz="2100" dirty="0"/>
              <a:t>Security Access Control (Card readers, gates, CCTV, </a:t>
            </a:r>
            <a:r>
              <a:rPr lang="en-US" sz="2100" dirty="0" err="1"/>
              <a:t>etc</a:t>
            </a:r>
            <a:r>
              <a:rPr lang="en-US" sz="2100" dirty="0"/>
              <a:t>): UP, </a:t>
            </a:r>
            <a:r>
              <a:rPr lang="en-US" sz="2100" dirty="0">
                <a:latin typeface="Arial"/>
                <a:cs typeface="Arial"/>
              </a:rPr>
              <a:t>with a combination of IT services and a backup generator for B050 ACR.</a:t>
            </a:r>
            <a:endParaRPr lang="en-US" sz="2100" dirty="0"/>
          </a:p>
        </p:txBody>
      </p:sp>
      <p:pic>
        <p:nvPicPr>
          <p:cNvPr id="1026" name="Picture 2" descr="Image result for green check">
            <a:extLst>
              <a:ext uri="{FF2B5EF4-FFF2-40B4-BE49-F238E27FC236}">
                <a16:creationId xmlns:a16="http://schemas.microsoft.com/office/drawing/2014/main" id="{21285AC1-31E1-7C49-9A44-6AEF35D1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" y="1405288"/>
            <a:ext cx="384245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green check">
            <a:extLst>
              <a:ext uri="{FF2B5EF4-FFF2-40B4-BE49-F238E27FC236}">
                <a16:creationId xmlns:a16="http://schemas.microsoft.com/office/drawing/2014/main" id="{20EA378D-5A4C-EA4E-AA50-0D622E4E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" y="3738212"/>
            <a:ext cx="384245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green check">
            <a:extLst>
              <a:ext uri="{FF2B5EF4-FFF2-40B4-BE49-F238E27FC236}">
                <a16:creationId xmlns:a16="http://schemas.microsoft.com/office/drawing/2014/main" id="{DED89FD9-FE40-764F-B2FC-B51E3AF9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" y="2571750"/>
            <a:ext cx="384245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0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0756-7BDE-8649-8BD6-2C4620C3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Affected Science Experiments (partial list)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>
                <a:latin typeface="Arial"/>
                <a:cs typeface="Arial"/>
              </a:rPr>
              <a:t>Accelerator</a:t>
            </a:r>
            <a:endParaRPr lang="en-US"/>
          </a:p>
          <a:p>
            <a:pPr marL="456724" lvl="1" indent="-223361"/>
            <a:r>
              <a:rPr lang="en-US" sz="2175">
                <a:latin typeface="Arial"/>
                <a:cs typeface="Arial"/>
              </a:rPr>
              <a:t>AOSD, Beam Physics, FACET, SPEAR, surrey04b NFS</a:t>
            </a:r>
          </a:p>
          <a:p>
            <a:pPr marL="456724" lvl="1" indent="-223361"/>
            <a:endParaRPr lang="en-US" sz="2175">
              <a:latin typeface="Arial"/>
              <a:cs typeface="Arial"/>
            </a:endParaRPr>
          </a:p>
          <a:p>
            <a:pPr marL="342900" indent="-342900">
              <a:buFont typeface="Arial,Sans-Serif" pitchFamily="34" charset="0"/>
              <a:buChar char="•"/>
            </a:pPr>
            <a:r>
              <a:rPr lang="en-US">
                <a:latin typeface="Arial"/>
                <a:cs typeface="Arial"/>
              </a:rPr>
              <a:t>Energy Sciences</a:t>
            </a:r>
          </a:p>
          <a:p>
            <a:pPr marL="456724" lvl="1" indent="-223361">
              <a:buFont typeface="Arial,Sans-Serif" pitchFamily="34" charset="0"/>
              <a:buChar char="•"/>
            </a:pPr>
            <a:r>
              <a:rPr lang="en-US">
                <a:latin typeface="Arial"/>
                <a:cs typeface="Arial"/>
              </a:rPr>
              <a:t>PULSE, SIMES, SUNCAT</a:t>
            </a:r>
          </a:p>
          <a:p>
            <a:pPr marL="456724" lvl="1" indent="-223361">
              <a:buFont typeface="Arial,Sans-Serif" pitchFamily="34" charset="0"/>
              <a:buChar char="•"/>
            </a:pPr>
            <a:endParaRPr lang="en-US" sz="2175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US">
                <a:latin typeface="Arial"/>
                <a:cs typeface="Arial"/>
              </a:rPr>
              <a:t>Fundamental Physics</a:t>
            </a:r>
            <a:endParaRPr lang="en-US"/>
          </a:p>
          <a:p>
            <a:pPr marL="456724" lvl="1" indent="-223361"/>
            <a:r>
              <a:rPr lang="en-US" sz="2175">
                <a:latin typeface="Arial"/>
                <a:cs typeface="Arial"/>
              </a:rPr>
              <a:t>ATLAS, BaBar, EXO, HPS, Neutrino, Theoretical Physics</a:t>
            </a:r>
            <a:endParaRPr lang="en-US" sz="2175"/>
          </a:p>
          <a:p>
            <a:pPr marL="456724" lvl="1" indent="-223361"/>
            <a:r>
              <a:rPr lang="en-US" sz="2175">
                <a:latin typeface="Arial"/>
                <a:cs typeface="Arial"/>
              </a:rPr>
              <a:t>Comp Astro, CMB, CDMS, DES</a:t>
            </a:r>
          </a:p>
          <a:p>
            <a:pPr marL="456724" lvl="1" indent="-223361"/>
            <a:r>
              <a:rPr lang="en-US" sz="2175">
                <a:latin typeface="Arial"/>
                <a:cs typeface="Arial"/>
              </a:rPr>
              <a:t>Fermi pipeline, LDMX, LSST, LZ</a:t>
            </a:r>
          </a:p>
          <a:p>
            <a:pPr marL="456724" lvl="1" indent="-223361"/>
            <a:endParaRPr lang="en-US" sz="2175">
              <a:latin typeface="Arial"/>
              <a:cs typeface="Arial"/>
            </a:endParaRPr>
          </a:p>
          <a:p>
            <a:pPr marL="342900" indent="-342900">
              <a:buChar char="•"/>
            </a:pPr>
            <a:endParaRPr lang="en-US" sz="2175">
              <a:latin typeface="Arial"/>
              <a:cs typeface="Arial"/>
            </a:endParaRPr>
          </a:p>
          <a:p>
            <a:pPr marL="342900" indent="-342900"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5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0756-7BDE-8649-8BD6-2C4620C3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Affected Science Experiments (partial list)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2500-69E7-784C-9E74-6D3E5CA2AF5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,Sans-Serif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LCLS</a:t>
            </a:r>
            <a:endParaRPr lang="en-US" dirty="0"/>
          </a:p>
          <a:p>
            <a:pPr marL="456724" lvl="1" indent="-223361">
              <a:buFont typeface="Arial,Sans-Serif" pitchFamily="34" charset="0"/>
              <a:buChar char="•"/>
            </a:pPr>
            <a:r>
              <a:rPr lang="en-US" sz="2175" dirty="0">
                <a:latin typeface="Arial"/>
                <a:cs typeface="Arial"/>
              </a:rPr>
              <a:t>Anyone accessing GPU hosts and B050 batch nodes</a:t>
            </a:r>
            <a:endParaRPr lang="en-US" sz="2175" dirty="0"/>
          </a:p>
          <a:p>
            <a:pPr marL="456724" lvl="1" indent="-223361">
              <a:buFont typeface="Arial,Sans-Serif" pitchFamily="34" charset="0"/>
              <a:buChar char="•"/>
            </a:pPr>
            <a:endParaRPr lang="en-US" sz="2175" dirty="0">
              <a:latin typeface="Arial"/>
              <a:cs typeface="Arial"/>
            </a:endParaRPr>
          </a:p>
          <a:p>
            <a:pPr indent="-342900">
              <a:buChar char="•"/>
            </a:pPr>
            <a:r>
              <a:rPr lang="en-US" dirty="0">
                <a:latin typeface="Arial"/>
                <a:cs typeface="Arial"/>
              </a:rPr>
              <a:t>SSRL</a:t>
            </a:r>
            <a:endParaRPr lang="en-US" dirty="0"/>
          </a:p>
          <a:p>
            <a:pPr marL="456724" lvl="1" indent="-223361"/>
            <a:r>
              <a:rPr lang="en-US" sz="2175" dirty="0">
                <a:latin typeface="Arial"/>
                <a:cs typeface="Arial"/>
              </a:rPr>
              <a:t>Anyone accessing GPU hosts and B050 batch nodes</a:t>
            </a:r>
          </a:p>
          <a:p>
            <a:pPr marL="456724" lvl="1" indent="-223361"/>
            <a:endParaRPr lang="en-US" sz="2175" dirty="0">
              <a:latin typeface="Arial"/>
              <a:cs typeface="Arial"/>
            </a:endParaRPr>
          </a:p>
          <a:p>
            <a:pPr indent="-342900">
              <a:buChar char="•"/>
            </a:pPr>
            <a:r>
              <a:rPr lang="en-US" dirty="0">
                <a:latin typeface="Arial"/>
                <a:cs typeface="Arial"/>
              </a:rPr>
              <a:t>Tape archive or backup/restore: only for ERP, FEMI and </a:t>
            </a:r>
            <a:r>
              <a:rPr lang="en-US" dirty="0" err="1">
                <a:latin typeface="Arial"/>
                <a:cs typeface="Arial"/>
              </a:rPr>
              <a:t>CryoEM</a:t>
            </a:r>
            <a:r>
              <a:rPr lang="en-US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06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047DA1-4258-FD47-99BF-A58E47271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57" y="0"/>
            <a:ext cx="9170714" cy="5166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0" y="2038350"/>
            <a:ext cx="9127312" cy="792476"/>
          </a:xfrm>
        </p:spPr>
        <p:txBody>
          <a:bodyPr anchor="ctr"/>
          <a:lstStyle/>
          <a:p>
            <a:pPr algn="ctr"/>
            <a:r>
              <a:rPr lang="en-CA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14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4F45B-0D52-9F4A-B9E7-852D1CF4A0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A04923-75F5-FD48-9CA7-E3037677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Orientation</a:t>
            </a:r>
            <a:br>
              <a:rPr lang="en-US" dirty="0"/>
            </a:br>
            <a:r>
              <a:rPr lang="en-US" sz="1800" b="0" i="1" dirty="0"/>
              <a:t>Substation 7 &amp; 8</a:t>
            </a:r>
            <a:endParaRPr lang="en-US" b="0" i="1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6C614B0-4495-8F49-ACEA-434B18DC5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" b="-1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6E99D7D-2FF6-8649-82D4-7D782098DDF2}"/>
              </a:ext>
            </a:extLst>
          </p:cNvPr>
          <p:cNvSpPr/>
          <p:nvPr/>
        </p:nvSpPr>
        <p:spPr>
          <a:xfrm>
            <a:off x="4724400" y="2419350"/>
            <a:ext cx="45719" cy="45719"/>
          </a:xfrm>
          <a:prstGeom prst="ellipse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A7EFF2-AC2C-ED49-8FD8-1D41CA12610E}"/>
              </a:ext>
            </a:extLst>
          </p:cNvPr>
          <p:cNvSpPr/>
          <p:nvPr/>
        </p:nvSpPr>
        <p:spPr>
          <a:xfrm>
            <a:off x="5212081" y="1962150"/>
            <a:ext cx="45719" cy="45719"/>
          </a:xfrm>
          <a:prstGeom prst="ellipse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49439B-5788-2F4E-AFF0-B3B39386653B}"/>
              </a:ext>
            </a:extLst>
          </p:cNvPr>
          <p:cNvSpPr/>
          <p:nvPr/>
        </p:nvSpPr>
        <p:spPr>
          <a:xfrm>
            <a:off x="7498081" y="2571750"/>
            <a:ext cx="45719" cy="45719"/>
          </a:xfrm>
          <a:prstGeom prst="ellipse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18CD20-4DBF-F943-9E49-2F979C7B8F3C}"/>
              </a:ext>
            </a:extLst>
          </p:cNvPr>
          <p:cNvSpPr/>
          <p:nvPr/>
        </p:nvSpPr>
        <p:spPr>
          <a:xfrm>
            <a:off x="1783080" y="4509136"/>
            <a:ext cx="45719" cy="45719"/>
          </a:xfrm>
          <a:prstGeom prst="ellipse">
            <a:avLst/>
          </a:prstGeom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7C7268-8E00-D94C-A3E4-48034EAE061A}"/>
              </a:ext>
            </a:extLst>
          </p:cNvPr>
          <p:cNvGrpSpPr/>
          <p:nvPr/>
        </p:nvGrpSpPr>
        <p:grpSpPr>
          <a:xfrm>
            <a:off x="76199" y="1047750"/>
            <a:ext cx="2641177" cy="2362200"/>
            <a:chOff x="76200" y="1047750"/>
            <a:chExt cx="2286850" cy="2209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577211-BF8F-FE45-9C95-19F0D012A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047750"/>
              <a:ext cx="2286850" cy="2209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A3C87A-891E-9448-95F2-13436FEEBBAD}"/>
                </a:ext>
              </a:extLst>
            </p:cNvPr>
            <p:cNvSpPr/>
            <p:nvPr/>
          </p:nvSpPr>
          <p:spPr>
            <a:xfrm>
              <a:off x="1783081" y="1123950"/>
              <a:ext cx="45719" cy="45719"/>
            </a:xfrm>
            <a:prstGeom prst="ellipse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5A5CAE-805E-0D41-A5A0-078B6AA2DF61}"/>
                </a:ext>
              </a:extLst>
            </p:cNvPr>
            <p:cNvSpPr/>
            <p:nvPr/>
          </p:nvSpPr>
          <p:spPr>
            <a:xfrm>
              <a:off x="2240281" y="2221231"/>
              <a:ext cx="45719" cy="45719"/>
            </a:xfrm>
            <a:prstGeom prst="ellipse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11E8C9E-A17E-404A-B912-5A140B75F645}"/>
                </a:ext>
              </a:extLst>
            </p:cNvPr>
            <p:cNvSpPr/>
            <p:nvPr/>
          </p:nvSpPr>
          <p:spPr>
            <a:xfrm>
              <a:off x="152400" y="1123950"/>
              <a:ext cx="45719" cy="45719"/>
            </a:xfrm>
            <a:prstGeom prst="ellipse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3EE673-A5F0-104D-8EE4-CADE57482165}"/>
                </a:ext>
              </a:extLst>
            </p:cNvPr>
            <p:cNvSpPr/>
            <p:nvPr/>
          </p:nvSpPr>
          <p:spPr>
            <a:xfrm>
              <a:off x="716281" y="2221231"/>
              <a:ext cx="45719" cy="45719"/>
            </a:xfrm>
            <a:prstGeom prst="ellipse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F1B3C37-E8ED-8A4F-A45B-21AC8EF10CEB}"/>
              </a:ext>
            </a:extLst>
          </p:cNvPr>
          <p:cNvCxnSpPr>
            <a:cxnSpLocks/>
            <a:stCxn id="18" idx="4"/>
            <a:endCxn id="15" idx="2"/>
          </p:cNvCxnSpPr>
          <p:nvPr/>
        </p:nvCxnSpPr>
        <p:spPr>
          <a:xfrm rot="16200000" flipH="1">
            <a:off x="-690115" y="2058800"/>
            <a:ext cx="3353919" cy="1592472"/>
          </a:xfrm>
          <a:prstGeom prst="bentConnector2">
            <a:avLst/>
          </a:prstGeom>
          <a:ln w="12700">
            <a:solidFill>
              <a:schemeClr val="accent5">
                <a:lumMod val="50000"/>
              </a:schemeClr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3F604AC-1111-7248-8E2D-EC9C0B94ED40}"/>
              </a:ext>
            </a:extLst>
          </p:cNvPr>
          <p:cNvCxnSpPr>
            <a:cxnSpLocks/>
            <a:stCxn id="16" idx="6"/>
            <a:endCxn id="14" idx="0"/>
          </p:cNvCxnSpPr>
          <p:nvPr/>
        </p:nvCxnSpPr>
        <p:spPr>
          <a:xfrm>
            <a:off x="2100349" y="1153641"/>
            <a:ext cx="5420592" cy="1418109"/>
          </a:xfrm>
          <a:prstGeom prst="bentConnector2">
            <a:avLst/>
          </a:prstGeom>
          <a:ln w="12700">
            <a:solidFill>
              <a:schemeClr val="accent5">
                <a:lumMod val="50000"/>
              </a:schemeClr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AED4B876-A4D4-1145-AF6B-DFD725B63D88}"/>
              </a:ext>
            </a:extLst>
          </p:cNvPr>
          <p:cNvCxnSpPr>
            <a:cxnSpLocks/>
            <a:stCxn id="19" idx="0"/>
            <a:endCxn id="13" idx="2"/>
          </p:cNvCxnSpPr>
          <p:nvPr/>
        </p:nvCxnSpPr>
        <p:spPr>
          <a:xfrm rot="5400000" flipH="1" flipV="1">
            <a:off x="2868394" y="-41526"/>
            <a:ext cx="317151" cy="4370224"/>
          </a:xfrm>
          <a:prstGeom prst="bentConnector2">
            <a:avLst/>
          </a:prstGeom>
          <a:ln w="12700">
            <a:solidFill>
              <a:schemeClr val="accent5">
                <a:lumMod val="50000"/>
              </a:schemeClr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E7FA985-0370-7A4A-9835-02CCEE4C3ED0}"/>
              </a:ext>
            </a:extLst>
          </p:cNvPr>
          <p:cNvCxnSpPr>
            <a:cxnSpLocks/>
            <a:stCxn id="17" idx="6"/>
            <a:endCxn id="11" idx="2"/>
          </p:cNvCxnSpPr>
          <p:nvPr/>
        </p:nvCxnSpPr>
        <p:spPr>
          <a:xfrm>
            <a:off x="2628388" y="2326597"/>
            <a:ext cx="2096012" cy="115613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5">
                <a:lumMod val="50000"/>
              </a:schemeClr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085DCDB-733D-B445-AFF1-BD58AE9F4B45}"/>
              </a:ext>
            </a:extLst>
          </p:cNvPr>
          <p:cNvSpPr txBox="1">
            <a:spLocks/>
          </p:cNvSpPr>
          <p:nvPr/>
        </p:nvSpPr>
        <p:spPr>
          <a:xfrm>
            <a:off x="8832133" y="4857749"/>
            <a:ext cx="318932" cy="285751"/>
          </a:xfrm>
          <a:prstGeom prst="rect">
            <a:avLst/>
          </a:prstGeom>
        </p:spPr>
        <p:txBody>
          <a:bodyPr vert="horz" lIns="72000" tIns="57600" rIns="7200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BD36294-2849-48A8-8531-5354CF3095D2}" type="slidenum">
              <a:rPr lang="en-US" sz="1000" smtClean="0"/>
              <a:pPr algn="r"/>
              <a:t>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DC337-C4C2-EB4A-9535-E4C05C09CDFD}"/>
              </a:ext>
            </a:extLst>
          </p:cNvPr>
          <p:cNvSpPr txBox="1"/>
          <p:nvPr/>
        </p:nvSpPr>
        <p:spPr>
          <a:xfrm>
            <a:off x="533400" y="4026354"/>
            <a:ext cx="160782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Master </a:t>
            </a:r>
            <a:r>
              <a:rPr lang="en-US" dirty="0" err="1"/>
              <a:t>SubStation</a:t>
            </a:r>
            <a:r>
              <a:rPr lang="en-US" dirty="0"/>
              <a:t> (MSS)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A6C81-3A21-AC48-A46B-FBCC7B77F4E0}"/>
              </a:ext>
            </a:extLst>
          </p:cNvPr>
          <p:cNvSpPr txBox="1"/>
          <p:nvPr/>
        </p:nvSpPr>
        <p:spPr>
          <a:xfrm>
            <a:off x="7635240" y="2294303"/>
            <a:ext cx="13335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“RA” </a:t>
            </a:r>
            <a:r>
              <a:rPr lang="en-US" dirty="0" err="1"/>
              <a:t>SubStation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D06E3-5C3F-854F-B983-2E8A49E579DD}"/>
              </a:ext>
            </a:extLst>
          </p:cNvPr>
          <p:cNvSpPr txBox="1"/>
          <p:nvPr/>
        </p:nvSpPr>
        <p:spPr>
          <a:xfrm>
            <a:off x="4419599" y="139529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Bldg</a:t>
            </a:r>
            <a:r>
              <a:rPr lang="en-US" b="1" dirty="0"/>
              <a:t> 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60EDE4-34E6-7940-9F51-AC3B77FD3CCD}"/>
              </a:ext>
            </a:extLst>
          </p:cNvPr>
          <p:cNvSpPr txBox="1"/>
          <p:nvPr/>
        </p:nvSpPr>
        <p:spPr>
          <a:xfrm>
            <a:off x="5212081" y="1764883"/>
            <a:ext cx="177484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Sub 8 (4</a:t>
            </a:r>
            <a:r>
              <a:rPr lang="en-US" baseline="30000" dirty="0"/>
              <a:t>th</a:t>
            </a:r>
            <a:r>
              <a:rPr lang="en-US" dirty="0"/>
              <a:t> floor)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67B66C-5000-5F48-A57E-5BECB5EBB0CE}"/>
              </a:ext>
            </a:extLst>
          </p:cNvPr>
          <p:cNvSpPr txBox="1"/>
          <p:nvPr/>
        </p:nvSpPr>
        <p:spPr>
          <a:xfrm>
            <a:off x="4928713" y="2265761"/>
            <a:ext cx="81304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Sub 7</a:t>
            </a:r>
          </a:p>
        </p:txBody>
      </p:sp>
    </p:spTree>
    <p:extLst>
      <p:ext uri="{BB962C8B-B14F-4D97-AF65-F5344CB8AC3E}">
        <p14:creationId xmlns:p14="http://schemas.microsoft.com/office/powerpoint/2010/main" val="273482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9F3C10-B899-484E-97A2-C58E0CF1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Substation 7 &amp; 8 Components</a:t>
            </a:r>
          </a:p>
        </p:txBody>
      </p:sp>
      <p:pic>
        <p:nvPicPr>
          <p:cNvPr id="6" name="Picture 5" descr="Substation 7 12kV Switchgear (B50S)">
            <a:extLst>
              <a:ext uri="{FF2B5EF4-FFF2-40B4-BE49-F238E27FC236}">
                <a16:creationId xmlns:a16="http://schemas.microsoft.com/office/drawing/2014/main" id="{BA8D6907-B805-EC47-BB77-E367510870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71550"/>
            <a:ext cx="2413000" cy="180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ubstation 7 480V Switchgear (B50S)">
            <a:extLst>
              <a:ext uri="{FF2B5EF4-FFF2-40B4-BE49-F238E27FC236}">
                <a16:creationId xmlns:a16="http://schemas.microsoft.com/office/drawing/2014/main" id="{9C5746A3-3148-DB46-9F1E-E78AD9341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952750"/>
            <a:ext cx="2413000" cy="180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Substation 8 480V Switchgear (B50)">
            <a:extLst>
              <a:ext uri="{FF2B5EF4-FFF2-40B4-BE49-F238E27FC236}">
                <a16:creationId xmlns:a16="http://schemas.microsoft.com/office/drawing/2014/main" id="{66FD96FF-0763-3F45-A3FC-3947E746A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034" y="3028950"/>
            <a:ext cx="2413000" cy="180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B52 MV Transformer">
            <a:extLst>
              <a:ext uri="{FF2B5EF4-FFF2-40B4-BE49-F238E27FC236}">
                <a16:creationId xmlns:a16="http://schemas.microsoft.com/office/drawing/2014/main" id="{7A799E8D-DDC2-6941-8C48-F911B4464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414" y="971550"/>
            <a:ext cx="2413000" cy="180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C4CFA9-9FA0-E442-94F1-64D8B5B73E47}"/>
              </a:ext>
            </a:extLst>
          </p:cNvPr>
          <p:cNvSpPr txBox="1"/>
          <p:nvPr/>
        </p:nvSpPr>
        <p:spPr>
          <a:xfrm>
            <a:off x="3039567" y="890192"/>
            <a:ext cx="292808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Substation 7 Switchgear (B50S)</a:t>
            </a:r>
          </a:p>
          <a:p>
            <a:pPr marL="6350" lvl="1"/>
            <a:r>
              <a:rPr lang="en-US" sz="1400" dirty="0"/>
              <a:t>12kV</a:t>
            </a:r>
          </a:p>
          <a:p>
            <a:pPr marL="6350" lvl="1"/>
            <a:r>
              <a:rPr lang="en-US" sz="1400" dirty="0"/>
              <a:t>480V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D5AD6-3210-8C42-82ED-C78EC9B39B1F}"/>
              </a:ext>
            </a:extLst>
          </p:cNvPr>
          <p:cNvSpPr txBox="1"/>
          <p:nvPr/>
        </p:nvSpPr>
        <p:spPr>
          <a:xfrm>
            <a:off x="3805014" y="4393168"/>
            <a:ext cx="2268406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b="1" u="sng" dirty="0"/>
              <a:t>Substation 8 Switchgear</a:t>
            </a:r>
          </a:p>
          <a:p>
            <a:pPr lvl="1" indent="-282575" algn="r"/>
            <a:r>
              <a:rPr lang="en-US" sz="1400" dirty="0"/>
              <a:t>B52 MV Transformer  </a:t>
            </a:r>
          </a:p>
          <a:p>
            <a:pPr lvl="1" indent="-282575" algn="r"/>
            <a:r>
              <a:rPr lang="en-US" sz="1400" dirty="0"/>
              <a:t>480V (B50 4</a:t>
            </a:r>
            <a:r>
              <a:rPr lang="en-US" sz="1400" baseline="30000" dirty="0"/>
              <a:t>th</a:t>
            </a:r>
            <a:r>
              <a:rPr lang="en-US" sz="1400" dirty="0"/>
              <a:t> Floor)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8BCB59-8350-2744-A6E7-497490BE2FD9}"/>
              </a:ext>
            </a:extLst>
          </p:cNvPr>
          <p:cNvCxnSpPr>
            <a:cxnSpLocks/>
          </p:cNvCxnSpPr>
          <p:nvPr/>
        </p:nvCxnSpPr>
        <p:spPr>
          <a:xfrm flipH="1">
            <a:off x="2590800" y="1259524"/>
            <a:ext cx="414130" cy="93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C2A586-66C2-464D-8CF9-70E72A463526}"/>
              </a:ext>
            </a:extLst>
          </p:cNvPr>
          <p:cNvCxnSpPr>
            <a:cxnSpLocks/>
          </p:cNvCxnSpPr>
          <p:nvPr/>
        </p:nvCxnSpPr>
        <p:spPr>
          <a:xfrm flipH="1">
            <a:off x="2688184" y="1619745"/>
            <a:ext cx="381000" cy="137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D905A0-D8C2-2A4A-8A16-D9FF629E017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073420" y="4428574"/>
            <a:ext cx="363762" cy="333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EDAF1A-7B5D-004C-B3EB-A1C3047B1C76}"/>
              </a:ext>
            </a:extLst>
          </p:cNvPr>
          <p:cNvCxnSpPr>
            <a:cxnSpLocks/>
          </p:cNvCxnSpPr>
          <p:nvPr/>
        </p:nvCxnSpPr>
        <p:spPr>
          <a:xfrm flipV="1">
            <a:off x="5967647" y="2419350"/>
            <a:ext cx="585553" cy="2009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9EA6407-150F-B542-B0EC-62834C04B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32133" y="4857749"/>
            <a:ext cx="318932" cy="285751"/>
          </a:xfrm>
        </p:spPr>
        <p:txBody>
          <a:bodyPr anchor="b"/>
          <a:lstStyle/>
          <a:p>
            <a:pPr algn="r"/>
            <a:fld id="{5BD36294-2849-48A8-8531-5354CF3095D2}" type="slidenum">
              <a:rPr lang="en-US" sz="1000" smtClean="0"/>
              <a:pPr algn="r"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389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39ADB-8F89-5D49-874F-09E35CDFA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32133" y="4857749"/>
            <a:ext cx="318932" cy="285751"/>
          </a:xfrm>
        </p:spPr>
        <p:txBody>
          <a:bodyPr anchor="b"/>
          <a:lstStyle/>
          <a:p>
            <a:pPr algn="r"/>
            <a:fld id="{5BD36294-2849-48A8-8531-5354CF3095D2}" type="slidenum">
              <a:rPr lang="en-US" sz="1000" smtClean="0"/>
              <a:pPr algn="r"/>
              <a:t>4</a:t>
            </a:fld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52E33-B27B-8F4D-AB46-74921780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Preventive Maintenance Plan</a:t>
            </a:r>
            <a:br>
              <a:rPr lang="en-US" dirty="0"/>
            </a:br>
            <a:r>
              <a:rPr lang="en-US" sz="1800" b="0" i="1" dirty="0"/>
              <a:t>Substations 7 &amp; 8</a:t>
            </a:r>
            <a:endParaRPr lang="en-US" b="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FEAB0-14D9-3F4C-8EB5-5CB6F7702A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692239"/>
            <a:ext cx="5638800" cy="4244150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en-US" sz="1800" dirty="0"/>
              <a:t>Scope:  Perform full preventive maintenance and testing for Substation 7 and 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Substation 7 (S7) installed 2002 (LV) &amp; 2005 (MV), partial maintenance done in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Substation 8 (S8) installed 2011, no maintenance since original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Standard maintenance cycle:  5 years</a:t>
            </a:r>
          </a:p>
          <a:p>
            <a:r>
              <a:rPr lang="en-US" sz="1800" dirty="0"/>
              <a:t>Risks: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Feeder cables tested in 2017, giving poor condition results. Recommended retest every 2 years. </a:t>
            </a:r>
          </a:p>
          <a:p>
            <a:pPr marL="515620" lvl="1" indent="-114300">
              <a:buFont typeface="STIXGeneral-Regular" pitchFamily="2" charset="2"/>
              <a:buChar char="⎯"/>
            </a:pPr>
            <a:r>
              <a:rPr lang="en-US" sz="1300" dirty="0"/>
              <a:t>Loss of substations results in site-wide outage, &gt;2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Switchgear maintenance out of cycle; creating compounding outages</a:t>
            </a:r>
          </a:p>
          <a:p>
            <a:pPr marL="515620" lvl="1" indent="-114300">
              <a:buFont typeface="STIXGeneral-Regular" pitchFamily="2" charset="2"/>
              <a:buChar char="⎯"/>
            </a:pPr>
            <a:r>
              <a:rPr lang="en-US" sz="1300" dirty="0"/>
              <a:t>Equipment in S7/S8 cannot be operated while system is energized; requires isolation at MSS</a:t>
            </a:r>
          </a:p>
          <a:p>
            <a:pPr marL="515620" lvl="1" indent="-114300">
              <a:buFont typeface="STIXGeneral-Regular" pitchFamily="2" charset="2"/>
              <a:buChar char="⎯"/>
            </a:pPr>
            <a:r>
              <a:rPr lang="en-US" sz="1300" dirty="0"/>
              <a:t>Planned or unplanned outages of downstream equipment requires outage upstream of S7/8 – at Main Substation (MSS), affecting larger area</a:t>
            </a:r>
          </a:p>
          <a:p>
            <a:r>
              <a:rPr lang="en-US" sz="1800" dirty="0"/>
              <a:t>Timing: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Future outages of B50 &amp; B52 requires outage  &gt; 9-10 days.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Next opportunity:   December 2021? Due to operations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85E0A-66EA-7344-8854-D2D1664F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187" y="1428750"/>
            <a:ext cx="3315413" cy="320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1B4F6-1C9D-ED47-9258-FD4C4B294286}"/>
              </a:ext>
            </a:extLst>
          </p:cNvPr>
          <p:cNvSpPr txBox="1"/>
          <p:nvPr/>
        </p:nvSpPr>
        <p:spPr>
          <a:xfrm>
            <a:off x="5946919" y="4370847"/>
            <a:ext cx="3044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12kV line diagram</a:t>
            </a:r>
          </a:p>
        </p:txBody>
      </p:sp>
    </p:spTree>
    <p:extLst>
      <p:ext uri="{BB962C8B-B14F-4D97-AF65-F5344CB8AC3E}">
        <p14:creationId xmlns:p14="http://schemas.microsoft.com/office/powerpoint/2010/main" val="6459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32203-B07D-184E-A6C4-10705826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PM Schedule</a:t>
            </a:r>
            <a:br>
              <a:rPr lang="en-US" dirty="0"/>
            </a:br>
            <a:r>
              <a:rPr lang="en-US" sz="1800" b="0" i="1" dirty="0"/>
              <a:t>Substations 7 &amp; 8</a:t>
            </a:r>
            <a:endParaRPr lang="en-US" b="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CDC1F1-858A-424B-8DC0-D54A63369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386684"/>
              </p:ext>
            </p:extLst>
          </p:nvPr>
        </p:nvGraphicFramePr>
        <p:xfrm>
          <a:off x="213464" y="2266950"/>
          <a:ext cx="8778133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07">
                  <a:extLst>
                    <a:ext uri="{9D8B030D-6E8A-4147-A177-3AD203B41FA5}">
                      <a16:colId xmlns:a16="http://schemas.microsoft.com/office/drawing/2014/main" val="3987864849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2764608247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904589847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2726437964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94307030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2759417738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1576356138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857881137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2722744551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534389479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391532687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868663815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1800327840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1449791591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989315436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325111544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775587745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1622929168"/>
                    </a:ext>
                  </a:extLst>
                </a:gridCol>
                <a:gridCol w="462007">
                  <a:extLst>
                    <a:ext uri="{9D8B030D-6E8A-4147-A177-3AD203B41FA5}">
                      <a16:colId xmlns:a16="http://schemas.microsoft.com/office/drawing/2014/main" val="3793270327"/>
                    </a:ext>
                  </a:extLst>
                </a:gridCol>
              </a:tblGrid>
              <a:tr h="1422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IT Graceful Power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Substation Maintenance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63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IT Power 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40623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PPS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</a:rPr>
                        <a:t>Cx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7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Fri</a:t>
                      </a:r>
                    </a:p>
                    <a:p>
                      <a:pPr algn="ctr"/>
                      <a:r>
                        <a:rPr lang="en-US" sz="1000" dirty="0"/>
                        <a:t>20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Sat</a:t>
                      </a:r>
                    </a:p>
                    <a:p>
                      <a:pPr algn="ctr"/>
                      <a:r>
                        <a:rPr lang="en-US" sz="1000" dirty="0"/>
                        <a:t>21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Sun</a:t>
                      </a:r>
                    </a:p>
                    <a:p>
                      <a:pPr algn="ctr"/>
                      <a:r>
                        <a:rPr lang="en-US" sz="1000" dirty="0"/>
                        <a:t>22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Mon</a:t>
                      </a:r>
                    </a:p>
                    <a:p>
                      <a:pPr algn="ctr"/>
                      <a:r>
                        <a:rPr lang="en-US" sz="1000" dirty="0"/>
                        <a:t>23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Tue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24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Wed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FFFFFF"/>
                          </a:solidFill>
                        </a:rPr>
                        <a:t>25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Thu</a:t>
                      </a:r>
                    </a:p>
                    <a:p>
                      <a:pPr algn="ctr"/>
                      <a:r>
                        <a:rPr lang="en-US" sz="1000" dirty="0"/>
                        <a:t>26</a:t>
                      </a:r>
                    </a:p>
                    <a:p>
                      <a:pPr algn="ctr"/>
                      <a:r>
                        <a:rPr lang="en-US" sz="1000" dirty="0"/>
                        <a:t>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Fri</a:t>
                      </a:r>
                    </a:p>
                    <a:p>
                      <a:pPr algn="ctr"/>
                      <a:r>
                        <a:rPr lang="en-US" sz="1000" dirty="0"/>
                        <a:t>27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Sat</a:t>
                      </a:r>
                    </a:p>
                    <a:p>
                      <a:pPr algn="ctr"/>
                      <a:r>
                        <a:rPr lang="en-US" sz="1000" dirty="0"/>
                        <a:t>28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Sun</a:t>
                      </a:r>
                    </a:p>
                    <a:p>
                      <a:pPr algn="ctr"/>
                      <a:r>
                        <a:rPr lang="en-US" sz="1000" dirty="0"/>
                        <a:t>29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Mon</a:t>
                      </a:r>
                    </a:p>
                    <a:p>
                      <a:pPr algn="ctr"/>
                      <a:r>
                        <a:rPr lang="en-US" sz="1000" dirty="0"/>
                        <a:t>30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Tue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31 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63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Wed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1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Thu</a:t>
                      </a:r>
                    </a:p>
                    <a:p>
                      <a:pPr algn="ctr"/>
                      <a:r>
                        <a:rPr lang="en-US" sz="1000" dirty="0"/>
                        <a:t>2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Fri</a:t>
                      </a:r>
                    </a:p>
                    <a:p>
                      <a:pPr algn="ctr"/>
                      <a:r>
                        <a:rPr lang="en-US" sz="1000" dirty="0"/>
                        <a:t>3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Sat</a:t>
                      </a:r>
                    </a:p>
                    <a:p>
                      <a:pPr algn="ctr"/>
                      <a:r>
                        <a:rPr lang="en-US" sz="1000" dirty="0"/>
                        <a:t>4</a:t>
                      </a:r>
                    </a:p>
                    <a:p>
                      <a:pPr algn="ctr"/>
                      <a:r>
                        <a:rPr lang="en-US" sz="1000" dirty="0"/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Sun</a:t>
                      </a:r>
                    </a:p>
                    <a:p>
                      <a:pPr algn="ctr"/>
                      <a:r>
                        <a:rPr lang="en-US" sz="1000" dirty="0"/>
                        <a:t>5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Mon</a:t>
                      </a:r>
                    </a:p>
                    <a:p>
                      <a:pPr algn="ctr"/>
                      <a:r>
                        <a:rPr lang="en-US" sz="1000" dirty="0"/>
                        <a:t>6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Tue</a:t>
                      </a:r>
                    </a:p>
                    <a:p>
                      <a:pPr algn="ctr"/>
                      <a:r>
                        <a:rPr lang="en-US" sz="1000" dirty="0"/>
                        <a:t>7 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0504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86503D-26D3-CB4A-A90B-44FC0DBF58DA}"/>
              </a:ext>
            </a:extLst>
          </p:cNvPr>
          <p:cNvSpPr txBox="1"/>
          <p:nvPr/>
        </p:nvSpPr>
        <p:spPr>
          <a:xfrm>
            <a:off x="3379850" y="1651386"/>
            <a:ext cx="225895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i="1" dirty="0"/>
              <a:t>7am:  F&amp;O shift to generator power, B50/B52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3C69340-6F6C-0B49-B04C-B5C519A5B618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3061528" y="1882218"/>
            <a:ext cx="318323" cy="361167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A2A9567-DB52-C149-B5BF-2F8E6E4BEEE7}"/>
              </a:ext>
            </a:extLst>
          </p:cNvPr>
          <p:cNvSpPr txBox="1"/>
          <p:nvPr/>
        </p:nvSpPr>
        <p:spPr>
          <a:xfrm>
            <a:off x="3124200" y="3654502"/>
            <a:ext cx="18288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5pm:  F&amp;O return site to normal power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054207F-2817-164E-BD3A-F79A171B8CD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953000" y="3486150"/>
            <a:ext cx="304800" cy="399185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28F1BE-5421-8B48-8273-A280294C4C08}"/>
              </a:ext>
            </a:extLst>
          </p:cNvPr>
          <p:cNvSpPr txBox="1"/>
          <p:nvPr/>
        </p:nvSpPr>
        <p:spPr>
          <a:xfrm>
            <a:off x="717768" y="1069584"/>
            <a:ext cx="156823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i="1" dirty="0"/>
              <a:t>F&amp;O Stage Backup Generators, B50/52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3C0D1B4-2FE3-0942-86E4-67077E574157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 flipV="1">
            <a:off x="247058" y="1300417"/>
            <a:ext cx="470711" cy="954690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1EAC208-FBD3-1249-8F0E-ECAA064478D4}"/>
              </a:ext>
            </a:extLst>
          </p:cNvPr>
          <p:cNvSpPr txBox="1"/>
          <p:nvPr/>
        </p:nvSpPr>
        <p:spPr>
          <a:xfrm>
            <a:off x="4571999" y="4233689"/>
            <a:ext cx="154857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F&amp;O Remove Backup Generators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A3FD34A-14EC-3C43-90D2-6D2650F1AA1E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6120574" y="3486150"/>
            <a:ext cx="204026" cy="978372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2C8330E-E0AE-7C45-8CF1-880A41E3C2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32133" y="4857749"/>
            <a:ext cx="318932" cy="285751"/>
          </a:xfrm>
        </p:spPr>
        <p:txBody>
          <a:bodyPr anchor="b"/>
          <a:lstStyle/>
          <a:p>
            <a:pPr algn="r"/>
            <a:fld id="{5BD36294-2849-48A8-8531-5354CF3095D2}" type="slidenum">
              <a:rPr lang="en-US" sz="1000" smtClean="0"/>
              <a:pPr algn="r"/>
              <a:t>5</a:t>
            </a:fld>
            <a:endParaRPr lang="en-US" sz="1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5FCB2A-9414-3342-8E18-C3725B8299B9}"/>
              </a:ext>
            </a:extLst>
          </p:cNvPr>
          <p:cNvCxnSpPr>
            <a:cxnSpLocks/>
          </p:cNvCxnSpPr>
          <p:nvPr/>
        </p:nvCxnSpPr>
        <p:spPr>
          <a:xfrm>
            <a:off x="1447800" y="2724150"/>
            <a:ext cx="7384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EBA40D-26C7-214F-A22E-8D031FC4FFE0}"/>
              </a:ext>
            </a:extLst>
          </p:cNvPr>
          <p:cNvSpPr txBox="1"/>
          <p:nvPr/>
        </p:nvSpPr>
        <p:spPr>
          <a:xfrm>
            <a:off x="919047" y="4073916"/>
            <a:ext cx="1747953" cy="27699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i="1" dirty="0"/>
              <a:t>2am:  Last SPEAR run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C88F0C8D-BF7B-AF44-A49C-C49D15B7AE7E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>
            <a:off x="724217" y="3453844"/>
            <a:ext cx="194830" cy="758573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AC2998-7BA2-1F48-A3BD-58AEAD47C149}"/>
              </a:ext>
            </a:extLst>
          </p:cNvPr>
          <p:cNvSpPr txBox="1"/>
          <p:nvPr/>
        </p:nvSpPr>
        <p:spPr>
          <a:xfrm>
            <a:off x="6248400" y="1585878"/>
            <a:ext cx="1769155" cy="27699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SPEAR Resumes Ops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11AB023D-9F6B-7246-84CA-88F323FA004D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017555" y="1724378"/>
            <a:ext cx="283325" cy="535554"/>
          </a:xfrm>
          <a:prstGeom prst="bentConnector2">
            <a:avLst/>
          </a:prstGeom>
          <a:ln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79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61990F-D097-2A4E-8B96-0E03C7FA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to B52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5A40F-8DE9-CB48-A5A9-FE3C5BBD9E6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Requirement</a:t>
            </a:r>
            <a:r>
              <a:rPr lang="en-US" dirty="0"/>
              <a:t>:  ACR support LCLS II PPS commissioning</a:t>
            </a:r>
          </a:p>
          <a:p>
            <a:r>
              <a:rPr lang="en-US" u="sng" dirty="0"/>
              <a:t>IT Systems</a:t>
            </a:r>
            <a:r>
              <a:rPr lang="en-US" dirty="0"/>
              <a:t>:  all HA systems, </a:t>
            </a:r>
            <a:r>
              <a:rPr lang="en-US" dirty="0" err="1"/>
              <a:t>FastX</a:t>
            </a:r>
            <a:endParaRPr lang="en-US" dirty="0"/>
          </a:p>
          <a:p>
            <a:r>
              <a:rPr lang="en-US" u="sng" dirty="0"/>
              <a:t>Actions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F&amp;O provide N+1 generator support for ACR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F&amp;O perform backup generator test to validate power for ACR, ANR, HVAC, and UPS</a:t>
            </a:r>
          </a:p>
          <a:p>
            <a:pPr marL="800100" lvl="1" indent="-342900">
              <a:buFont typeface="STIXGeneral-Regular" pitchFamily="2" charset="2"/>
              <a:buChar char="⎯"/>
            </a:pPr>
            <a:r>
              <a:rPr lang="en-US" sz="1800" dirty="0"/>
              <a:t>Scheduled 3 December, 5am (90 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CIO support </a:t>
            </a:r>
            <a:r>
              <a:rPr lang="en-US" sz="2000" dirty="0" err="1"/>
              <a:t>FastX</a:t>
            </a:r>
            <a:r>
              <a:rPr lang="en-US" sz="2000" dirty="0"/>
              <a:t> during outage</a:t>
            </a:r>
          </a:p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4F3461C-8CCA-3E4D-AF05-B0CEA4B825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32133" y="4857749"/>
            <a:ext cx="318932" cy="285751"/>
          </a:xfrm>
        </p:spPr>
        <p:txBody>
          <a:bodyPr anchor="b"/>
          <a:lstStyle/>
          <a:p>
            <a:pPr algn="r"/>
            <a:fld id="{5BD36294-2849-48A8-8531-5354CF3095D2}" type="slidenum">
              <a:rPr lang="en-US" sz="1000" smtClean="0"/>
              <a:pPr algn="r"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8323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61990F-D097-2A4E-8B96-0E03C7FA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to B50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5A40F-8DE9-CB48-A5A9-FE3C5BBD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8918" y="932689"/>
            <a:ext cx="7697632" cy="384886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u="sng" dirty="0">
                <a:latin typeface="Arial"/>
                <a:cs typeface="Arial"/>
              </a:rPr>
              <a:t>Requirement</a:t>
            </a:r>
            <a:r>
              <a:rPr lang="en-US" dirty="0">
                <a:latin typeface="Arial"/>
                <a:cs typeface="Arial"/>
              </a:rPr>
              <a:t>:  Support required science and HA systems during outage </a:t>
            </a:r>
            <a:endParaRPr lang="en-US" dirty="0"/>
          </a:p>
          <a:p>
            <a:r>
              <a:rPr lang="en-US" u="sng" dirty="0"/>
              <a:t>IT Systems</a:t>
            </a:r>
            <a:r>
              <a:rPr lang="en-US" dirty="0"/>
              <a:t>:</a:t>
            </a:r>
          </a:p>
          <a:p>
            <a:pPr marL="457200" indent="-337820">
              <a:buFont typeface="Arial" panose="020B0604020202020204" pitchFamily="34" charset="0"/>
              <a:buChar char="•"/>
            </a:pPr>
            <a:r>
              <a:rPr lang="en-US" sz="2200" dirty="0"/>
              <a:t>All HA systems</a:t>
            </a:r>
          </a:p>
          <a:p>
            <a:r>
              <a:rPr lang="en-US" u="sng" dirty="0"/>
              <a:t>Actions:</a:t>
            </a:r>
          </a:p>
          <a:p>
            <a:pPr marL="457200" indent="-337820">
              <a:buFont typeface="Arial" panose="020B0604020202020204" pitchFamily="34" charset="0"/>
              <a:buChar char="•"/>
            </a:pPr>
            <a:r>
              <a:rPr lang="en-US" sz="2000" dirty="0"/>
              <a:t>F&amp;O install N+1 generator support for critical IT and HVAC systems</a:t>
            </a:r>
          </a:p>
          <a:p>
            <a:pPr marL="457200" indent="-337820">
              <a:buFont typeface="Arial" panose="020B0604020202020204" pitchFamily="34" charset="0"/>
              <a:buChar char="•"/>
            </a:pPr>
            <a:r>
              <a:rPr lang="en-US" sz="2000" dirty="0"/>
              <a:t>CIO perform graceful power down and power up of systems</a:t>
            </a:r>
          </a:p>
          <a:p>
            <a:endParaRPr lang="en-US" sz="18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C19DF6-CCAD-0343-8034-C65F45C15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32133" y="4857749"/>
            <a:ext cx="318932" cy="285751"/>
          </a:xfrm>
        </p:spPr>
        <p:txBody>
          <a:bodyPr anchor="b"/>
          <a:lstStyle/>
          <a:p>
            <a:pPr algn="r"/>
            <a:fld id="{5BD36294-2849-48A8-8531-5354CF3095D2}" type="slidenum">
              <a:rPr lang="en-US" sz="1000" smtClean="0"/>
              <a:pPr algn="r"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466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D197F-A9FF-9243-8449-4E096CE5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96819"/>
            <a:ext cx="7670900" cy="56477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B050 Services we expect will remain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B73B-89EC-7243-A309-10CDFA3C1F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3713" y="954405"/>
            <a:ext cx="4381103" cy="418909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>- Network switches/routers &amp; core network services (</a:t>
            </a:r>
            <a:r>
              <a:rPr lang="en-US" sz="1600" dirty="0" err="1">
                <a:latin typeface="Arial"/>
                <a:cs typeface="Arial"/>
              </a:rPr>
              <a:t>dns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dhcp</a:t>
            </a:r>
            <a:r>
              <a:rPr lang="en-US" sz="1600" dirty="0">
                <a:latin typeface="Arial"/>
                <a:cs typeface="Arial"/>
              </a:rPr>
              <a:t>, etc.) </a:t>
            </a:r>
            <a:endParaRPr lang="en-US" sz="4800" dirty="0"/>
          </a:p>
          <a:p>
            <a:r>
              <a:rPr lang="en-US" sz="1600" dirty="0">
                <a:latin typeface="Arial"/>
                <a:cs typeface="Arial"/>
              </a:rPr>
              <a:t>- Telecom devices</a:t>
            </a:r>
            <a:endParaRPr lang="en-US" sz="4800" dirty="0"/>
          </a:p>
          <a:p>
            <a:r>
              <a:rPr lang="en-US" sz="1600" dirty="0">
                <a:latin typeface="Arial"/>
                <a:cs typeface="Arial"/>
              </a:rPr>
              <a:t>- Unix home directories</a:t>
            </a:r>
          </a:p>
          <a:p>
            <a:r>
              <a:rPr lang="en-US" sz="1600" dirty="0">
                <a:latin typeface="Arial"/>
                <a:cs typeface="Arial"/>
              </a:rPr>
              <a:t>- EMC SAN storage </a:t>
            </a:r>
          </a:p>
          <a:p>
            <a:r>
              <a:rPr lang="en-US" sz="1600" dirty="0">
                <a:latin typeface="Arial"/>
                <a:cs typeface="Arial"/>
              </a:rPr>
              <a:t>- Cyber services not listed below</a:t>
            </a:r>
          </a:p>
          <a:p>
            <a:r>
              <a:rPr lang="en-US" sz="1600" dirty="0">
                <a:latin typeface="Arial"/>
                <a:cs typeface="Arial"/>
              </a:rPr>
              <a:t>- Site Security solutions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CB4257-460F-8045-B3C6-DE49E0DBEE9F}"/>
              </a:ext>
            </a:extLst>
          </p:cNvPr>
          <p:cNvSpPr txBox="1">
            <a:spLocks/>
          </p:cNvSpPr>
          <p:nvPr/>
        </p:nvSpPr>
        <p:spPr>
          <a:xfrm>
            <a:off x="4756066" y="954406"/>
            <a:ext cx="4381103" cy="37991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981E32"/>
              </a:buClr>
              <a:buFont typeface="Arial" pitchFamily="34" charset="0"/>
              <a:buNone/>
              <a:defRPr sz="3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indent="-298443" algn="l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20728" indent="-311143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9170" indent="-298443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35962" indent="-239994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/>
                <a:cs typeface="Arial"/>
              </a:rPr>
              <a:t>Additional generator supported services / equipment</a:t>
            </a:r>
          </a:p>
          <a:p>
            <a:r>
              <a:rPr lang="en-US" sz="1400" dirty="0">
                <a:latin typeface="Arial"/>
                <a:cs typeface="Arial"/>
              </a:rPr>
              <a:t>- HVAC CRAC Units on B050 1</a:t>
            </a:r>
            <a:r>
              <a:rPr lang="en-US" sz="1400" baseline="30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and 2</a:t>
            </a:r>
            <a:r>
              <a:rPr lang="en-US" sz="1400" baseline="30000" dirty="0">
                <a:latin typeface="Arial"/>
                <a:cs typeface="Arial"/>
              </a:rPr>
              <a:t>nd</a:t>
            </a:r>
            <a:r>
              <a:rPr lang="en-US" sz="1400" dirty="0">
                <a:latin typeface="Arial"/>
                <a:cs typeface="Arial"/>
              </a:rPr>
              <a:t> floor</a:t>
            </a:r>
          </a:p>
          <a:p>
            <a:r>
              <a:rPr lang="en-US" sz="1400" dirty="0">
                <a:latin typeface="Arial"/>
                <a:cs typeface="Arial"/>
              </a:rPr>
              <a:t>- B050 Standby lighting, Fire alarm &amp; computer room control consoles</a:t>
            </a:r>
          </a:p>
          <a:p>
            <a:endParaRPr lang="en-US" sz="1400" dirty="0"/>
          </a:p>
          <a:p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Cloud Services Dependent on HA and other Generator Supported Services: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                - ServiceNow</a:t>
            </a:r>
          </a:p>
          <a:p>
            <a:r>
              <a:rPr lang="en-US" sz="1400" dirty="0">
                <a:latin typeface="Arial"/>
                <a:cs typeface="Arial"/>
              </a:rPr>
              <a:t>                - </a:t>
            </a:r>
            <a:r>
              <a:rPr lang="en-US" sz="1400" dirty="0" err="1">
                <a:latin typeface="Arial"/>
                <a:cs typeface="Arial"/>
              </a:rPr>
              <a:t>Nuvolo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                - Office 365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339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D197F-A9FF-9243-8449-4E096CE5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96819"/>
            <a:ext cx="7670900" cy="564775"/>
          </a:xfrm>
        </p:spPr>
        <p:txBody>
          <a:bodyPr/>
          <a:lstStyle/>
          <a:p>
            <a:r>
              <a:rPr lang="en-US" sz="2000" dirty="0">
                <a:latin typeface="Arial"/>
                <a:cs typeface="Arial"/>
              </a:rPr>
              <a:t>B050 Services we expect will remain available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B73B-89EC-7243-A309-10CDFA3C1F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3713" y="954405"/>
            <a:ext cx="4381103" cy="418909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b="1" dirty="0">
                <a:latin typeface="Arial"/>
                <a:cs typeface="Arial"/>
              </a:rPr>
              <a:t>High Availability (HA) Services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- Facilities Monitoring (including DCS control system)</a:t>
            </a:r>
          </a:p>
          <a:p>
            <a:r>
              <a:rPr lang="en-US" sz="1400" dirty="0">
                <a:latin typeface="Arial"/>
                <a:cs typeface="Arial"/>
              </a:rPr>
              <a:t>- HVAC Web Control</a:t>
            </a:r>
          </a:p>
          <a:p>
            <a:r>
              <a:rPr lang="en-US" sz="1400" dirty="0">
                <a:latin typeface="Arial"/>
                <a:cs typeface="Arial"/>
              </a:rPr>
              <a:t>- Confluence, Jira and Crowd</a:t>
            </a:r>
          </a:p>
          <a:p>
            <a:r>
              <a:rPr lang="en-US" sz="1400" dirty="0">
                <a:latin typeface="Arial"/>
                <a:cs typeface="Arial"/>
              </a:rPr>
              <a:t>- www6, Intranet and other </a:t>
            </a:r>
            <a:r>
              <a:rPr lang="en-US" sz="1400" dirty="0" err="1">
                <a:latin typeface="Arial"/>
                <a:cs typeface="Arial"/>
              </a:rPr>
              <a:t>drupal</a:t>
            </a:r>
            <a:r>
              <a:rPr lang="en-US" sz="1400" dirty="0">
                <a:latin typeface="Arial"/>
                <a:cs typeface="Arial"/>
              </a:rPr>
              <a:t> websites; </a:t>
            </a:r>
            <a:r>
              <a:rPr lang="en-US" sz="1400" dirty="0" err="1">
                <a:latin typeface="Arial"/>
                <a:cs typeface="Arial"/>
              </a:rPr>
              <a:t>www.slac.stanford.edu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- CATER &amp; CAPTAR</a:t>
            </a:r>
          </a:p>
          <a:p>
            <a:r>
              <a:rPr lang="en-US" sz="1400" dirty="0">
                <a:latin typeface="Arial"/>
                <a:cs typeface="Arial"/>
              </a:rPr>
              <a:t>- Exchange &amp; UNIX mailboxes; listserv</a:t>
            </a:r>
          </a:p>
          <a:p>
            <a:r>
              <a:rPr lang="en-US" sz="1400" dirty="0">
                <a:latin typeface="Arial"/>
                <a:cs typeface="Arial"/>
              </a:rPr>
              <a:t>- SharePoint (</a:t>
            </a:r>
            <a:r>
              <a:rPr lang="en-US" sz="1400" dirty="0" err="1">
                <a:latin typeface="Arial"/>
                <a:cs typeface="Arial"/>
              </a:rPr>
              <a:t>SlacSpace</a:t>
            </a:r>
            <a:r>
              <a:rPr lang="en-US" sz="1400" dirty="0">
                <a:latin typeface="Arial"/>
                <a:cs typeface="Arial"/>
              </a:rPr>
              <a:t>, Portal) </a:t>
            </a:r>
          </a:p>
          <a:p>
            <a:r>
              <a:rPr lang="en-US" sz="1400" dirty="0">
                <a:latin typeface="Arial"/>
                <a:cs typeface="Arial"/>
              </a:rPr>
              <a:t>- ERP</a:t>
            </a:r>
            <a:endParaRPr lang="en-US" sz="1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CB4257-460F-8045-B3C6-DE49E0DBEE9F}"/>
              </a:ext>
            </a:extLst>
          </p:cNvPr>
          <p:cNvSpPr txBox="1">
            <a:spLocks/>
          </p:cNvSpPr>
          <p:nvPr/>
        </p:nvSpPr>
        <p:spPr>
          <a:xfrm>
            <a:off x="4756066" y="954406"/>
            <a:ext cx="4381103" cy="37991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981E32"/>
              </a:buClr>
              <a:buFont typeface="Arial" pitchFamily="34" charset="0"/>
              <a:buNone/>
              <a:defRPr sz="3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indent="-298443" algn="l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20728" indent="-311143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9170" indent="-298443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35962" indent="-239994" algn="l" defTabSz="121917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/>
          </a:p>
          <a:p>
            <a:endParaRPr lang="en-US" sz="9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DBB73B-89EC-7243-A309-10CDFA3C1F14}"/>
              </a:ext>
            </a:extLst>
          </p:cNvPr>
          <p:cNvSpPr txBox="1">
            <a:spLocks/>
          </p:cNvSpPr>
          <p:nvPr/>
        </p:nvSpPr>
        <p:spPr>
          <a:xfrm>
            <a:off x="4827316" y="976214"/>
            <a:ext cx="4381103" cy="4189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/>
                <a:cs typeface="Arial"/>
              </a:rPr>
              <a:t>- Mobile Device Management (MDM)</a:t>
            </a:r>
          </a:p>
          <a:p>
            <a:r>
              <a:rPr lang="en-US" sz="1400" dirty="0">
                <a:latin typeface="Arial"/>
                <a:cs typeface="Arial"/>
              </a:rPr>
              <a:t>- DUO</a:t>
            </a:r>
          </a:p>
          <a:p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dirty="0" err="1">
                <a:latin typeface="Arial"/>
                <a:cs typeface="Arial"/>
              </a:rPr>
              <a:t>psoft-printserv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- Operations E-log, Physics E-log, AIDA, IRMIS</a:t>
            </a:r>
            <a:endParaRPr lang="en-US" sz="4400" dirty="0"/>
          </a:p>
          <a:p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dirty="0" err="1">
                <a:latin typeface="Arial"/>
                <a:cs typeface="Arial"/>
              </a:rPr>
              <a:t>Splunk</a:t>
            </a:r>
            <a:r>
              <a:rPr lang="en-US" sz="1400" dirty="0">
                <a:latin typeface="Arial"/>
                <a:cs typeface="Arial"/>
              </a:rPr>
              <a:t> indexers for Cyber Security</a:t>
            </a:r>
            <a:endParaRPr lang="en-US" sz="4400" dirty="0"/>
          </a:p>
          <a:p>
            <a:r>
              <a:rPr lang="en-US" sz="1400" dirty="0">
                <a:latin typeface="Arial"/>
                <a:cs typeface="Arial"/>
              </a:rPr>
              <a:t>- sec-</a:t>
            </a:r>
            <a:r>
              <a:rPr lang="en-US" sz="1400" dirty="0" err="1">
                <a:latin typeface="Arial"/>
                <a:cs typeface="Arial"/>
              </a:rPr>
              <a:t>splunk</a:t>
            </a:r>
            <a:r>
              <a:rPr lang="en-US" sz="1400" dirty="0">
                <a:latin typeface="Arial"/>
                <a:cs typeface="Arial"/>
              </a:rPr>
              <a:t>-</a:t>
            </a:r>
            <a:r>
              <a:rPr lang="en-US" sz="1400" dirty="0" err="1">
                <a:latin typeface="Arial"/>
                <a:cs typeface="Arial"/>
              </a:rPr>
              <a:t>es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dirty="0" err="1">
                <a:latin typeface="Arial"/>
                <a:cs typeface="Arial"/>
              </a:rPr>
              <a:t>aegir</a:t>
            </a:r>
            <a:r>
              <a:rPr lang="en-US" sz="1400" dirty="0">
                <a:latin typeface="Arial"/>
                <a:cs typeface="Arial"/>
              </a:rPr>
              <a:t> (drupal-admin01)</a:t>
            </a:r>
          </a:p>
          <a:p>
            <a:r>
              <a:rPr lang="en-US" sz="1400" dirty="0">
                <a:latin typeface="Arial"/>
                <a:cs typeface="Arial"/>
              </a:rPr>
              <a:t>- Active Directory (Authentication)</a:t>
            </a:r>
          </a:p>
          <a:p>
            <a:r>
              <a:rPr lang="en-US" sz="1400" dirty="0">
                <a:latin typeface="Arial"/>
                <a:cs typeface="Arial"/>
              </a:rPr>
              <a:t>- Nagios and SCOM (UNIX/Windows monitoring)</a:t>
            </a:r>
          </a:p>
          <a:p>
            <a:r>
              <a:rPr lang="en-US" sz="1400" dirty="0">
                <a:latin typeface="Arial"/>
                <a:cs typeface="Arial"/>
              </a:rPr>
              <a:t>- Fast-X</a:t>
            </a:r>
          </a:p>
          <a:p>
            <a:r>
              <a:rPr lang="en-US" sz="1400" dirty="0">
                <a:latin typeface="Arial"/>
                <a:cs typeface="Arial"/>
              </a:rPr>
              <a:t>- Software license servers</a:t>
            </a:r>
            <a:endParaRPr lang="en-US" sz="1400" dirty="0"/>
          </a:p>
          <a:p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dirty="0" err="1">
                <a:latin typeface="Arial"/>
                <a:cs typeface="Arial"/>
              </a:rPr>
              <a:t>webauth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0242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DDO_Template_widescreen" id="{C3B6C7DA-D73E-1F4B-A768-F2CF823C5386}" vid="{FC748259-BB9A-3B49-836B-7817A0309C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F098A36CA75645B0F04E3B0CCB1C88" ma:contentTypeVersion="10" ma:contentTypeDescription="Create a new document." ma:contentTypeScope="" ma:versionID="c9bcb66c4c2dc98c1285b389a8a1baab">
  <xsd:schema xmlns:xsd="http://www.w3.org/2001/XMLSchema" xmlns:xs="http://www.w3.org/2001/XMLSchema" xmlns:p="http://schemas.microsoft.com/office/2006/metadata/properties" xmlns:ns3="0a818e31-8ec5-4ca5-95b3-35ba63cfb7b3" xmlns:ns4="3e872a8a-2766-4afc-8602-78533f142535" targetNamespace="http://schemas.microsoft.com/office/2006/metadata/properties" ma:root="true" ma:fieldsID="603e95995805f7783ea489a36ba3a444" ns3:_="" ns4:_="">
    <xsd:import namespace="0a818e31-8ec5-4ca5-95b3-35ba63cfb7b3"/>
    <xsd:import namespace="3e872a8a-2766-4afc-8602-78533f14253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18e31-8ec5-4ca5-95b3-35ba63cfb7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72a8a-2766-4afc-8602-78533f1425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26AC12-4B6E-4E30-815E-D46CE133F4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87E3C2-33DC-455B-B5A7-24F268288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818e31-8ec5-4ca5-95b3-35ba63cfb7b3"/>
    <ds:schemaRef ds:uri="3e872a8a-2766-4afc-8602-78533f142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080C4B-1657-4D8F-90B6-8E40C0177DAC}">
  <ds:schemaRefs>
    <ds:schemaRef ds:uri="0a818e31-8ec5-4ca5-95b3-35ba63cfb7b3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e872a8a-2766-4afc-8602-78533f14253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1245</Words>
  <Application>Microsoft Macintosh PowerPoint</Application>
  <PresentationFormat>On-screen Show (16:9)</PresentationFormat>
  <Paragraphs>214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Arial,Sans-Serif</vt:lpstr>
      <vt:lpstr>Calibri</vt:lpstr>
      <vt:lpstr>STIXGeneral-Regular</vt:lpstr>
      <vt:lpstr>Blank</vt:lpstr>
      <vt:lpstr>Substation 7 &amp; 8 Preventive Maintenance 2019 Winter Downtime</vt:lpstr>
      <vt:lpstr>Site Orientation Substation 7 &amp; 8</vt:lpstr>
      <vt:lpstr>Substation 7 &amp; 8 Components</vt:lpstr>
      <vt:lpstr>Preventive Maintenance Plan Substations 7 &amp; 8</vt:lpstr>
      <vt:lpstr>Proposed PM Schedule Substations 7 &amp; 8</vt:lpstr>
      <vt:lpstr>Impacts to B52</vt:lpstr>
      <vt:lpstr>Impacts to B50</vt:lpstr>
      <vt:lpstr>B050 Services we expect will remain available</vt:lpstr>
      <vt:lpstr>B050 Services we expect will remain available (cont’d)</vt:lpstr>
      <vt:lpstr>B050 Services that will be down (partial list)</vt:lpstr>
      <vt:lpstr>B050 Services that will remain online with temporary generator  </vt:lpstr>
      <vt:lpstr>More details</vt:lpstr>
      <vt:lpstr>Affected Science Experiments (partial list)</vt:lpstr>
      <vt:lpstr>Affected Science Experiments (partial list)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Substation 7 &amp; 8 Preventive Maintenance</dc:title>
  <dc:creator/>
  <cp:lastModifiedBy/>
  <cp:revision>56</cp:revision>
  <cp:lastPrinted>2018-12-07T23:44:51Z</cp:lastPrinted>
  <dcterms:created xsi:type="dcterms:W3CDTF">2019-11-26T20:33:34Z</dcterms:created>
  <dcterms:modified xsi:type="dcterms:W3CDTF">2019-12-06T18:02:28Z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0x010100CFF098A36CA75645B0F04E3B0CCB1C88</vt:lpwstr>
  </property>
</Properties>
</file>