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80" r:id="rId4"/>
    <p:sldId id="279" r:id="rId5"/>
    <p:sldId id="267" r:id="rId6"/>
    <p:sldId id="264" r:id="rId7"/>
    <p:sldId id="284" r:id="rId8"/>
    <p:sldId id="272" r:id="rId9"/>
    <p:sldId id="285" r:id="rId10"/>
    <p:sldId id="281" r:id="rId11"/>
    <p:sldId id="270" r:id="rId12"/>
    <p:sldId id="283" r:id="rId13"/>
    <p:sldId id="282" r:id="rId14"/>
    <p:sldId id="263" r:id="rId15"/>
    <p:sldId id="262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4622" autoAdjust="0"/>
    <p:restoredTop sz="86343" autoAdjust="0"/>
  </p:normalViewPr>
  <p:slideViewPr>
    <p:cSldViewPr snapToObjects="1">
      <p:cViewPr varScale="1">
        <p:scale>
          <a:sx n="85" d="100"/>
          <a:sy n="85" d="100"/>
        </p:scale>
        <p:origin x="-36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ermibooth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2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fermi_logo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3363" y="0"/>
            <a:ext cx="105727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2130425"/>
            <a:ext cx="3810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886200"/>
            <a:ext cx="36576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100013"/>
            <a:ext cx="1997075" cy="618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475" y="100013"/>
            <a:ext cx="5842000" cy="618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36BD-DFB4-3F44-9520-1F0F50A099B7}" type="datetime1">
              <a:rPr lang="en-US"/>
              <a:pPr>
                <a:defRPr/>
              </a:pPr>
              <a:t>5/10/11</a:t>
            </a:fld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C4CD-3EDE-764C-AAD9-3198DD4AE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475" y="1257300"/>
            <a:ext cx="3919538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257300"/>
            <a:ext cx="3919537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1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508A-FD83-2846-BA5E-08C2672D9C6C}" type="datetime1">
              <a:rPr lang="en-US"/>
              <a:pPr>
                <a:defRPr/>
              </a:pPr>
              <a:t>5/10/11</a:t>
            </a:fld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5E8E-13D4-BF47-BE44-9F2F7BEB4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6226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1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E392-B08D-664E-A24E-C406A55211EC}" type="datetime1">
              <a:rPr lang="en-US"/>
              <a:pPr>
                <a:defRPr/>
              </a:pPr>
              <a:t>5/10/11</a:t>
            </a:fld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51B8E-9E56-A045-BD75-C14968156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911C3-4C5A-834C-BB57-80AE3B093815}" type="datetime1">
              <a:rPr lang="en-US"/>
              <a:pPr>
                <a:defRPr/>
              </a:pPr>
              <a:t>5/10/11</a:t>
            </a:fld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2484C-D50B-B243-B54F-E06ABDBE1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32DD8-D2DD-AB4F-A682-ABFF4A9AE63A}" type="datetime1">
              <a:rPr lang="en-US"/>
              <a:pPr>
                <a:defRPr/>
              </a:pPr>
              <a:t>5/10/11</a:t>
            </a:fld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09EEB-3BBF-FF45-B4BC-5A5979EBA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1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D695-1420-9A41-8021-0CBB08B82C98}" type="datetime1">
              <a:rPr lang="en-US"/>
              <a:pPr>
                <a:defRPr/>
              </a:pPr>
              <a:t>5/10/11</a:t>
            </a:fld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424CD-0298-7F49-AB67-1F9FB7171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0300" y="100013"/>
            <a:ext cx="7429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5475" y="1257300"/>
            <a:ext cx="7991475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173163" y="817563"/>
            <a:ext cx="736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22" descr="fermi_logo_smal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556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625475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3333CC"/>
                </a:solidFill>
              </a:defRPr>
            </a:lvl1pPr>
          </a:lstStyle>
          <a:p>
            <a:pPr>
              <a:defRPr/>
            </a:pPr>
            <a:fld id="{5E982BC9-3F93-7A47-A371-84F1AC77DABB}" type="datetime1">
              <a:rPr lang="en-US"/>
              <a:pPr>
                <a:defRPr/>
              </a:pPr>
              <a:t>5/10/11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3333CC"/>
                </a:solidFill>
              </a:defRPr>
            </a:lvl1pPr>
          </a:lstStyle>
          <a:p>
            <a:pPr>
              <a:defRPr/>
            </a:pPr>
            <a:fld id="{09EFF99D-3142-F842-A218-4C69DFCC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3" r:id="rId2"/>
    <p:sldLayoutId id="2147483700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701" r:id="rId9"/>
    <p:sldLayoutId id="2147483702" r:id="rId10"/>
    <p:sldLayoutId id="214748370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33CC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0000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Analysis Coordinators’ Report</a:t>
            </a:r>
            <a:endParaRPr lang="en-US" dirty="0"/>
          </a:p>
        </p:txBody>
      </p:sp>
      <p:sp>
        <p:nvSpPr>
          <p:cNvPr id="13315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G. </a:t>
            </a:r>
            <a:r>
              <a:rPr lang="en-US" dirty="0" err="1" smtClean="0"/>
              <a:t>Tosti</a:t>
            </a:r>
            <a:r>
              <a:rPr lang="en-US" dirty="0" smtClean="0"/>
              <a:t> &amp; E. Charles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Multi-wavelength </a:t>
            </a:r>
            <a:r>
              <a:rPr lang="en-US" dirty="0" smtClean="0">
                <a:solidFill>
                  <a:srgbClr val="FF0000"/>
                </a:solidFill>
              </a:rPr>
              <a:t>activities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B8170A-935E-F340-AC48-9587D0138070}" type="slidenum">
              <a:rPr lang="en-US" smtClean="0"/>
              <a:pPr/>
              <a:t>10</a:t>
            </a:fld>
            <a:endParaRPr lang="en-US" dirty="0" smtClean="0"/>
          </a:p>
        </p:txBody>
      </p:sp>
      <p:pic>
        <p:nvPicPr>
          <p:cNvPr id="2151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9850" y="1636713"/>
            <a:ext cx="3338513" cy="23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625475" y="1360488"/>
            <a:ext cx="7862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 err="1"/>
              <a:t>https://confluence.slac.stanford.edu/display/SCIGRPS/Multiwavelength+Planning+-+Short+Term</a:t>
            </a:r>
            <a:endParaRPr lang="en-US" sz="1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6838" y="1055688"/>
            <a:ext cx="8589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Increasing number of common projects with HESS,VERITAS, </a:t>
            </a:r>
            <a:r>
              <a:rPr lang="en-US" sz="1600" b="1" dirty="0" smtClean="0">
                <a:solidFill>
                  <a:schemeClr val="accent2"/>
                </a:solidFill>
              </a:rPr>
              <a:t>MAGIC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600" b="1" dirty="0" smtClean="0">
              <a:solidFill>
                <a:schemeClr val="accent2"/>
              </a:solidFill>
            </a:endParaRPr>
          </a:p>
          <a:p>
            <a:pPr marL="342900" indent="-342900" defTabSz="914400" eaLnBrk="0" hangingPunct="0">
              <a:spcBef>
                <a:spcPct val="20000"/>
              </a:spcBef>
            </a:pPr>
            <a:endParaRPr lang="en-US" sz="1600" b="1" dirty="0">
              <a:solidFill>
                <a:schemeClr val="accent2"/>
              </a:solidFill>
            </a:endParaRPr>
          </a:p>
        </p:txBody>
      </p:sp>
      <p:pic>
        <p:nvPicPr>
          <p:cNvPr id="21514" name="Picture 10" descr="Schermata 2011-03-08 a 07.57.3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3" y="1636713"/>
            <a:ext cx="45799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chermata 2011-05-09 a 16.24.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025121"/>
            <a:ext cx="3994150" cy="26963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70015" y="5193268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Planck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47516" y="4267200"/>
            <a:ext cx="85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Swift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49850" y="516100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150 LAT Team Contributions</a:t>
            </a:r>
            <a:endParaRPr lang="en-US" dirty="0"/>
          </a:p>
        </p:txBody>
      </p:sp>
      <p:pic>
        <p:nvPicPr>
          <p:cNvPr id="4" name="Picture 3" descr="SympTalkList_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990601"/>
            <a:ext cx="2885341" cy="4190999"/>
          </a:xfrm>
          <a:prstGeom prst="rect">
            <a:avLst/>
          </a:prstGeom>
        </p:spPr>
      </p:pic>
      <p:pic>
        <p:nvPicPr>
          <p:cNvPr id="5" name="Picture 4" descr="SympTalkList_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990601"/>
            <a:ext cx="2908478" cy="4190999"/>
          </a:xfrm>
          <a:prstGeom prst="rect">
            <a:avLst/>
          </a:prstGeom>
        </p:spPr>
      </p:pic>
      <p:pic>
        <p:nvPicPr>
          <p:cNvPr id="6" name="Picture 5" descr="SympTalkList_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990601"/>
            <a:ext cx="3044952" cy="2501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3810000"/>
            <a:ext cx="2498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Snapshot of Speakers’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Bureau Web Page for 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Fermi </a:t>
            </a:r>
            <a:r>
              <a:rPr lang="en-US" dirty="0" err="1" smtClean="0">
                <a:solidFill>
                  <a:srgbClr val="800000"/>
                </a:solidFill>
              </a:rPr>
              <a:t>Symp</a:t>
            </a:r>
            <a:r>
              <a:rPr lang="en-US" dirty="0" smtClean="0">
                <a:solidFill>
                  <a:srgbClr val="800000"/>
                </a:solidFill>
              </a:rPr>
              <a:t>. 2011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1" y="5454134"/>
            <a:ext cx="8845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Writing, </a:t>
            </a:r>
            <a:r>
              <a:rPr lang="en-US" dirty="0" smtClean="0"/>
              <a:t>reviewing and iterating all of these contributions would have been </a:t>
            </a:r>
          </a:p>
          <a:p>
            <a:r>
              <a:rPr lang="en-US" dirty="0" smtClean="0"/>
              <a:t>impossible without dedicated and tireless work of science groups lead and numerous</a:t>
            </a:r>
          </a:p>
          <a:p>
            <a:r>
              <a:rPr lang="en-US" dirty="0" smtClean="0"/>
              <a:t>collaborators who served as internal reviews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Shift Taking Status</a:t>
            </a:r>
            <a:endParaRPr lang="en-US" dirty="0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B90D0D-6C0A-5640-B393-A4F13348F81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7412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LAT Collaboration Meeting, SLAC, 7 Marzo 2011</a:t>
            </a:r>
            <a:endParaRPr lang="fr-FR" smtClean="0"/>
          </a:p>
        </p:txBody>
      </p:sp>
      <p:sp>
        <p:nvSpPr>
          <p:cNvPr id="17413" name="Content Placeholder 2"/>
          <p:cNvSpPr>
            <a:spLocks noGrp="1"/>
          </p:cNvSpPr>
          <p:nvPr>
            <p:ph idx="1"/>
          </p:nvPr>
        </p:nvSpPr>
        <p:spPr>
          <a:xfrm>
            <a:off x="5562600" y="1062038"/>
            <a:ext cx="3352800" cy="5338762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charset="-128"/>
              </a:rPr>
              <a:t>Flare Advocate Shifts</a:t>
            </a:r>
          </a:p>
          <a:p>
            <a:pPr eaLnBrk="1" hangingPunct="1"/>
            <a:endParaRPr lang="en-US" sz="1800" dirty="0" smtClean="0">
              <a:ea typeface="ＭＳ Ｐゴシック" charset="-128"/>
            </a:endParaRPr>
          </a:p>
          <a:p>
            <a:pPr eaLnBrk="1" hangingPunct="1"/>
            <a:r>
              <a:rPr lang="en-US" sz="1800" dirty="0" smtClean="0">
                <a:ea typeface="ＭＳ Ｐゴシック" charset="-128"/>
              </a:rPr>
              <a:t>Burst Advocate Shifts</a:t>
            </a:r>
          </a:p>
          <a:p>
            <a:pPr eaLnBrk="1" hangingPunct="1"/>
            <a:endParaRPr lang="en-US" sz="1800" dirty="0" smtClean="0">
              <a:ea typeface="ＭＳ Ｐゴシック" charset="-128"/>
            </a:endParaRPr>
          </a:p>
          <a:p>
            <a:pPr eaLnBrk="1" hangingPunct="1"/>
            <a:r>
              <a:rPr lang="en-US" sz="1800" dirty="0" smtClean="0">
                <a:ln>
                  <a:solidFill>
                    <a:srgbClr val="0000FF"/>
                  </a:solidFill>
                </a:ln>
                <a:ea typeface="ＭＳ Ｐゴシック" charset="-128"/>
              </a:rPr>
              <a:t>Data Monitoring Shifts</a:t>
            </a:r>
          </a:p>
          <a:p>
            <a:pPr eaLnBrk="1" hangingPunct="1"/>
            <a:endParaRPr lang="en-US" sz="1800" dirty="0" smtClean="0">
              <a:ln>
                <a:solidFill>
                  <a:srgbClr val="0000FF"/>
                </a:solidFill>
              </a:ln>
              <a:ea typeface="ＭＳ Ｐゴシック" charset="-128"/>
            </a:endParaRPr>
          </a:p>
          <a:p>
            <a:pPr eaLnBrk="1" hangingPunct="1"/>
            <a:r>
              <a:rPr lang="en-US" sz="1800" dirty="0" smtClean="0">
                <a:ln>
                  <a:solidFill>
                    <a:srgbClr val="0000FF"/>
                  </a:solidFill>
                </a:ln>
                <a:ea typeface="ＭＳ Ｐゴシック" charset="-128"/>
              </a:rPr>
              <a:t>L1 Pipeline Shifts</a:t>
            </a:r>
          </a:p>
          <a:p>
            <a:pPr lvl="2" eaLnBrk="1" hangingPunct="1">
              <a:buNone/>
            </a:pPr>
            <a:endParaRPr lang="en-US" sz="1800" dirty="0" smtClean="0">
              <a:ea typeface="ＭＳ Ｐゴシック" charset="-128"/>
            </a:endParaRPr>
          </a:p>
          <a:p>
            <a:pPr eaLnBrk="1" hangingPunct="1">
              <a:buFontTx/>
              <a:buNone/>
            </a:pPr>
            <a:endParaRPr lang="en-US" sz="1800" dirty="0" smtClean="0">
              <a:ea typeface="ＭＳ Ｐゴシック" charset="-128"/>
            </a:endParaRPr>
          </a:p>
        </p:txBody>
      </p:sp>
      <p:pic>
        <p:nvPicPr>
          <p:cNvPr id="17414" name="Picture 10" descr="Screen shot 2011-03-07 at 10.52.20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035050"/>
            <a:ext cx="56769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Internal Documentation and Web pages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 Collaboration Meeting, SLAC, 11 Marzo 2011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04873-A50E-B547-8F7B-B5F81574123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4736" y="975895"/>
            <a:ext cx="81520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Efficient transfer of information a challenges for large collaborations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Ongoing </a:t>
            </a:r>
            <a:r>
              <a:rPr lang="en-US" sz="2000" dirty="0" smtClean="0"/>
              <a:t>revision of all web site.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b="1" dirty="0" smtClean="0"/>
              <a:t>Single login for all sites</a:t>
            </a:r>
          </a:p>
          <a:p>
            <a:pPr lvl="2">
              <a:buFont typeface="Arial"/>
              <a:buChar char="•"/>
            </a:pPr>
            <a:r>
              <a:rPr lang="en-US" sz="2000" b="1" dirty="0" smtClean="0"/>
              <a:t>Confluence, </a:t>
            </a:r>
            <a:r>
              <a:rPr lang="en-US" sz="2000" b="1" dirty="0" err="1" smtClean="0"/>
              <a:t>glast</a:t>
            </a:r>
            <a:r>
              <a:rPr lang="en-US" sz="2000" b="1" dirty="0" smtClean="0"/>
              <a:t>-ground sites, Pub Board, ..... </a:t>
            </a:r>
            <a:endParaRPr lang="en-US" sz="2000" dirty="0" smtClean="0"/>
          </a:p>
          <a:p>
            <a:pPr lvl="1"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New Standard analysis documentation page and Workbook update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Evaluating the possibilities to have Web based LAT data analysis  </a:t>
            </a:r>
          </a:p>
          <a:p>
            <a:pPr lvl="1"/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</a:rPr>
              <a:t>Two days “Hands-on” LAT Analysis and shift training for new young members at the Collaboration Meeting and not only: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The first “Hands-on” will be held at SLAC the week before the next Collaboration meeting in August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Organizationally, the 8 collaboration science working groups are inter-connected via </a:t>
            </a:r>
            <a:r>
              <a:rPr lang="en-US" dirty="0" smtClean="0">
                <a:solidFill>
                  <a:srgbClr val="800000"/>
                </a:solidFill>
              </a:rPr>
              <a:t>common needs, cross-group membership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800000"/>
                </a:solidFill>
              </a:rPr>
              <a:t>collaboration service work</a:t>
            </a:r>
          </a:p>
          <a:p>
            <a:pPr lvl="1" eaLnBrk="1" hangingPunct="1"/>
            <a:r>
              <a:rPr lang="en-US" dirty="0" smtClean="0">
                <a:solidFill>
                  <a:srgbClr val="3333CC"/>
                </a:solidFill>
              </a:rPr>
              <a:t>Their effectiveness in organizing a tremendous number of contributions for this symposium is a proof by example </a:t>
            </a:r>
          </a:p>
          <a:p>
            <a:pPr eaLnBrk="1" hangingPunct="1"/>
            <a:r>
              <a:rPr lang="en-US" dirty="0" smtClean="0"/>
              <a:t>The collaboration has been effective in publishing papers, including a number of “high-impact” and catalog works</a:t>
            </a:r>
          </a:p>
          <a:p>
            <a:r>
              <a:rPr lang="en-US" dirty="0" smtClean="0"/>
              <a:t>We continue to build on past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 Low Energy (LLE)</a:t>
            </a:r>
            <a:r>
              <a:rPr lang="en-US" baseline="0" dirty="0" smtClean="0"/>
              <a:t> analysis</a:t>
            </a:r>
            <a:endParaRPr lang="en-US" dirty="0"/>
          </a:p>
        </p:txBody>
      </p:sp>
      <p:pic>
        <p:nvPicPr>
          <p:cNvPr id="4" name="Content Placeholder 3" descr="LLE_Aeff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65" r="573"/>
          <a:stretch>
            <a:fillRect/>
          </a:stretch>
        </p:blipFill>
        <p:spPr>
          <a:xfrm>
            <a:off x="381000" y="914401"/>
            <a:ext cx="5571038" cy="4648200"/>
          </a:xfrm>
        </p:spPr>
      </p:pic>
      <p:sp>
        <p:nvSpPr>
          <p:cNvPr id="6" name="TextBox 5"/>
          <p:cNvSpPr txBox="1"/>
          <p:nvPr/>
        </p:nvSpPr>
        <p:spPr>
          <a:xfrm>
            <a:off x="6183709" y="1002268"/>
            <a:ext cx="29602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LAT Low Energy (LLE)</a:t>
            </a:r>
          </a:p>
          <a:p>
            <a:r>
              <a:rPr lang="en-US" dirty="0" smtClean="0"/>
              <a:t>analysis use an extremely loose event selection (~70% of all </a:t>
            </a:r>
            <a:r>
              <a:rPr lang="en-US" dirty="0" err="1" smtClean="0"/>
              <a:t>downlinked</a:t>
            </a:r>
            <a:r>
              <a:rPr lang="en-US" dirty="0" smtClean="0"/>
              <a:t> events) and depends on temporal sidebands to perform background subtraction</a:t>
            </a:r>
          </a:p>
          <a:p>
            <a:endParaRPr lang="en-US" dirty="0" smtClean="0"/>
          </a:p>
          <a:p>
            <a:r>
              <a:rPr lang="en-US" dirty="0" smtClean="0"/>
              <a:t>For bright transients the </a:t>
            </a:r>
          </a:p>
          <a:p>
            <a:r>
              <a:rPr lang="en-US" dirty="0" smtClean="0"/>
              <a:t>huge increase in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r>
              <a:rPr lang="en-US" dirty="0" smtClean="0"/>
              <a:t> more</a:t>
            </a:r>
          </a:p>
          <a:p>
            <a:r>
              <a:rPr lang="en-US" dirty="0" smtClean="0"/>
              <a:t>that compensates for the</a:t>
            </a:r>
          </a:p>
          <a:p>
            <a:r>
              <a:rPr lang="en-US" dirty="0" smtClean="0"/>
              <a:t>increased background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1" y="5934669"/>
            <a:ext cx="3443821" cy="646331"/>
          </a:xfrm>
          <a:prstGeom prst="rect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Lots of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r>
              <a:rPr lang="en-US" dirty="0" smtClean="0"/>
              <a:t> at energies below </a:t>
            </a:r>
          </a:p>
          <a:p>
            <a:r>
              <a:rPr lang="en-US" dirty="0" smtClean="0"/>
              <a:t>reach of standard event classes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rot="16200000" flipV="1">
            <a:off x="1241962" y="5226119"/>
            <a:ext cx="457198" cy="959902"/>
          </a:xfrm>
          <a:prstGeom prst="straightConnector1">
            <a:avLst/>
          </a:prstGeom>
          <a:ln w="38100" cmpd="sng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52081" y="5288338"/>
            <a:ext cx="4615792" cy="1200329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Too much data to export it via FSSC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LAT team is developing burst data products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akin to GBM products to export for LLE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Public release later this year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</a:t>
            </a:r>
            <a:r>
              <a:rPr lang="en-US" baseline="0" dirty="0" smtClean="0"/>
              <a:t>organization</a:t>
            </a:r>
            <a:r>
              <a:rPr lang="en-US" dirty="0" smtClean="0"/>
              <a:t> and collaboration service</a:t>
            </a:r>
          </a:p>
          <a:p>
            <a:r>
              <a:rPr lang="en-US" dirty="0" smtClean="0"/>
              <a:t>Internal</a:t>
            </a:r>
            <a:r>
              <a:rPr lang="en-US" baseline="0" dirty="0" smtClean="0"/>
              <a:t> and external data release plans</a:t>
            </a:r>
          </a:p>
          <a:p>
            <a:pPr lvl="1"/>
            <a:r>
              <a:rPr lang="en-US" dirty="0" smtClean="0"/>
              <a:t>Standard photon classes</a:t>
            </a:r>
          </a:p>
          <a:p>
            <a:pPr lvl="1"/>
            <a:r>
              <a:rPr lang="en-US" dirty="0" smtClean="0"/>
              <a:t>LAT Low Energy (LLE)</a:t>
            </a:r>
          </a:p>
          <a:p>
            <a:r>
              <a:rPr lang="en-US" dirty="0" smtClean="0"/>
              <a:t>Recent highlights</a:t>
            </a:r>
          </a:p>
          <a:p>
            <a:pPr lvl="1"/>
            <a:r>
              <a:rPr lang="en-US" dirty="0" smtClean="0"/>
              <a:t>“Pass 7” event analysis</a:t>
            </a:r>
          </a:p>
          <a:p>
            <a:pPr lvl="1"/>
            <a:r>
              <a:rPr lang="en-US" dirty="0" smtClean="0"/>
              <a:t> 2 Year catalogs</a:t>
            </a:r>
          </a:p>
          <a:p>
            <a:pPr lvl="0"/>
            <a:r>
              <a:rPr lang="en-US" dirty="0" smtClean="0"/>
              <a:t>Conclusions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Our Collaboration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1C8A04-673A-0D4C-ABA3-1C34353A1FF5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126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300" y="1447800"/>
            <a:ext cx="607450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1752600" y="5386387"/>
            <a:ext cx="3713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Total: 472</a:t>
            </a:r>
            <a:r>
              <a:rPr lang="en-US" sz="1600" dirty="0" smtClean="0"/>
              <a:t> members 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dirty="0" smtClean="0"/>
              <a:t>Collaboration Science Groups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Definition of </a:t>
            </a:r>
            <a:r>
              <a:rPr lang="en-US" sz="2400" dirty="0" smtClean="0"/>
              <a:t>photon </a:t>
            </a:r>
            <a:r>
              <a:rPr lang="en-US" sz="2400" dirty="0" smtClean="0"/>
              <a:t>classes</a:t>
            </a:r>
          </a:p>
          <a:p>
            <a:r>
              <a:rPr lang="en-US" sz="2400" dirty="0" smtClean="0"/>
              <a:t>Catalogs, Diffuse Models, Software tools</a:t>
            </a:r>
          </a:p>
          <a:p>
            <a:r>
              <a:rPr lang="en-US" sz="2400" dirty="0" smtClean="0"/>
              <a:t>Science (Peter’s talks)</a:t>
            </a:r>
          </a:p>
          <a:p>
            <a:r>
              <a:rPr lang="en-US" sz="2400" dirty="0" smtClean="0"/>
              <a:t>L1, Data Monitoring, Flares, </a:t>
            </a:r>
            <a:r>
              <a:rPr lang="en-US" sz="2400" dirty="0" err="1" smtClean="0"/>
              <a:t>GRBs</a:t>
            </a:r>
            <a:r>
              <a:rPr lang="en-US" sz="2400" dirty="0" smtClean="0"/>
              <a:t> Shifts</a:t>
            </a:r>
          </a:p>
          <a:p>
            <a:r>
              <a:rPr lang="en-US" sz="2400" dirty="0" smtClean="0"/>
              <a:t>Data Analysis </a:t>
            </a:r>
          </a:p>
          <a:p>
            <a:r>
              <a:rPr lang="en-US" sz="2400" dirty="0" smtClean="0"/>
              <a:t>Internal documentations, web </a:t>
            </a:r>
            <a:r>
              <a:rPr lang="en-US" sz="2400" dirty="0" smtClean="0"/>
              <a:t>pages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D43E2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Internal</a:t>
            </a:r>
            <a:r>
              <a:rPr lang="en-US" sz="2400" b="1" baseline="0" dirty="0" smtClean="0">
                <a:solidFill>
                  <a:srgbClr val="D43E2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 and external data release plans</a:t>
            </a:r>
            <a:endParaRPr lang="en-US" sz="2400" b="1" dirty="0" smtClean="0">
              <a:solidFill>
                <a:srgbClr val="D43E2E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99290581"/>
              </p:ext>
            </p:extLst>
          </p:nvPr>
        </p:nvGraphicFramePr>
        <p:xfrm>
          <a:off x="228600" y="1066800"/>
          <a:ext cx="8534400" cy="23520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5033"/>
                <a:gridCol w="2388815"/>
                <a:gridCol w="2460276"/>
                <a:gridCol w="24602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IRF Set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Details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Blessed</a:t>
                      </a:r>
                      <a:r>
                        <a:rPr lang="en-US" sz="1600" baseline="0" dirty="0" smtClean="0"/>
                        <a:t> for LAT Use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Public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Release Date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P6_V3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Post-launch, includes overlays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August 2009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P6_V11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Includes in flight corrections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March 2011</a:t>
                      </a:r>
                    </a:p>
                    <a:p>
                      <a:pPr algn="ctr"/>
                      <a:r>
                        <a:rPr lang="en-US" sz="1400" dirty="0" smtClean="0"/>
                        <a:t>Used for several</a:t>
                      </a:r>
                      <a:r>
                        <a:rPr lang="en-US" sz="1400" baseline="0" dirty="0" smtClean="0"/>
                        <a:t> symposium contributions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 2011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P7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Pass 7 Event Analysis </a:t>
                      </a:r>
                    </a:p>
                    <a:p>
                      <a:pPr algn="ctr"/>
                      <a:r>
                        <a:rPr lang="en-US" sz="1400" dirty="0" smtClean="0"/>
                        <a:t>Includes in flight corrections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April</a:t>
                      </a:r>
                      <a:r>
                        <a:rPr lang="en-US" sz="1400" baseline="0" dirty="0" smtClean="0"/>
                        <a:t> 2011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Used For 2FGL and some related contributions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Expected July 2011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810000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</a:t>
            </a:r>
            <a:r>
              <a:rPr lang="en-US" dirty="0" smtClean="0"/>
              <a:t> period from </a:t>
            </a:r>
            <a:r>
              <a:rPr lang="en-US" dirty="0" smtClean="0"/>
              <a:t>Pass 6 to Pass 7 reflects complicated analysis dependencies</a:t>
            </a:r>
          </a:p>
          <a:p>
            <a:r>
              <a:rPr lang="en-US" dirty="0" smtClean="0"/>
              <a:t>(Event Selection -&gt; Diffuse Models + Catalog -&gt; Point Source Analysis)</a:t>
            </a:r>
          </a:p>
          <a:p>
            <a:endParaRPr lang="en-US" dirty="0" smtClean="0"/>
          </a:p>
          <a:p>
            <a:r>
              <a:rPr lang="en-US" dirty="0" smtClean="0"/>
              <a:t>Many analysis were done with best pass 6 </a:t>
            </a:r>
            <a:r>
              <a:rPr lang="en-US" dirty="0" err="1" smtClean="0"/>
              <a:t>IRFs</a:t>
            </a:r>
            <a:r>
              <a:rPr lang="en-US" dirty="0" smtClean="0"/>
              <a:t> so as to be ready in time for </a:t>
            </a:r>
          </a:p>
          <a:p>
            <a:r>
              <a:rPr lang="en-US" dirty="0" smtClean="0"/>
              <a:t>symposium</a:t>
            </a:r>
          </a:p>
          <a:p>
            <a:endParaRPr lang="en-US" dirty="0" smtClean="0"/>
          </a:p>
          <a:p>
            <a:r>
              <a:rPr lang="en-US" dirty="0" smtClean="0"/>
              <a:t>Time between internal release and public release dominated by time to perform and publish first analyses and time in transferring software and documentation to Fermi Science Support Center (FSSC)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“Pass 7” event analysis</a:t>
            </a:r>
            <a:endParaRPr lang="en-US" dirty="0"/>
          </a:p>
        </p:txBody>
      </p:sp>
      <p:pic>
        <p:nvPicPr>
          <p:cNvPr id="4" name="Picture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143000"/>
            <a:ext cx="5956300" cy="4281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733800" y="2285999"/>
            <a:ext cx="990600" cy="3138091"/>
          </a:xfrm>
          <a:prstGeom prst="rect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267200"/>
            <a:ext cx="2743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times more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r>
              <a:rPr lang="en-US" baseline="-25000" dirty="0" smtClean="0"/>
              <a:t> </a:t>
            </a:r>
            <a:r>
              <a:rPr lang="en-US" dirty="0" smtClean="0"/>
              <a:t>below 300 </a:t>
            </a:r>
            <a:r>
              <a:rPr lang="en-US" dirty="0" err="1" smtClean="0"/>
              <a:t>MeV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r>
              <a:rPr lang="en-US" baseline="-25000" dirty="0" smtClean="0"/>
              <a:t> </a:t>
            </a:r>
            <a:r>
              <a:rPr lang="en-US" dirty="0" smtClean="0"/>
              <a:t>curve is less steep, better for spectral analysis </a:t>
            </a:r>
          </a:p>
        </p:txBody>
      </p:sp>
      <p:cxnSp>
        <p:nvCxnSpPr>
          <p:cNvPr id="8" name="Straight Arrow Connector 7"/>
          <p:cNvCxnSpPr>
            <a:stCxn id="6" idx="0"/>
            <a:endCxn id="5" idx="1"/>
          </p:cNvCxnSpPr>
          <p:nvPr/>
        </p:nvCxnSpPr>
        <p:spPr>
          <a:xfrm rot="5400000" flipH="1" flipV="1">
            <a:off x="2460923" y="2994323"/>
            <a:ext cx="412155" cy="2133600"/>
          </a:xfrm>
          <a:prstGeom prst="straightConnector1">
            <a:avLst/>
          </a:prstGeom>
          <a:ln w="38100" cmpd="sng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1143000"/>
            <a:ext cx="2743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 7 is first</a:t>
            </a:r>
          </a:p>
          <a:p>
            <a:r>
              <a:rPr lang="en-US" dirty="0" smtClean="0"/>
              <a:t>version of event</a:t>
            </a:r>
          </a:p>
          <a:p>
            <a:r>
              <a:rPr lang="en-US" dirty="0" smtClean="0"/>
              <a:t>analysis to use knowledge from flight data</a:t>
            </a:r>
          </a:p>
          <a:p>
            <a:endParaRPr lang="en-US" dirty="0" smtClean="0"/>
          </a:p>
          <a:p>
            <a:r>
              <a:rPr lang="en-US" dirty="0" smtClean="0"/>
              <a:t>Compensates for pile-up in electronics from cosmic-ray backgrounds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Pass 7 and the E&lt;200 </a:t>
            </a:r>
            <a:r>
              <a:rPr lang="en-US" dirty="0" err="1" smtClean="0">
                <a:solidFill>
                  <a:srgbClr val="FF0000"/>
                </a:solidFill>
              </a:rPr>
              <a:t>MeV</a:t>
            </a:r>
            <a:r>
              <a:rPr lang="en-US" dirty="0" smtClean="0">
                <a:solidFill>
                  <a:srgbClr val="FF0000"/>
                </a:solidFill>
              </a:rPr>
              <a:t> region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47638" y="955675"/>
            <a:ext cx="3617912" cy="5614988"/>
          </a:xfrm>
        </p:spPr>
        <p:txBody>
          <a:bodyPr/>
          <a:lstStyle/>
          <a:p>
            <a:r>
              <a:rPr lang="en-US" dirty="0" err="1" smtClean="0">
                <a:ea typeface="ＭＳ Ｐゴシック" charset="-128"/>
              </a:rPr>
              <a:t>AGNs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n-US" dirty="0" smtClean="0"/>
              <a:t>Define the Peak of the IC component </a:t>
            </a:r>
          </a:p>
          <a:p>
            <a:r>
              <a:rPr lang="en-US" dirty="0" smtClean="0">
                <a:ea typeface="ＭＳ Ｐゴシック" charset="-128"/>
              </a:rPr>
              <a:t>Galactic </a:t>
            </a:r>
            <a:r>
              <a:rPr lang="en-US" dirty="0" smtClean="0">
                <a:ea typeface="ＭＳ Ｐゴシック" charset="-128"/>
              </a:rPr>
              <a:t>Sources</a:t>
            </a:r>
          </a:p>
          <a:p>
            <a:pPr lvl="1"/>
            <a:r>
              <a:rPr lang="en-US" dirty="0" smtClean="0">
                <a:ea typeface="ＭＳ Ｐゴシック" charset="-128"/>
              </a:rPr>
              <a:t>Many.  </a:t>
            </a:r>
            <a:r>
              <a:rPr lang="en-US" dirty="0" err="1" smtClean="0">
                <a:ea typeface="ＭＳ Ｐゴシック" charset="-128"/>
              </a:rPr>
              <a:t>ie</a:t>
            </a:r>
            <a:r>
              <a:rPr lang="en-US" dirty="0" smtClean="0">
                <a:ea typeface="ＭＳ Ｐゴシック" charset="-128"/>
              </a:rPr>
              <a:t>, Crab</a:t>
            </a:r>
            <a:endParaRPr lang="en-US" dirty="0" smtClean="0">
              <a:ea typeface="ＭＳ Ｐゴシック" charset="-128"/>
            </a:endParaRPr>
          </a:p>
          <a:p>
            <a:r>
              <a:rPr lang="en-US" dirty="0" err="1" smtClean="0">
                <a:ea typeface="ＭＳ Ｐゴシック" charset="-128"/>
              </a:rPr>
              <a:t>GRBs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&amp; Solar flares</a:t>
            </a:r>
          </a:p>
          <a:p>
            <a:pPr lvl="1"/>
            <a:r>
              <a:rPr lang="en-US" dirty="0" smtClean="0"/>
              <a:t>LLE analysis</a:t>
            </a:r>
            <a:r>
              <a:rPr lang="en-US" dirty="0" smtClean="0"/>
              <a:t> (see Nicola talks) </a:t>
            </a:r>
            <a:r>
              <a:rPr lang="en-US" dirty="0" smtClean="0"/>
              <a:t>P7 extended classes</a:t>
            </a:r>
          </a:p>
          <a:p>
            <a:r>
              <a:rPr lang="en-US" dirty="0" smtClean="0">
                <a:ea typeface="ＭＳ Ｐゴシック" charset="-128"/>
              </a:rPr>
              <a:t>Solar</a:t>
            </a:r>
          </a:p>
          <a:p>
            <a:pPr lvl="1"/>
            <a:r>
              <a:rPr lang="en-US" dirty="0" smtClean="0"/>
              <a:t>Lunar emission </a:t>
            </a:r>
          </a:p>
          <a:p>
            <a:r>
              <a:rPr lang="en-US" dirty="0" smtClean="0">
                <a:ea typeface="ＭＳ Ｐゴシック" charset="-128"/>
              </a:rPr>
              <a:t>DMNP</a:t>
            </a:r>
          </a:p>
          <a:p>
            <a:pPr lvl="1"/>
            <a:r>
              <a:rPr lang="en-US" dirty="0" smtClean="0"/>
              <a:t>DM Dwarfs, Dm </a:t>
            </a:r>
            <a:r>
              <a:rPr lang="en-US" dirty="0" err="1" smtClean="0"/>
              <a:t>Spher</a:t>
            </a:r>
            <a:r>
              <a:rPr lang="en-US" dirty="0" smtClean="0"/>
              <a:t>.</a:t>
            </a:r>
          </a:p>
          <a:p>
            <a:r>
              <a:rPr lang="en-US" dirty="0" smtClean="0">
                <a:ea typeface="ＭＳ Ｐゴシック" charset="-128"/>
              </a:rPr>
              <a:t>Diffuse emission </a:t>
            </a:r>
          </a:p>
          <a:p>
            <a:r>
              <a:rPr lang="en-US" dirty="0" smtClean="0">
                <a:ea typeface="ＭＳ Ｐゴシック" charset="-128"/>
              </a:rPr>
              <a:t>Extragalactic background</a:t>
            </a:r>
          </a:p>
          <a:p>
            <a:pPr lvl="1"/>
            <a:r>
              <a:rPr lang="en-US" dirty="0" smtClean="0"/>
              <a:t>Starbursts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AGNs</a:t>
            </a:r>
            <a:r>
              <a:rPr lang="en-US" dirty="0" smtClean="0"/>
              <a:t> </a:t>
            </a:r>
          </a:p>
          <a:p>
            <a:endParaRPr lang="en-US" dirty="0" smtClean="0">
              <a:ea typeface="ＭＳ Ｐゴシック" charset="-128"/>
            </a:endParaRPr>
          </a:p>
          <a:p>
            <a:pPr lvl="1">
              <a:buFontTx/>
              <a:buNone/>
            </a:pPr>
            <a:endParaRPr lang="en-US" dirty="0" smtClean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F74050-9F2D-A743-A121-6F19F2AD1821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25606" name="Picture 6" descr="3c454.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1188" y="955675"/>
            <a:ext cx="4138612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5980113" y="3044825"/>
            <a:ext cx="2363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3c454.3 </a:t>
            </a:r>
            <a:r>
              <a:rPr lang="en-US" sz="1400"/>
              <a:t>by  Marco A.</a:t>
            </a:r>
            <a:r>
              <a:rPr lang="en-US"/>
              <a:t>  </a:t>
            </a:r>
          </a:p>
        </p:txBody>
      </p:sp>
      <p:pic>
        <p:nvPicPr>
          <p:cNvPr id="25608" name="Picture 8" descr="allspe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957638"/>
            <a:ext cx="4724400" cy="261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5151438" y="4114800"/>
            <a:ext cx="22764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From the Crab nebula flare paper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2FGL and Other Catalogs</a:t>
            </a:r>
            <a:endParaRPr lang="en-US" dirty="0"/>
          </a:p>
        </p:txBody>
      </p:sp>
      <p:pic>
        <p:nvPicPr>
          <p:cNvPr id="4" name="Content Placeholder 3" descr="SRC_ASSOC_pre.jpg"/>
          <p:cNvPicPr>
            <a:picLocks noGrp="1" noChangeAspect="1"/>
          </p:cNvPicPr>
          <p:nvPr>
            <p:ph idx="1"/>
          </p:nvPr>
        </p:nvPicPr>
        <p:blipFill>
          <a:blip r:embed="rId2"/>
          <a:srcRect t="11733" b="15467"/>
          <a:stretch>
            <a:fillRect/>
          </a:stretch>
        </p:blipFill>
        <p:spPr>
          <a:xfrm>
            <a:off x="128373" y="1038561"/>
            <a:ext cx="4142344" cy="2261743"/>
          </a:xfrm>
        </p:spPr>
      </p:pic>
      <p:pic>
        <p:nvPicPr>
          <p:cNvPr id="5" name="Picture 4" descr="Rome88pulsarsGre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38561"/>
            <a:ext cx="4142344" cy="2134635"/>
          </a:xfrm>
          <a:prstGeom prst="rect">
            <a:avLst/>
          </a:prstGeom>
        </p:spPr>
      </p:pic>
      <p:pic>
        <p:nvPicPr>
          <p:cNvPr id="6" name="Picture 5" descr="aitoff_src_2LAC.gif"/>
          <p:cNvPicPr>
            <a:picLocks noChangeAspect="1"/>
          </p:cNvPicPr>
          <p:nvPr/>
        </p:nvPicPr>
        <p:blipFill>
          <a:blip r:embed="rId4"/>
          <a:srcRect l="9310" t="6316" r="8276" b="6316"/>
          <a:stretch>
            <a:fillRect/>
          </a:stretch>
        </p:blipFill>
        <p:spPr>
          <a:xfrm>
            <a:off x="128373" y="4059554"/>
            <a:ext cx="4201722" cy="2188846"/>
          </a:xfrm>
          <a:prstGeom prst="rect">
            <a:avLst/>
          </a:prstGeom>
        </p:spPr>
      </p:pic>
      <p:pic>
        <p:nvPicPr>
          <p:cNvPr id="7" name="Picture 6" descr="GRB_aitoff.png"/>
          <p:cNvPicPr>
            <a:picLocks noChangeAspect="1"/>
          </p:cNvPicPr>
          <p:nvPr/>
        </p:nvPicPr>
        <p:blipFill>
          <a:blip r:embed="rId5"/>
          <a:srcRect l="8318" r="5546"/>
          <a:stretch>
            <a:fillRect/>
          </a:stretch>
        </p:blipFill>
        <p:spPr>
          <a:xfrm>
            <a:off x="4724400" y="4059554"/>
            <a:ext cx="4220482" cy="21888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79536" y="3221871"/>
            <a:ext cx="2179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2FGL Catalog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3221871"/>
            <a:ext cx="2847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Pulsar Catalog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6248400"/>
            <a:ext cx="2988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 LAT AGN Catalog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6248400"/>
            <a:ext cx="2082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GRB Catalog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 Low Energy (LLE)</a:t>
            </a:r>
            <a:r>
              <a:rPr lang="en-US" baseline="0" dirty="0" smtClean="0"/>
              <a:t> analysis</a:t>
            </a:r>
            <a:endParaRPr lang="en-US" dirty="0"/>
          </a:p>
        </p:txBody>
      </p: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20699413" y="28563888"/>
            <a:ext cx="8721725" cy="11957050"/>
            <a:chOff x="20640675" y="29517975"/>
            <a:chExt cx="8720138" cy="11955481"/>
          </a:xfrm>
        </p:grpSpPr>
        <p:sp>
          <p:nvSpPr>
            <p:cNvPr id="12" name="Rectangle 11"/>
            <p:cNvSpPr/>
            <p:nvPr/>
          </p:nvSpPr>
          <p:spPr>
            <a:xfrm>
              <a:off x="20640675" y="39841720"/>
              <a:ext cx="8720138" cy="163173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0" rIns="274320">
              <a:prstTxWarp prst="textNoShape">
                <a:avLst/>
              </a:prstTxWarp>
            </a:bodyPr>
            <a:lstStyle/>
            <a:p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Thanks to this analysis technique we were able to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recover the gamma-ray emission from the Sun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during the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SOL2010-06-12T00:57 M2 X-ray Flare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</a:t>
              </a:r>
            </a:p>
            <a:p>
              <a:endParaRPr lang="en-US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640675" y="29517975"/>
              <a:ext cx="8720138" cy="1188881"/>
            </a:xfrm>
            <a:prstGeom prst="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rIns="274320" anchor="ctr">
              <a:prstTxWarp prst="textNoShape">
                <a:avLst/>
              </a:prstTxWarp>
            </a:bodyPr>
            <a:lstStyle/>
            <a:p>
              <a:r>
                <a:rPr lang="en-US" sz="44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Photon Spectrum of the Solar Flare of June 12</a:t>
              </a:r>
              <a:r>
                <a:rPr lang="en-US" sz="4400" b="1" baseline="30000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th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08919" y="30848125"/>
              <a:ext cx="8437614" cy="87237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Box 98"/>
            <p:cNvSpPr txBox="1">
              <a:spLocks noChangeArrowheads="1"/>
            </p:cNvSpPr>
            <p:nvPr/>
          </p:nvSpPr>
          <p:spPr bwMode="auto">
            <a:xfrm>
              <a:off x="24918987" y="32037343"/>
              <a:ext cx="3805237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4400">
                  <a:solidFill>
                    <a:srgbClr val="FF0000"/>
                  </a:solidFill>
                  <a:latin typeface="Apple Casual" charset="0"/>
                  <a:ea typeface="Apple Casual" charset="0"/>
                  <a:cs typeface="Apple Casual" charset="0"/>
                </a:rPr>
                <a:t>PRELIMINARY</a:t>
              </a:r>
              <a:endParaRPr lang="en-US" sz="9600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endParaRPr>
            </a:p>
          </p:txBody>
        </p:sp>
        <p:sp>
          <p:nvSpPr>
            <p:cNvPr id="16" name="TextBox 58"/>
            <p:cNvSpPr txBox="1">
              <a:spLocks noChangeArrowheads="1"/>
            </p:cNvSpPr>
            <p:nvPr/>
          </p:nvSpPr>
          <p:spPr bwMode="auto">
            <a:xfrm>
              <a:off x="27759024" y="31354714"/>
              <a:ext cx="974725" cy="522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/>
                <a:t>LLE</a:t>
              </a:r>
            </a:p>
            <a:p>
              <a:pPr algn="r"/>
              <a:r>
                <a:rPr lang="en-US" sz="1400"/>
                <a:t>BGO0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6738" y="22282150"/>
            <a:ext cx="6084887" cy="608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Group 79"/>
          <p:cNvGrpSpPr>
            <a:grpSpLocks/>
          </p:cNvGrpSpPr>
          <p:nvPr/>
        </p:nvGrpSpPr>
        <p:grpSpPr bwMode="auto">
          <a:xfrm>
            <a:off x="20851813" y="28716288"/>
            <a:ext cx="8721725" cy="11957050"/>
            <a:chOff x="20640675" y="29517975"/>
            <a:chExt cx="8720138" cy="11955481"/>
          </a:xfrm>
        </p:grpSpPr>
        <p:sp>
          <p:nvSpPr>
            <p:cNvPr id="19" name="Rectangle 18"/>
            <p:cNvSpPr/>
            <p:nvPr/>
          </p:nvSpPr>
          <p:spPr>
            <a:xfrm>
              <a:off x="20640675" y="39841720"/>
              <a:ext cx="8720138" cy="163173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0" rIns="274320">
              <a:prstTxWarp prst="textNoShape">
                <a:avLst/>
              </a:prstTxWarp>
            </a:bodyPr>
            <a:lstStyle/>
            <a:p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Thanks to this analysis technique we were able to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recover the gamma-ray emission from the Sun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during the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SOL2010-06-12T00:57 M2 X-ray Flare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</a:t>
              </a:r>
            </a:p>
            <a:p>
              <a:endParaRPr lang="en-US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640675" y="29517975"/>
              <a:ext cx="8720138" cy="1188881"/>
            </a:xfrm>
            <a:prstGeom prst="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rIns="274320" anchor="ctr">
              <a:prstTxWarp prst="textNoShape">
                <a:avLst/>
              </a:prstTxWarp>
            </a:bodyPr>
            <a:lstStyle/>
            <a:p>
              <a:r>
                <a:rPr lang="en-US" sz="44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Photon Spectrum of the Solar Flare of June 12</a:t>
              </a:r>
              <a:r>
                <a:rPr lang="en-US" sz="4400" b="1" baseline="30000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th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08919" y="30848125"/>
              <a:ext cx="8437614" cy="87237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TextBox 98"/>
            <p:cNvSpPr txBox="1">
              <a:spLocks noChangeArrowheads="1"/>
            </p:cNvSpPr>
            <p:nvPr/>
          </p:nvSpPr>
          <p:spPr bwMode="auto">
            <a:xfrm>
              <a:off x="24918987" y="32037343"/>
              <a:ext cx="3805237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4400">
                  <a:solidFill>
                    <a:srgbClr val="FF0000"/>
                  </a:solidFill>
                  <a:latin typeface="Apple Casual" charset="0"/>
                  <a:ea typeface="Apple Casual" charset="0"/>
                  <a:cs typeface="Apple Casual" charset="0"/>
                </a:rPr>
                <a:t>PRELIMINARY</a:t>
              </a:r>
              <a:endParaRPr lang="en-US" sz="9600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endParaRPr>
            </a:p>
          </p:txBody>
        </p:sp>
        <p:sp>
          <p:nvSpPr>
            <p:cNvPr id="23" name="TextBox 58"/>
            <p:cNvSpPr txBox="1">
              <a:spLocks noChangeArrowheads="1"/>
            </p:cNvSpPr>
            <p:nvPr/>
          </p:nvSpPr>
          <p:spPr bwMode="auto">
            <a:xfrm>
              <a:off x="27759024" y="31354714"/>
              <a:ext cx="974725" cy="522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/>
                <a:t>LLE</a:t>
              </a:r>
            </a:p>
            <a:p>
              <a:pPr algn="r"/>
              <a:r>
                <a:rPr lang="en-US" sz="1400"/>
                <a:t>BGO0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9138" y="22434550"/>
            <a:ext cx="6084887" cy="608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21004213" y="28868688"/>
            <a:ext cx="8721725" cy="11957050"/>
            <a:chOff x="20640675" y="29517975"/>
            <a:chExt cx="8720138" cy="11955481"/>
          </a:xfrm>
        </p:grpSpPr>
        <p:sp>
          <p:nvSpPr>
            <p:cNvPr id="26" name="Rectangle 25"/>
            <p:cNvSpPr/>
            <p:nvPr/>
          </p:nvSpPr>
          <p:spPr>
            <a:xfrm>
              <a:off x="20640675" y="39841720"/>
              <a:ext cx="8720138" cy="163173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0" rIns="274320">
              <a:prstTxWarp prst="textNoShape">
                <a:avLst/>
              </a:prstTxWarp>
            </a:bodyPr>
            <a:lstStyle/>
            <a:p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Thanks to this analysis technique we were able to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recover the gamma-ray emission from the Sun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during the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SOL2010-06-12T00:57 M2 X-ray Flare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</a:t>
              </a:r>
            </a:p>
            <a:p>
              <a:endParaRPr lang="en-US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640675" y="29517975"/>
              <a:ext cx="8720138" cy="1188881"/>
            </a:xfrm>
            <a:prstGeom prst="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rIns="274320" anchor="ctr">
              <a:prstTxWarp prst="textNoShape">
                <a:avLst/>
              </a:prstTxWarp>
            </a:bodyPr>
            <a:lstStyle/>
            <a:p>
              <a:r>
                <a:rPr lang="en-US" sz="44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Photon Spectrum of the Solar Flare of June 12</a:t>
              </a:r>
              <a:r>
                <a:rPr lang="en-US" sz="4400" b="1" baseline="30000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th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08919" y="30848125"/>
              <a:ext cx="8437614" cy="87237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TextBox 98"/>
            <p:cNvSpPr txBox="1">
              <a:spLocks noChangeArrowheads="1"/>
            </p:cNvSpPr>
            <p:nvPr/>
          </p:nvSpPr>
          <p:spPr bwMode="auto">
            <a:xfrm>
              <a:off x="24918987" y="32037343"/>
              <a:ext cx="3805237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4400">
                  <a:solidFill>
                    <a:srgbClr val="FF0000"/>
                  </a:solidFill>
                  <a:latin typeface="Apple Casual" charset="0"/>
                  <a:ea typeface="Apple Casual" charset="0"/>
                  <a:cs typeface="Apple Casual" charset="0"/>
                </a:rPr>
                <a:t>PRELIMINARY</a:t>
              </a:r>
              <a:endParaRPr lang="en-US" sz="9600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endParaRPr>
            </a:p>
          </p:txBody>
        </p:sp>
        <p:sp>
          <p:nvSpPr>
            <p:cNvPr id="30" name="TextBox 58"/>
            <p:cNvSpPr txBox="1">
              <a:spLocks noChangeArrowheads="1"/>
            </p:cNvSpPr>
            <p:nvPr/>
          </p:nvSpPr>
          <p:spPr bwMode="auto">
            <a:xfrm>
              <a:off x="27759024" y="31354714"/>
              <a:ext cx="974725" cy="522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/>
                <a:t>LLE</a:t>
              </a:r>
            </a:p>
            <a:p>
              <a:pPr algn="r"/>
              <a:r>
                <a:rPr lang="en-US" sz="1400"/>
                <a:t>BGO0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1538" y="22586950"/>
            <a:ext cx="6084887" cy="608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2" name="Group 79"/>
          <p:cNvGrpSpPr>
            <a:grpSpLocks/>
          </p:cNvGrpSpPr>
          <p:nvPr/>
        </p:nvGrpSpPr>
        <p:grpSpPr bwMode="auto">
          <a:xfrm>
            <a:off x="21156613" y="29021088"/>
            <a:ext cx="8721725" cy="11957050"/>
            <a:chOff x="20640675" y="29517975"/>
            <a:chExt cx="8720138" cy="11955481"/>
          </a:xfrm>
        </p:grpSpPr>
        <p:sp>
          <p:nvSpPr>
            <p:cNvPr id="33" name="Rectangle 32"/>
            <p:cNvSpPr/>
            <p:nvPr/>
          </p:nvSpPr>
          <p:spPr>
            <a:xfrm>
              <a:off x="20640675" y="39841720"/>
              <a:ext cx="8720138" cy="163173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0" rIns="274320">
              <a:prstTxWarp prst="textNoShape">
                <a:avLst/>
              </a:prstTxWarp>
            </a:bodyPr>
            <a:lstStyle/>
            <a:p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Thanks to this analysis technique we were able to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recover the gamma-ray emission from the Sun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during the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SOL2010-06-12T00:57 M2 X-ray Flare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</a:t>
              </a:r>
            </a:p>
            <a:p>
              <a:endParaRPr lang="en-US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640675" y="29517975"/>
              <a:ext cx="8720138" cy="1188881"/>
            </a:xfrm>
            <a:prstGeom prst="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rIns="274320" anchor="ctr">
              <a:prstTxWarp prst="textNoShape">
                <a:avLst/>
              </a:prstTxWarp>
            </a:bodyPr>
            <a:lstStyle/>
            <a:p>
              <a:r>
                <a:rPr lang="en-US" sz="44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Photon Spectrum of the Solar Flare of June 12</a:t>
              </a:r>
              <a:r>
                <a:rPr lang="en-US" sz="4400" b="1" baseline="30000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th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08919" y="30848125"/>
              <a:ext cx="8437614" cy="87237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6" name="TextBox 98"/>
            <p:cNvSpPr txBox="1">
              <a:spLocks noChangeArrowheads="1"/>
            </p:cNvSpPr>
            <p:nvPr/>
          </p:nvSpPr>
          <p:spPr bwMode="auto">
            <a:xfrm>
              <a:off x="24918987" y="32037343"/>
              <a:ext cx="3805237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4400">
                  <a:solidFill>
                    <a:srgbClr val="FF0000"/>
                  </a:solidFill>
                  <a:latin typeface="Apple Casual" charset="0"/>
                  <a:ea typeface="Apple Casual" charset="0"/>
                  <a:cs typeface="Apple Casual" charset="0"/>
                </a:rPr>
                <a:t>PRELIMINARY</a:t>
              </a:r>
              <a:endParaRPr lang="en-US" sz="9600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endParaRPr>
            </a:p>
          </p:txBody>
        </p:sp>
        <p:sp>
          <p:nvSpPr>
            <p:cNvPr id="37" name="TextBox 58"/>
            <p:cNvSpPr txBox="1">
              <a:spLocks noChangeArrowheads="1"/>
            </p:cNvSpPr>
            <p:nvPr/>
          </p:nvSpPr>
          <p:spPr bwMode="auto">
            <a:xfrm>
              <a:off x="27759024" y="31354714"/>
              <a:ext cx="974725" cy="522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/>
                <a:t>LLE</a:t>
              </a:r>
            </a:p>
            <a:p>
              <a:pPr algn="r"/>
              <a:r>
                <a:rPr lang="en-US" sz="1400"/>
                <a:t>BGO0</a:t>
              </a: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938" y="22739350"/>
            <a:ext cx="6084887" cy="608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9" name="Group 79"/>
          <p:cNvGrpSpPr>
            <a:grpSpLocks/>
          </p:cNvGrpSpPr>
          <p:nvPr/>
        </p:nvGrpSpPr>
        <p:grpSpPr bwMode="auto">
          <a:xfrm>
            <a:off x="21309013" y="29173488"/>
            <a:ext cx="8721725" cy="11957050"/>
            <a:chOff x="20640675" y="29517975"/>
            <a:chExt cx="8720138" cy="11955481"/>
          </a:xfrm>
        </p:grpSpPr>
        <p:sp>
          <p:nvSpPr>
            <p:cNvPr id="40" name="Rectangle 39"/>
            <p:cNvSpPr/>
            <p:nvPr/>
          </p:nvSpPr>
          <p:spPr>
            <a:xfrm>
              <a:off x="20640675" y="39841720"/>
              <a:ext cx="8720138" cy="163173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0" rIns="274320">
              <a:prstTxWarp prst="textNoShape">
                <a:avLst/>
              </a:prstTxWarp>
            </a:bodyPr>
            <a:lstStyle/>
            <a:p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Thanks to this analysis technique we were able to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recover the gamma-ray emission from the Sun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during the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SOL2010-06-12T00:57 M2 X-ray Flare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</a:t>
              </a:r>
            </a:p>
            <a:p>
              <a:endParaRPr lang="en-US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640675" y="29517975"/>
              <a:ext cx="8720138" cy="1188881"/>
            </a:xfrm>
            <a:prstGeom prst="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rIns="274320" anchor="ctr">
              <a:prstTxWarp prst="textNoShape">
                <a:avLst/>
              </a:prstTxWarp>
            </a:bodyPr>
            <a:lstStyle/>
            <a:p>
              <a:r>
                <a:rPr lang="en-US" sz="44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Photon Spectrum of the Solar Flare of June 12</a:t>
              </a:r>
              <a:r>
                <a:rPr lang="en-US" sz="4400" b="1" baseline="30000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th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08919" y="30848125"/>
              <a:ext cx="8437614" cy="87237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3" name="TextBox 98"/>
            <p:cNvSpPr txBox="1">
              <a:spLocks noChangeArrowheads="1"/>
            </p:cNvSpPr>
            <p:nvPr/>
          </p:nvSpPr>
          <p:spPr bwMode="auto">
            <a:xfrm>
              <a:off x="24918987" y="32037343"/>
              <a:ext cx="3805237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4400">
                  <a:solidFill>
                    <a:srgbClr val="FF0000"/>
                  </a:solidFill>
                  <a:latin typeface="Apple Casual" charset="0"/>
                  <a:ea typeface="Apple Casual" charset="0"/>
                  <a:cs typeface="Apple Casual" charset="0"/>
                </a:rPr>
                <a:t>PRELIMINARY</a:t>
              </a:r>
              <a:endParaRPr lang="en-US" sz="9600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endParaRPr>
            </a:p>
          </p:txBody>
        </p:sp>
        <p:sp>
          <p:nvSpPr>
            <p:cNvPr id="44" name="TextBox 58"/>
            <p:cNvSpPr txBox="1">
              <a:spLocks noChangeArrowheads="1"/>
            </p:cNvSpPr>
            <p:nvPr/>
          </p:nvSpPr>
          <p:spPr bwMode="auto">
            <a:xfrm>
              <a:off x="27759024" y="31354714"/>
              <a:ext cx="974725" cy="522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/>
                <a:t>LLE</a:t>
              </a:r>
            </a:p>
            <a:p>
              <a:pPr algn="r"/>
              <a:r>
                <a:rPr lang="en-US" sz="1400"/>
                <a:t>BGO0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6338" y="22891750"/>
            <a:ext cx="6084887" cy="608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6" name="Group 79"/>
          <p:cNvGrpSpPr>
            <a:grpSpLocks/>
          </p:cNvGrpSpPr>
          <p:nvPr/>
        </p:nvGrpSpPr>
        <p:grpSpPr bwMode="auto">
          <a:xfrm>
            <a:off x="21461413" y="29325888"/>
            <a:ext cx="8721725" cy="11957050"/>
            <a:chOff x="20640675" y="29517975"/>
            <a:chExt cx="8720138" cy="11955481"/>
          </a:xfrm>
        </p:grpSpPr>
        <p:sp>
          <p:nvSpPr>
            <p:cNvPr id="47" name="Rectangle 46"/>
            <p:cNvSpPr/>
            <p:nvPr/>
          </p:nvSpPr>
          <p:spPr>
            <a:xfrm>
              <a:off x="20640675" y="39841720"/>
              <a:ext cx="8720138" cy="163173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0" rIns="274320">
              <a:prstTxWarp prst="textNoShape">
                <a:avLst/>
              </a:prstTxWarp>
            </a:bodyPr>
            <a:lstStyle/>
            <a:p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Thanks to this analysis technique we were able to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recover the gamma-ray emission from the Sun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during the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SOL2010-06-12T00:57 M2 X-ray Flare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</a:t>
              </a:r>
            </a:p>
            <a:p>
              <a:endParaRPr lang="en-US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640675" y="29517975"/>
              <a:ext cx="8720138" cy="1188881"/>
            </a:xfrm>
            <a:prstGeom prst="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rIns="274320" anchor="ctr">
              <a:prstTxWarp prst="textNoShape">
                <a:avLst/>
              </a:prstTxWarp>
            </a:bodyPr>
            <a:lstStyle/>
            <a:p>
              <a:r>
                <a:rPr lang="en-US" sz="44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Photon Spectrum of the Solar Flare of June 12</a:t>
              </a:r>
              <a:r>
                <a:rPr lang="en-US" sz="4400" b="1" baseline="30000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th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08919" y="30848125"/>
              <a:ext cx="8437614" cy="87237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0" name="TextBox 98"/>
            <p:cNvSpPr txBox="1">
              <a:spLocks noChangeArrowheads="1"/>
            </p:cNvSpPr>
            <p:nvPr/>
          </p:nvSpPr>
          <p:spPr bwMode="auto">
            <a:xfrm>
              <a:off x="24918987" y="32037343"/>
              <a:ext cx="3805237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4400">
                  <a:solidFill>
                    <a:srgbClr val="FF0000"/>
                  </a:solidFill>
                  <a:latin typeface="Apple Casual" charset="0"/>
                  <a:ea typeface="Apple Casual" charset="0"/>
                  <a:cs typeface="Apple Casual" charset="0"/>
                </a:rPr>
                <a:t>PRELIMINARY</a:t>
              </a:r>
              <a:endParaRPr lang="en-US" sz="9600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endParaRPr>
            </a:p>
          </p:txBody>
        </p:sp>
        <p:sp>
          <p:nvSpPr>
            <p:cNvPr id="51" name="TextBox 58"/>
            <p:cNvSpPr txBox="1">
              <a:spLocks noChangeArrowheads="1"/>
            </p:cNvSpPr>
            <p:nvPr/>
          </p:nvSpPr>
          <p:spPr bwMode="auto">
            <a:xfrm>
              <a:off x="27759024" y="31354714"/>
              <a:ext cx="974725" cy="522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/>
                <a:t>LLE</a:t>
              </a:r>
            </a:p>
            <a:p>
              <a:pPr algn="r"/>
              <a:r>
                <a:rPr lang="en-US" sz="1400"/>
                <a:t>BGO0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8738" y="23044150"/>
            <a:ext cx="6084887" cy="608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3" name="Group 79"/>
          <p:cNvGrpSpPr>
            <a:grpSpLocks/>
          </p:cNvGrpSpPr>
          <p:nvPr/>
        </p:nvGrpSpPr>
        <p:grpSpPr bwMode="auto">
          <a:xfrm>
            <a:off x="21613813" y="29478288"/>
            <a:ext cx="8721725" cy="11957050"/>
            <a:chOff x="20640675" y="29517975"/>
            <a:chExt cx="8720138" cy="11955481"/>
          </a:xfrm>
        </p:grpSpPr>
        <p:sp>
          <p:nvSpPr>
            <p:cNvPr id="54" name="Rectangle 53"/>
            <p:cNvSpPr/>
            <p:nvPr/>
          </p:nvSpPr>
          <p:spPr>
            <a:xfrm>
              <a:off x="20640675" y="39841720"/>
              <a:ext cx="8720138" cy="163173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0" rIns="274320">
              <a:prstTxWarp prst="textNoShape">
                <a:avLst/>
              </a:prstTxWarp>
            </a:bodyPr>
            <a:lstStyle/>
            <a:p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Thanks to this analysis technique we were able to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recover the gamma-ray emission from the Sun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during the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SOL2010-06-12T00:57 M2 X-ray Flare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</a:t>
              </a:r>
            </a:p>
            <a:p>
              <a:endParaRPr lang="en-US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0640675" y="29517975"/>
              <a:ext cx="8720138" cy="1188881"/>
            </a:xfrm>
            <a:prstGeom prst="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rIns="274320" anchor="ctr">
              <a:prstTxWarp prst="textNoShape">
                <a:avLst/>
              </a:prstTxWarp>
            </a:bodyPr>
            <a:lstStyle/>
            <a:p>
              <a:r>
                <a:rPr lang="en-US" sz="44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Photon Spectrum of the Solar Flare of June 12</a:t>
              </a:r>
              <a:r>
                <a:rPr lang="en-US" sz="4400" b="1" baseline="30000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th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08919" y="30848125"/>
              <a:ext cx="8437614" cy="87237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7" name="TextBox 98"/>
            <p:cNvSpPr txBox="1">
              <a:spLocks noChangeArrowheads="1"/>
            </p:cNvSpPr>
            <p:nvPr/>
          </p:nvSpPr>
          <p:spPr bwMode="auto">
            <a:xfrm>
              <a:off x="24918987" y="32037343"/>
              <a:ext cx="3805237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4400">
                  <a:solidFill>
                    <a:srgbClr val="FF0000"/>
                  </a:solidFill>
                  <a:latin typeface="Apple Casual" charset="0"/>
                  <a:ea typeface="Apple Casual" charset="0"/>
                  <a:cs typeface="Apple Casual" charset="0"/>
                </a:rPr>
                <a:t>PRELIMINARY</a:t>
              </a:r>
              <a:endParaRPr lang="en-US" sz="9600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endParaRPr>
            </a:p>
          </p:txBody>
        </p:sp>
        <p:sp>
          <p:nvSpPr>
            <p:cNvPr id="58" name="TextBox 58"/>
            <p:cNvSpPr txBox="1">
              <a:spLocks noChangeArrowheads="1"/>
            </p:cNvSpPr>
            <p:nvPr/>
          </p:nvSpPr>
          <p:spPr bwMode="auto">
            <a:xfrm>
              <a:off x="27759024" y="31354714"/>
              <a:ext cx="974725" cy="522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/>
                <a:t>LLE</a:t>
              </a:r>
            </a:p>
            <a:p>
              <a:pPr algn="r"/>
              <a:r>
                <a:rPr lang="en-US" sz="1400"/>
                <a:t>BGO0</a:t>
              </a: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1138" y="23196550"/>
            <a:ext cx="6084887" cy="608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0" name="Group 79"/>
          <p:cNvGrpSpPr>
            <a:grpSpLocks/>
          </p:cNvGrpSpPr>
          <p:nvPr/>
        </p:nvGrpSpPr>
        <p:grpSpPr bwMode="auto">
          <a:xfrm>
            <a:off x="21766213" y="29630688"/>
            <a:ext cx="8721725" cy="11957050"/>
            <a:chOff x="20640675" y="29517975"/>
            <a:chExt cx="8720138" cy="11955481"/>
          </a:xfrm>
        </p:grpSpPr>
        <p:sp>
          <p:nvSpPr>
            <p:cNvPr id="61" name="Rectangle 60"/>
            <p:cNvSpPr/>
            <p:nvPr/>
          </p:nvSpPr>
          <p:spPr>
            <a:xfrm>
              <a:off x="20640675" y="39841720"/>
              <a:ext cx="8720138" cy="163173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0" rIns="274320">
              <a:prstTxWarp prst="textNoShape">
                <a:avLst/>
              </a:prstTxWarp>
            </a:bodyPr>
            <a:lstStyle/>
            <a:p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Thanks to this analysis technique we were able to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recover the gamma-ray emission from the Sun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during the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SOL2010-06-12T00:57 M2 X-ray Flare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</a:t>
              </a:r>
            </a:p>
            <a:p>
              <a:endParaRPr lang="en-US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0640675" y="29517975"/>
              <a:ext cx="8720138" cy="1188881"/>
            </a:xfrm>
            <a:prstGeom prst="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rIns="274320" anchor="ctr">
              <a:prstTxWarp prst="textNoShape">
                <a:avLst/>
              </a:prstTxWarp>
            </a:bodyPr>
            <a:lstStyle/>
            <a:p>
              <a:r>
                <a:rPr lang="en-US" sz="44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Photon Spectrum of the Solar Flare of June 12</a:t>
              </a:r>
              <a:r>
                <a:rPr lang="en-US" sz="4400" b="1" baseline="30000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th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08919" y="30848125"/>
              <a:ext cx="8437614" cy="87237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4" name="TextBox 98"/>
            <p:cNvSpPr txBox="1">
              <a:spLocks noChangeArrowheads="1"/>
            </p:cNvSpPr>
            <p:nvPr/>
          </p:nvSpPr>
          <p:spPr bwMode="auto">
            <a:xfrm>
              <a:off x="24918987" y="32037343"/>
              <a:ext cx="3805237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4400">
                  <a:solidFill>
                    <a:srgbClr val="FF0000"/>
                  </a:solidFill>
                  <a:latin typeface="Apple Casual" charset="0"/>
                  <a:ea typeface="Apple Casual" charset="0"/>
                  <a:cs typeface="Apple Casual" charset="0"/>
                </a:rPr>
                <a:t>PRELIMINARY</a:t>
              </a:r>
              <a:endParaRPr lang="en-US" sz="9600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endParaRPr>
            </a:p>
          </p:txBody>
        </p:sp>
        <p:sp>
          <p:nvSpPr>
            <p:cNvPr id="65" name="TextBox 58"/>
            <p:cNvSpPr txBox="1">
              <a:spLocks noChangeArrowheads="1"/>
            </p:cNvSpPr>
            <p:nvPr/>
          </p:nvSpPr>
          <p:spPr bwMode="auto">
            <a:xfrm>
              <a:off x="27759024" y="31354714"/>
              <a:ext cx="974725" cy="522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/>
                <a:t>LLE</a:t>
              </a:r>
            </a:p>
            <a:p>
              <a:pPr algn="r"/>
              <a:r>
                <a:rPr lang="en-US" sz="1400"/>
                <a:t>BGO0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3538" y="23348950"/>
            <a:ext cx="6084887" cy="608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7" name="Group 79"/>
          <p:cNvGrpSpPr>
            <a:grpSpLocks/>
          </p:cNvGrpSpPr>
          <p:nvPr/>
        </p:nvGrpSpPr>
        <p:grpSpPr bwMode="auto">
          <a:xfrm>
            <a:off x="21918613" y="29783088"/>
            <a:ext cx="8721725" cy="11957050"/>
            <a:chOff x="20640675" y="29517975"/>
            <a:chExt cx="8720138" cy="11955481"/>
          </a:xfrm>
        </p:grpSpPr>
        <p:sp>
          <p:nvSpPr>
            <p:cNvPr id="68" name="Rectangle 67"/>
            <p:cNvSpPr/>
            <p:nvPr/>
          </p:nvSpPr>
          <p:spPr>
            <a:xfrm>
              <a:off x="20640675" y="39841720"/>
              <a:ext cx="8720138" cy="163173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0" rIns="274320">
              <a:prstTxWarp prst="textNoShape">
                <a:avLst/>
              </a:prstTxWarp>
            </a:bodyPr>
            <a:lstStyle/>
            <a:p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Thanks to this analysis technique we were able to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recover the gamma-ray emission from the Sun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during the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SOL2010-06-12T00:57 M2 X-ray Flare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</a:t>
              </a:r>
            </a:p>
            <a:p>
              <a:endParaRPr lang="en-US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0640675" y="29517975"/>
              <a:ext cx="8720138" cy="1188881"/>
            </a:xfrm>
            <a:prstGeom prst="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rIns="274320" anchor="ctr">
              <a:prstTxWarp prst="textNoShape">
                <a:avLst/>
              </a:prstTxWarp>
            </a:bodyPr>
            <a:lstStyle/>
            <a:p>
              <a:r>
                <a:rPr lang="en-US" sz="44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Photon Spectrum of the Solar Flare of June 12</a:t>
              </a:r>
              <a:r>
                <a:rPr lang="en-US" sz="4400" b="1" baseline="30000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th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08919" y="30848125"/>
              <a:ext cx="8437614" cy="87237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1" name="TextBox 98"/>
            <p:cNvSpPr txBox="1">
              <a:spLocks noChangeArrowheads="1"/>
            </p:cNvSpPr>
            <p:nvPr/>
          </p:nvSpPr>
          <p:spPr bwMode="auto">
            <a:xfrm>
              <a:off x="24918987" y="32037343"/>
              <a:ext cx="3805237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4400">
                  <a:solidFill>
                    <a:srgbClr val="FF0000"/>
                  </a:solidFill>
                  <a:latin typeface="Apple Casual" charset="0"/>
                  <a:ea typeface="Apple Casual" charset="0"/>
                  <a:cs typeface="Apple Casual" charset="0"/>
                </a:rPr>
                <a:t>PRELIMINARY</a:t>
              </a:r>
              <a:endParaRPr lang="en-US" sz="9600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endParaRPr>
            </a:p>
          </p:txBody>
        </p:sp>
        <p:sp>
          <p:nvSpPr>
            <p:cNvPr id="72" name="TextBox 58"/>
            <p:cNvSpPr txBox="1">
              <a:spLocks noChangeArrowheads="1"/>
            </p:cNvSpPr>
            <p:nvPr/>
          </p:nvSpPr>
          <p:spPr bwMode="auto">
            <a:xfrm>
              <a:off x="27759024" y="31354714"/>
              <a:ext cx="974725" cy="522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/>
                <a:t>LLE</a:t>
              </a:r>
            </a:p>
            <a:p>
              <a:pPr algn="r"/>
              <a:r>
                <a:rPr lang="en-US" sz="1400"/>
                <a:t>BGO0</a:t>
              </a:r>
            </a:p>
          </p:txBody>
        </p:sp>
      </p:grpSp>
      <p:grpSp>
        <p:nvGrpSpPr>
          <p:cNvPr id="73" name="Group 79"/>
          <p:cNvGrpSpPr>
            <a:grpSpLocks/>
          </p:cNvGrpSpPr>
          <p:nvPr/>
        </p:nvGrpSpPr>
        <p:grpSpPr bwMode="auto">
          <a:xfrm>
            <a:off x="22071013" y="29935488"/>
            <a:ext cx="8721725" cy="11957050"/>
            <a:chOff x="20640675" y="29517975"/>
            <a:chExt cx="8720138" cy="11955481"/>
          </a:xfrm>
        </p:grpSpPr>
        <p:sp>
          <p:nvSpPr>
            <p:cNvPr id="74" name="Rectangle 73"/>
            <p:cNvSpPr/>
            <p:nvPr/>
          </p:nvSpPr>
          <p:spPr>
            <a:xfrm>
              <a:off x="20640675" y="39841720"/>
              <a:ext cx="8720138" cy="163173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0" rIns="274320">
              <a:prstTxWarp prst="textNoShape">
                <a:avLst/>
              </a:prstTxWarp>
            </a:bodyPr>
            <a:lstStyle/>
            <a:p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Thanks to this analysis technique we were able to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recover the gamma-ray emission from the Sun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during the </a:t>
              </a:r>
              <a:r>
                <a:rPr lang="en-US" sz="3200" b="1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SOL2010-06-12T00:57 M2 X-ray Flare</a:t>
              </a:r>
              <a:r>
                <a:rPr lang="en-US" sz="320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 </a:t>
              </a:r>
            </a:p>
            <a:p>
              <a:endParaRPr lang="en-US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0640675" y="29517975"/>
              <a:ext cx="8720138" cy="1188881"/>
            </a:xfrm>
            <a:prstGeom prst="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rIns="274320" anchor="ctr">
              <a:prstTxWarp prst="textNoShape">
                <a:avLst/>
              </a:prstTxWarp>
            </a:bodyPr>
            <a:lstStyle/>
            <a:p>
              <a:r>
                <a:rPr lang="en-US" sz="44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Photon Spectrum of the Solar Flare of June 12</a:t>
              </a:r>
              <a:r>
                <a:rPr lang="en-US" sz="4400" b="1" baseline="30000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th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08919" y="30848125"/>
              <a:ext cx="8437614" cy="87237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7" name="TextBox 98"/>
            <p:cNvSpPr txBox="1">
              <a:spLocks noChangeArrowheads="1"/>
            </p:cNvSpPr>
            <p:nvPr/>
          </p:nvSpPr>
          <p:spPr bwMode="auto">
            <a:xfrm>
              <a:off x="24918987" y="32037343"/>
              <a:ext cx="3805237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4400">
                  <a:solidFill>
                    <a:srgbClr val="FF0000"/>
                  </a:solidFill>
                  <a:latin typeface="Apple Casual" charset="0"/>
                  <a:ea typeface="Apple Casual" charset="0"/>
                  <a:cs typeface="Apple Casual" charset="0"/>
                </a:rPr>
                <a:t>PRELIMINARY</a:t>
              </a:r>
              <a:endParaRPr lang="en-US" sz="9600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endParaRPr>
            </a:p>
          </p:txBody>
        </p:sp>
        <p:sp>
          <p:nvSpPr>
            <p:cNvPr id="78" name="TextBox 58"/>
            <p:cNvSpPr txBox="1">
              <a:spLocks noChangeArrowheads="1"/>
            </p:cNvSpPr>
            <p:nvPr/>
          </p:nvSpPr>
          <p:spPr bwMode="auto">
            <a:xfrm>
              <a:off x="27759024" y="31354714"/>
              <a:ext cx="974725" cy="522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/>
                <a:t>LLE</a:t>
              </a:r>
            </a:p>
            <a:p>
              <a:pPr algn="r"/>
              <a:r>
                <a:rPr lang="en-US" sz="1400"/>
                <a:t>BGO0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295400" y="285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358474" y="1143000"/>
            <a:ext cx="4213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SOL2010-06-12T00:57 M2 X-ray Flare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6592156" y="1143000"/>
            <a:ext cx="196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GRB 090902B</a:t>
            </a:r>
            <a:endParaRPr lang="en-US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88" name="Picture 87" descr="Schermata 2011-05-09 a 16.09.5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600" y="1512332"/>
            <a:ext cx="4237788" cy="4202668"/>
          </a:xfrm>
          <a:prstGeom prst="rect">
            <a:avLst/>
          </a:prstGeom>
        </p:spPr>
      </p:pic>
      <p:pic>
        <p:nvPicPr>
          <p:cNvPr id="89" name="Picture 88" descr="Schermata 2011-05-09 a 16.09.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1512332"/>
            <a:ext cx="4104169" cy="4202668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228601" y="5934669"/>
            <a:ext cx="3443821" cy="646331"/>
          </a:xfrm>
          <a:prstGeom prst="rect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Lots of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r>
              <a:rPr lang="en-US" dirty="0" smtClean="0"/>
              <a:t> at energies below </a:t>
            </a:r>
          </a:p>
          <a:p>
            <a:r>
              <a:rPr lang="en-US" dirty="0" smtClean="0"/>
              <a:t>reach of standard event classes</a:t>
            </a:r>
            <a:endParaRPr lang="en-US" dirty="0"/>
          </a:p>
        </p:txBody>
      </p:sp>
      <p:cxnSp>
        <p:nvCxnSpPr>
          <p:cNvPr id="82" name="Straight Arrow Connector 81"/>
          <p:cNvCxnSpPr>
            <a:stCxn id="80" idx="0"/>
          </p:cNvCxnSpPr>
          <p:nvPr/>
        </p:nvCxnSpPr>
        <p:spPr>
          <a:xfrm rot="5400000" flipH="1" flipV="1">
            <a:off x="1246422" y="4361691"/>
            <a:ext cx="2277069" cy="86888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332770" y="5715000"/>
            <a:ext cx="4615792" cy="954107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Too much data to export it via FSSC</a:t>
            </a:r>
          </a:p>
          <a:p>
            <a:r>
              <a:rPr lang="en-US" sz="1400" dirty="0" smtClean="0">
                <a:solidFill>
                  <a:srgbClr val="800000"/>
                </a:solidFill>
              </a:rPr>
              <a:t>LAT team is developing burst data products</a:t>
            </a:r>
          </a:p>
          <a:p>
            <a:r>
              <a:rPr lang="en-US" sz="1400" dirty="0" smtClean="0">
                <a:solidFill>
                  <a:srgbClr val="800000"/>
                </a:solidFill>
              </a:rPr>
              <a:t>akin to GBM products to export for LLE</a:t>
            </a:r>
          </a:p>
          <a:p>
            <a:r>
              <a:rPr lang="en-US" sz="1400" dirty="0" smtClean="0">
                <a:solidFill>
                  <a:srgbClr val="800000"/>
                </a:solidFill>
              </a:rPr>
              <a:t>Public release later this year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_noBKG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Fermi_noBKG.potx</Template>
  <TotalTime>4949</TotalTime>
  <Words>1246</Words>
  <Application>Microsoft Macintosh PowerPoint</Application>
  <PresentationFormat>On-screen Show (4:3)</PresentationFormat>
  <Paragraphs>196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Fermi_noBKG</vt:lpstr>
      <vt:lpstr>Analysis Coordinators’ Report</vt:lpstr>
      <vt:lpstr>Outline</vt:lpstr>
      <vt:lpstr>Our Collaboration</vt:lpstr>
      <vt:lpstr>Collaboration Science Groups Activities</vt:lpstr>
      <vt:lpstr>Internal and external data release plans</vt:lpstr>
      <vt:lpstr>“Pass 7” event analysis</vt:lpstr>
      <vt:lpstr> Pass 7 and the E&lt;200 MeV region</vt:lpstr>
      <vt:lpstr>2FGL and Other Catalogs</vt:lpstr>
      <vt:lpstr>LAT Low Energy (LLE) analysis</vt:lpstr>
      <vt:lpstr>Multi-wavelength activities</vt:lpstr>
      <vt:lpstr>Over 150 LAT Team Contributions</vt:lpstr>
      <vt:lpstr>Shift Taking Status</vt:lpstr>
      <vt:lpstr>Internal Documentation and Web pages</vt:lpstr>
      <vt:lpstr>Conclusions</vt:lpstr>
      <vt:lpstr>LAT Low Energy (LLE) analysis</vt:lpstr>
    </vt:vector>
  </TitlesOfParts>
  <Company>SLAC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Coordinators’ Report</dc:title>
  <dc:creator>Eric Charles</dc:creator>
  <cp:lastModifiedBy>Eric Charles</cp:lastModifiedBy>
  <cp:revision>19</cp:revision>
  <dcterms:created xsi:type="dcterms:W3CDTF">2011-05-10T06:32:51Z</dcterms:created>
  <dcterms:modified xsi:type="dcterms:W3CDTF">2011-05-10T14:53:04Z</dcterms:modified>
</cp:coreProperties>
</file>