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1447" r:id="rId2"/>
    <p:sldId id="1448" r:id="rId3"/>
    <p:sldId id="1535" r:id="rId4"/>
    <p:sldId id="1536" r:id="rId5"/>
    <p:sldId id="1500" r:id="rId6"/>
    <p:sldId id="1532" r:id="rId7"/>
    <p:sldId id="1533" r:id="rId8"/>
    <p:sldId id="1530" r:id="rId9"/>
    <p:sldId id="1531" r:id="rId10"/>
  </p:sldIdLst>
  <p:sldSz cx="9144000" cy="6858000" type="screen4x3"/>
  <p:notesSz cx="6992938" cy="9278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99FF"/>
    <a:srgbClr val="FF8000"/>
    <a:srgbClr val="FF00FF"/>
    <a:srgbClr val="00FF00"/>
    <a:srgbClr val="996633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53" y="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34" tIns="46566" rIns="93134" bIns="46566" numCol="1" anchor="t" anchorCtr="0" compatLnSpc="1">
            <a:prstTxWarp prst="textNoShape">
              <a:avLst/>
            </a:prstTxWarp>
          </a:bodyPr>
          <a:lstStyle>
            <a:lvl1pPr defTabSz="930275">
              <a:defRPr sz="11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273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34" tIns="46566" rIns="93134" bIns="4656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3800"/>
            <a:ext cx="30273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34" tIns="46566" rIns="93134" bIns="46566" numCol="1" anchor="b" anchorCtr="0" compatLnSpc="1">
            <a:prstTxWarp prst="textNoShape">
              <a:avLst/>
            </a:prstTxWarp>
          </a:bodyPr>
          <a:lstStyle>
            <a:lvl1pPr defTabSz="930275">
              <a:defRPr sz="11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3800"/>
            <a:ext cx="30273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34" tIns="46566" rIns="93134" bIns="4656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>
                <a:latin typeface="Times New Roman" pitchFamily="18" charset="0"/>
              </a:defRPr>
            </a:lvl1pPr>
          </a:lstStyle>
          <a:p>
            <a:fld id="{05749EA6-77BD-40C9-9199-520C4A2CE9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867" tIns="45933" rIns="91867" bIns="45933" numCol="1" anchor="t" anchorCtr="0" compatLnSpc="1">
            <a:prstTxWarp prst="textNoShape">
              <a:avLst/>
            </a:prstTxWarp>
          </a:bodyPr>
          <a:lstStyle>
            <a:lvl1pPr defTabSz="919163">
              <a:defRPr sz="11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28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867" tIns="45933" rIns="91867" bIns="45933" numCol="1" anchor="t" anchorCtr="0" compatLnSpc="1">
            <a:prstTxWarp prst="textNoShape">
              <a:avLst/>
            </a:prstTxWarp>
          </a:bodyPr>
          <a:lstStyle>
            <a:lvl1pPr algn="r" defTabSz="919163">
              <a:defRPr sz="11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0563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87850"/>
            <a:ext cx="5148262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867" tIns="45933" rIns="91867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900"/>
            <a:ext cx="3027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867" tIns="45933" rIns="91867" bIns="45933" numCol="1" anchor="b" anchorCtr="0" compatLnSpc="1">
            <a:prstTxWarp prst="textNoShape">
              <a:avLst/>
            </a:prstTxWarp>
          </a:bodyPr>
          <a:lstStyle>
            <a:lvl1pPr defTabSz="919163">
              <a:defRPr sz="11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51900"/>
            <a:ext cx="3028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867" tIns="45933" rIns="91867" bIns="45933" numCol="1" anchor="b" anchorCtr="0" compatLnSpc="1">
            <a:prstTxWarp prst="textNoShape">
              <a:avLst/>
            </a:prstTxWarp>
          </a:bodyPr>
          <a:lstStyle>
            <a:lvl1pPr algn="r" defTabSz="919163">
              <a:defRPr sz="1100">
                <a:latin typeface="Times New Roman" pitchFamily="18" charset="0"/>
              </a:defRPr>
            </a:lvl1pPr>
          </a:lstStyle>
          <a:p>
            <a:fld id="{A735D30F-8E23-4826-A7E9-D7B13AA2E0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14EE6209-CBDD-4E52-913C-D63372033124}" type="slidenum">
              <a:rPr lang="en-US"/>
              <a:pPr/>
              <a:t>1</a:t>
            </a:fld>
            <a:endParaRPr lang="en-US"/>
          </a:p>
        </p:txBody>
      </p:sp>
      <p:sp>
        <p:nvSpPr>
          <p:cNvPr id="33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1" tIns="45716" rIns="91431" bIns="45716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3882846-31FF-4912-8E15-7EBE8A26D8F3}" type="slidenum">
              <a:rPr lang="en-US"/>
              <a:pPr/>
              <a:t>2</a:t>
            </a:fld>
            <a:endParaRPr lang="en-US"/>
          </a:p>
        </p:txBody>
      </p:sp>
      <p:sp>
        <p:nvSpPr>
          <p:cNvPr id="33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Need to make a chart of Fermi </a:t>
            </a:r>
            <a:r>
              <a:rPr lang="en-US" dirty="0" err="1" smtClean="0"/>
              <a:t>Gis</a:t>
            </a:r>
            <a:r>
              <a:rPr lang="en-US" dirty="0" smtClean="0"/>
              <a:t> (</a:t>
            </a:r>
            <a:r>
              <a:rPr lang="en-US" dirty="0" err="1" smtClean="0"/>
              <a:t>pi+co-I</a:t>
            </a:r>
            <a:r>
              <a:rPr lang="en-US" dirty="0" smtClean="0"/>
              <a:t>) per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6F83915-FAD3-4E35-8C04-FE84B164D15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Need to make a chart of Fermi </a:t>
            </a:r>
            <a:r>
              <a:rPr lang="en-US" dirty="0" err="1" smtClean="0"/>
              <a:t>Gis</a:t>
            </a:r>
            <a:r>
              <a:rPr lang="en-US" dirty="0" smtClean="0"/>
              <a:t> (</a:t>
            </a:r>
            <a:r>
              <a:rPr lang="en-US" dirty="0" err="1" smtClean="0"/>
              <a:t>pi+co-I</a:t>
            </a:r>
            <a:r>
              <a:rPr lang="en-US" dirty="0" smtClean="0"/>
              <a:t>) per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D8B39C2-8769-4C2F-9ADC-7180B58D3A8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B85CAF9-A92A-4AB1-9AC9-CB8A93DFBA15}" type="slidenum">
              <a:rPr lang="en-US"/>
              <a:pPr/>
              <a:t>5</a:t>
            </a:fld>
            <a:endParaRPr lang="en-US"/>
          </a:p>
        </p:txBody>
      </p:sp>
      <p:sp>
        <p:nvSpPr>
          <p:cNvPr id="34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1A0F6B21-89ED-45BF-945F-B5D34C737DF9}" type="slidenum">
              <a:rPr lang="en-US"/>
              <a:pPr/>
              <a:t>8</a:t>
            </a:fld>
            <a:endParaRPr lang="en-US"/>
          </a:p>
        </p:txBody>
      </p:sp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04775"/>
            <a:ext cx="1997075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63" y="104775"/>
            <a:ext cx="5840412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63" y="1257300"/>
            <a:ext cx="391795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57300"/>
            <a:ext cx="3919537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104775"/>
            <a:ext cx="7429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54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257300"/>
            <a:ext cx="79898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54565" name="Line 5"/>
          <p:cNvSpPr>
            <a:spLocks noChangeShapeType="1"/>
          </p:cNvSpPr>
          <p:nvPr/>
        </p:nvSpPr>
        <p:spPr bwMode="auto">
          <a:xfrm flipV="1">
            <a:off x="641350" y="914400"/>
            <a:ext cx="8001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Comic Sans MS" charset="0"/>
              <a:ea typeface="ＭＳ Ｐゴシック" charset="0"/>
            </a:endParaRPr>
          </a:p>
        </p:txBody>
      </p:sp>
      <p:sp>
        <p:nvSpPr>
          <p:cNvPr id="2754566" name="Text Box 6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						     		                                  </a:t>
            </a:r>
            <a:fld id="{3CB5672C-BC13-4F03-A64D-EB3BC011A4C2}" type="slidenum">
              <a:rPr lang="en-US" sz="1200" b="1">
                <a:solidFill>
                  <a:schemeClr val="accent2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sz="1200" b="1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030" name="Picture 7" descr="268410main_fermi_logo_226x19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8900" y="44450"/>
            <a:ext cx="901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33C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33C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Fermibooth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2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9267" name="Text Box 3"/>
          <p:cNvSpPr txBox="1">
            <a:spLocks noChangeArrowheads="1"/>
          </p:cNvSpPr>
          <p:nvPr/>
        </p:nvSpPr>
        <p:spPr bwMode="auto">
          <a:xfrm>
            <a:off x="4267200" y="1463675"/>
            <a:ext cx="4649788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Fermi </a:t>
            </a:r>
          </a:p>
          <a:p>
            <a:pPr>
              <a:defRPr/>
            </a:pPr>
            <a:r>
              <a:rPr lang="en-US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Gamma-ray Space Telescope</a:t>
            </a:r>
            <a:endParaRPr lang="en-US" sz="1800" b="1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b="1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International Finance Committee Meeting</a:t>
            </a:r>
          </a:p>
          <a:p>
            <a:pPr>
              <a:defRPr/>
            </a:pPr>
            <a:endParaRPr lang="en-US" b="1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Mission Status Update</a:t>
            </a:r>
          </a:p>
          <a:p>
            <a:pPr>
              <a:defRPr/>
            </a:pPr>
            <a:endParaRPr lang="en-US" b="1" smtClean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J. McEnery</a:t>
            </a:r>
          </a:p>
          <a:p>
            <a:pPr>
              <a:defRPr/>
            </a:pPr>
            <a:endParaRPr lang="en-US" sz="1400" b="1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Status Highlights</a:t>
            </a:r>
          </a:p>
        </p:txBody>
      </p:sp>
      <p:sp>
        <p:nvSpPr>
          <p:cNvPr id="33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7063" y="990600"/>
            <a:ext cx="7989887" cy="5600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Observatory is operating smoothly, FOT continues to look for ways to improve operations.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Reaction wheel life test complete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Teardown/disassembly underway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Updated spacecraft FSW to handle reduced wheel observation modes – code and testing complete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Nadir observations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Fermi sessions at AAS, AAAS, COSPAR, APS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Press and outreach coordination and planning, recent releases: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Dark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&gt;10 GeV Sky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Tycho SNR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Cygnus Cocoon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Updates to GI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discussion with VERITAS and Arecibo for cycle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38100" dir="2700000" rotWithShape="0">
              <a:srgbClr val="FFFFFF">
                <a:alpha val="42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Growing Science Productivity</a:t>
            </a:r>
          </a:p>
        </p:txBody>
      </p:sp>
      <p:sp>
        <p:nvSpPr>
          <p:cNvPr id="3106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832475" y="1693863"/>
            <a:ext cx="3082925" cy="4478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/>
              <a:t>Fermi </a:t>
            </a:r>
            <a:r>
              <a:rPr lang="en-US" dirty="0"/>
              <a:t>is a young mission!</a:t>
            </a:r>
          </a:p>
          <a:p>
            <a:pPr lvl="1" eaLnBrk="1" hangingPunct="1">
              <a:defRPr/>
            </a:pPr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of Fermi users is growing by &gt;</a:t>
            </a:r>
            <a:r>
              <a:rPr lang="en-US" dirty="0" smtClean="0"/>
              <a:t>20</a:t>
            </a:r>
            <a:r>
              <a:rPr lang="en-US" dirty="0"/>
              <a:t>% per </a:t>
            </a:r>
            <a:r>
              <a:rPr lang="en-US" dirty="0" smtClean="0"/>
              <a:t>year</a:t>
            </a:r>
          </a:p>
        </p:txBody>
      </p:sp>
      <p:pic>
        <p:nvPicPr>
          <p:cNvPr id="12291" name="Picture 1" descr="cumulative_gis_ac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885950"/>
            <a:ext cx="5683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81000" y="6019800"/>
            <a:ext cx="824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Note: These represents U.S. Fermi users only, growth of international community likely follows similar trend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7800" y="1676400"/>
            <a:ext cx="1905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28600" y="12192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Total number of people participating in GI program continues to rise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38100" dir="2700000" rotWithShape="0">
              <a:srgbClr val="FFFFFF">
                <a:alpha val="42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Growing Science Productivity</a:t>
            </a:r>
          </a:p>
        </p:txBody>
      </p:sp>
      <p:sp>
        <p:nvSpPr>
          <p:cNvPr id="3106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808663" y="1809750"/>
            <a:ext cx="3082925" cy="2228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00"/>
                </a:solidFill>
              </a:rPr>
              <a:t>Fermi </a:t>
            </a:r>
            <a:r>
              <a:rPr lang="en-US" dirty="0">
                <a:solidFill>
                  <a:srgbClr val="000000"/>
                </a:solidFill>
              </a:rPr>
              <a:t>is a young mission!</a:t>
            </a:r>
          </a:p>
          <a:p>
            <a:pPr lvl="1" eaLnBrk="1" hangingPunct="1">
              <a:defRPr/>
            </a:pPr>
            <a:r>
              <a:rPr lang="en-US" dirty="0"/>
              <a:t>P</a:t>
            </a:r>
            <a:r>
              <a:rPr lang="en-US" dirty="0" smtClean="0"/>
              <a:t>ublications </a:t>
            </a:r>
            <a:r>
              <a:rPr lang="en-US" dirty="0"/>
              <a:t>and PhD theses continue to </a:t>
            </a:r>
            <a:r>
              <a:rPr lang="en-US" dirty="0" smtClean="0"/>
              <a:t>rise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3315" name="Picture 8" descr="bib_papers_category.pdf"/>
          <p:cNvPicPr>
            <a:picLocks noChangeAspect="1"/>
          </p:cNvPicPr>
          <p:nvPr/>
        </p:nvPicPr>
        <p:blipFill>
          <a:blip r:embed="rId3"/>
          <a:srcRect l="7890" t="3844" b="33762"/>
          <a:stretch>
            <a:fillRect/>
          </a:stretch>
        </p:blipFill>
        <p:spPr bwMode="auto">
          <a:xfrm rot="10800000">
            <a:off x="533400" y="3581400"/>
            <a:ext cx="5021263" cy="2628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3316" name="Picture 9" descr="Fermi_theses.pdf"/>
          <p:cNvPicPr>
            <a:picLocks noChangeAspect="1"/>
          </p:cNvPicPr>
          <p:nvPr/>
        </p:nvPicPr>
        <p:blipFill>
          <a:blip r:embed="rId4"/>
          <a:srcRect t="31117" b="3329"/>
          <a:stretch>
            <a:fillRect/>
          </a:stretch>
        </p:blipFill>
        <p:spPr bwMode="auto">
          <a:xfrm>
            <a:off x="457200" y="990600"/>
            <a:ext cx="5013325" cy="2671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52400" y="63246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Papers search interface: http://fermi.gsfc.nasa.gov/cgi-bin/bibliography_fermi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62" name="Rectangle 2"/>
          <p:cNvSpPr>
            <a:spLocks noChangeArrowheads="1"/>
          </p:cNvSpPr>
          <p:nvPr/>
        </p:nvSpPr>
        <p:spPr bwMode="auto">
          <a:xfrm>
            <a:off x="1104900" y="104775"/>
            <a:ext cx="7429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Observations summary (since last meeting)</a:t>
            </a:r>
          </a:p>
        </p:txBody>
      </p:sp>
      <p:sp>
        <p:nvSpPr>
          <p:cNvPr id="3420163" name="Rectangle 3"/>
          <p:cNvSpPr>
            <a:spLocks noChangeArrowheads="1"/>
          </p:cNvSpPr>
          <p:nvPr/>
        </p:nvSpPr>
        <p:spPr bwMode="auto">
          <a:xfrm>
            <a:off x="381000" y="9906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pitchFamily="34" charset="0"/>
              </a:rPr>
              <a:t>Almost exclusively in nominal data taking in survey mode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>
                <a:solidFill>
                  <a:srgbClr val="0033CC"/>
                </a:solidFill>
                <a:latin typeface="Arial" pitchFamily="34" charset="0"/>
              </a:rPr>
              <a:t>50 deg rocking angle from May 27 2009 onwards</a:t>
            </a:r>
            <a:endParaRPr lang="en-US" sz="2000" b="1">
              <a:solidFill>
                <a:srgbClr val="0033CC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pitchFamily="34" charset="0"/>
              </a:rPr>
              <a:t>ARRs (1-2 per month)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pitchFamily="34" charset="0"/>
              </a:rPr>
              <a:t>Nadir survey mode observations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0033CC"/>
                </a:solidFill>
                <a:latin typeface="Arial" pitchFamily="34" charset="0"/>
              </a:rPr>
              <a:t>3 orbits at nadir (2.75 hours before observation, modify GBM trigger config to reduce chance of false triggers)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0033CC"/>
                </a:solidFill>
                <a:latin typeface="Arial" pitchFamily="34" charset="0"/>
              </a:rPr>
              <a:t>Last nadir observation in 2011 resulted in sunpoint – root cause is due to drift in propagated attitude while the star trackers are blocked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0033CC"/>
                </a:solidFill>
                <a:latin typeface="Arial" pitchFamily="34" charset="0"/>
              </a:rPr>
              <a:t>nadir observations are now performed with a manned MOC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pitchFamily="34" charset="0"/>
              </a:rPr>
              <a:t>Solar observation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33CC"/>
                </a:solidFill>
                <a:latin typeface="Arial" pitchFamily="34" charset="0"/>
              </a:rPr>
              <a:t>2 days rocked south to improve solar coverage during a major outburst in March 8-9</a:t>
            </a:r>
            <a:endParaRPr lang="en-US" sz="2000" b="1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pitchFamily="34" charset="0"/>
              </a:rPr>
              <a:t>Pole observation for Tkr trunc tests</a:t>
            </a:r>
          </a:p>
          <a:p>
            <a:pPr marL="342900" indent="-342900">
              <a:spcBef>
                <a:spcPct val="20000"/>
              </a:spcBef>
            </a:pPr>
            <a:endParaRPr lang="en-US" sz="2000" b="1">
              <a:solidFill>
                <a:srgbClr val="0033CC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Fermi vs Cosmos 1805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10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545013" y="3235325"/>
            <a:ext cx="320675" cy="320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14300" y="3636963"/>
            <a:ext cx="2706688" cy="2671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FGST (33053)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 Apogee Height:561 km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 Perigee Height:552 km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 Inclination:25.6°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Cosmos 1805 (17191)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 Apogee Height:599 km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 Perigee Height:563 km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 Inclination: 82.5°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Conjunction Location: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Latitude:10.6° N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      Longitude:115.5° E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Relative Velocity:12.1 km/s</a:t>
            </a:r>
          </a:p>
          <a:p>
            <a:r>
              <a:rPr lang="en-US" sz="1300">
                <a:solidFill>
                  <a:srgbClr val="990099"/>
                </a:solidFill>
                <a:latin typeface="Calibri" pitchFamily="34" charset="0"/>
              </a:rPr>
              <a:t>Approach Angle:105.8°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67038" y="3308350"/>
            <a:ext cx="142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Times New Roman" charset="0"/>
              </a:rPr>
              <a:t>FGST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4202113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Times New Roman" charset="0"/>
              </a:rPr>
              <a:t>Cosmos 1805</a:t>
            </a:r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913188" y="3222625"/>
            <a:ext cx="482600" cy="1730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Comic Sans MS" charset="0"/>
              <a:ea typeface="ＭＳ Ｐゴシック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762500" y="3629025"/>
            <a:ext cx="47625" cy="5461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Comic Sans MS" charset="0"/>
              <a:ea typeface="ＭＳ Ｐゴシック" charset="0"/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381000" y="6400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Fermi and Cosmos 1805 predicted to pass within 500 m of one another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Conjunction visualization</a:t>
            </a:r>
          </a:p>
        </p:txBody>
      </p:sp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4676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33400" y="5562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Geometry of the close approach: the two orbits crossed each other – the separation was due to where on each orbits the satellites were -&gt; uncertain</a:t>
            </a:r>
          </a:p>
          <a:p>
            <a:endParaRPr lang="en-US" sz="1800"/>
          </a:p>
          <a:p>
            <a:r>
              <a:rPr lang="en-US" sz="1800"/>
              <a:t>We performed a 1s posigrade burn to move out of the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Fermi Symposium</a:t>
            </a:r>
          </a:p>
        </p:txBody>
      </p:sp>
      <p:sp>
        <p:nvSpPr>
          <p:cNvPr id="3478536" name="Text Box 8"/>
          <p:cNvSpPr txBox="1">
            <a:spLocks noChangeArrowheads="1"/>
          </p:cNvSpPr>
          <p:nvPr/>
        </p:nvSpPr>
        <p:spPr bwMode="auto">
          <a:xfrm>
            <a:off x="4597400" y="1797050"/>
            <a:ext cx="447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  <a:ea typeface="ＭＳ Ｐゴシック" charset="0"/>
              </a:rPr>
              <a:t>4th Fermi symposium in Monterey, California in Oct 28-Nov 2 2012.</a:t>
            </a:r>
          </a:p>
        </p:txBody>
      </p:sp>
      <p:pic>
        <p:nvPicPr>
          <p:cNvPr id="10243" name="Picture 2" descr="FermiSymp12_PosterFinal_loRe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1287463"/>
            <a:ext cx="3889375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Fermi Summer School – May 29 – June 8</a:t>
            </a:r>
          </a:p>
        </p:txBody>
      </p:sp>
      <p:pic>
        <p:nvPicPr>
          <p:cNvPr id="16386" name="Picture 2" descr="schoo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981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GLAST-Lminus7-v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GLAST-Lminus7-v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GLAST-Lminus7-v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T-Lminus7-v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T-Lminus7-v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T-Lminus7-v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T-Lminus7-v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T-Lminus7-v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T-Lminus7-v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data:ritz:glast:talks:GLAST-Lminus7-v3.ppt</Template>
  <TotalTime>41448</TotalTime>
  <Words>451</Words>
  <Application>Microsoft Office PowerPoint</Application>
  <PresentationFormat>On-screen Show (4:3)</PresentationFormat>
  <Paragraphs>74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Comic Sans MS</vt:lpstr>
      <vt:lpstr>ＭＳ Ｐゴシック</vt:lpstr>
      <vt:lpstr>Arial</vt:lpstr>
      <vt:lpstr>Times New Roman</vt:lpstr>
      <vt:lpstr>Calibri</vt:lpstr>
      <vt:lpstr>GLAST-Lminus7-v3</vt:lpstr>
      <vt:lpstr>Slide 1</vt:lpstr>
      <vt:lpstr>Status Highlights</vt:lpstr>
      <vt:lpstr>Growing Science Productivity</vt:lpstr>
      <vt:lpstr>Growing Science Productivity</vt:lpstr>
      <vt:lpstr>Slide 5</vt:lpstr>
      <vt:lpstr>Fermi vs Cosmos 1805</vt:lpstr>
      <vt:lpstr>Conjunction visualization</vt:lpstr>
      <vt:lpstr>Fermi Symposium</vt:lpstr>
      <vt:lpstr>Fermi Summer School – May 29 – June 8</vt:lpstr>
    </vt:vector>
  </TitlesOfParts>
  <Manager/>
  <Company>GSFC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Steven Ritz</dc:creator>
  <cp:keywords/>
  <dc:description/>
  <cp:lastModifiedBy>debbien</cp:lastModifiedBy>
  <cp:revision>262</cp:revision>
  <cp:lastPrinted>2009-01-08T07:55:27Z</cp:lastPrinted>
  <dcterms:created xsi:type="dcterms:W3CDTF">2008-05-21T22:13:50Z</dcterms:created>
  <dcterms:modified xsi:type="dcterms:W3CDTF">2012-04-23T15:52:34Z</dcterms:modified>
  <cp:category/>
</cp:coreProperties>
</file>