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92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72" r:id="rId18"/>
    <p:sldId id="274" r:id="rId19"/>
    <p:sldId id="275" r:id="rId20"/>
    <p:sldId id="29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6D9CB"/>
    <a:srgbClr val="D9C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101" d="100"/>
          <a:sy n="101" d="100"/>
        </p:scale>
        <p:origin x="-10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AEB62-8C0C-EE44-A5CA-7A44A62B9F58}" type="datetimeFigureOut">
              <a:rPr lang="en-US" smtClean="0"/>
              <a:t>4/20/12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8FA2A-C054-6F4E-8BEE-D70529A35C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A7F82-2601-2E43-97DA-9DD6F9F5DA2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ermibooth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2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fermi_logo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3363" y="0"/>
            <a:ext cx="105727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2130425"/>
            <a:ext cx="3810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886200"/>
            <a:ext cx="36576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100013"/>
            <a:ext cx="1997075" cy="618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475" y="100013"/>
            <a:ext cx="5842000" cy="618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C4EB-81A4-C240-8408-92541CB2D844}" type="datetime1">
              <a:rPr lang="en-US"/>
              <a:pPr>
                <a:defRPr/>
              </a:pPr>
              <a:t>4/20/12</a:t>
            </a:fld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CD2E-4118-894D-A603-1465EB9A5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475" y="1257300"/>
            <a:ext cx="3919538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257300"/>
            <a:ext cx="3919537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1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87DF2-0979-694E-9C3B-246B70C59463}" type="datetime1">
              <a:rPr lang="en-US"/>
              <a:pPr>
                <a:defRPr/>
              </a:pPr>
              <a:t>4/20/12</a:t>
            </a:fld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E29FC-4DEA-554C-8FAA-9FE1E6B7D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6226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1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DEAA-274A-3048-ADC0-E1391FCE521E}" type="datetime1">
              <a:rPr lang="en-US"/>
              <a:pPr>
                <a:defRPr/>
              </a:pPr>
              <a:t>4/20/12</a:t>
            </a:fld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19A0-CBD4-064C-A6B4-ABB5537C4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67484-06DB-7642-93DA-0C5CA6561790}" type="datetime1">
              <a:rPr lang="en-US"/>
              <a:pPr>
                <a:defRPr/>
              </a:pPr>
              <a:t>4/20/12</a:t>
            </a:fld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7A34-FF92-3645-B8A1-190B2C20D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556D8-D9C0-2C4D-B1E6-75B5967E692E}" type="datetime1">
              <a:rPr lang="en-US"/>
              <a:pPr>
                <a:defRPr/>
              </a:pPr>
              <a:t>4/20/12</a:t>
            </a:fld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6AEFC-1613-7943-AD60-029F6971E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1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0034-CD19-9941-B501-F3ACEACE2573}" type="datetime1">
              <a:rPr lang="en-US"/>
              <a:pPr>
                <a:defRPr/>
              </a:pPr>
              <a:t>4/20/12</a:t>
            </a:fld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7271-4937-6C45-A135-79CFBA622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0300" y="100013"/>
            <a:ext cx="7429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5475" y="1257300"/>
            <a:ext cx="7991475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73163" y="817563"/>
            <a:ext cx="736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22" descr="fermi_logo_smal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556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625475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3333CC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E2393C2-0D4E-5A48-96B4-E35CC0DD02D4}" type="datetime1">
              <a:rPr lang="en-US"/>
              <a:pPr>
                <a:defRPr/>
              </a:pPr>
              <a:t>4/20/12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3333CC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BCC9546-7D83-824D-A219-AB396C5C1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9" r:id="rId2"/>
    <p:sldLayoutId id="2147483716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33CC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0000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Analysis Coordinators’ Report</a:t>
            </a:r>
            <a:br>
              <a:rPr lang="en-US" dirty="0" smtClean="0"/>
            </a:br>
            <a:r>
              <a:rPr lang="en-US" dirty="0" smtClean="0"/>
              <a:t>April 2012, IFC Telecom </a:t>
            </a:r>
            <a:endParaRPr lang="en-US" dirty="0"/>
          </a:p>
        </p:txBody>
      </p:sp>
      <p:sp>
        <p:nvSpPr>
          <p:cNvPr id="13315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Eric Charles &amp; Luca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Latronico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01000" y="0"/>
            <a:ext cx="1151930" cy="1131838"/>
            <a:chOff x="0" y="0"/>
            <a:chExt cx="1032" cy="1014"/>
          </a:xfrm>
        </p:grpSpPr>
        <p:sp>
          <p:nvSpPr>
            <p:cNvPr id="4098" name="Rectangle 2"/>
            <p:cNvSpPr>
              <a:spLocks/>
            </p:cNvSpPr>
            <p:nvPr/>
          </p:nvSpPr>
          <p:spPr bwMode="auto">
            <a:xfrm>
              <a:off x="0" y="0"/>
              <a:ext cx="1032" cy="101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099" name="Pictur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32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173138" y="817066"/>
            <a:ext cx="6826746" cy="11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51930" cy="101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0182"/>
            <a:r>
              <a:rPr lang="en-US" dirty="0" smtClean="0"/>
              <a:t>Motivations </a:t>
            </a:r>
            <a:r>
              <a:rPr lang="en-US" dirty="0"/>
              <a:t>for Pass 8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3937992"/>
            <a:ext cx="8483600" cy="2158008"/>
          </a:xfrm>
          <a:ln/>
        </p:spPr>
        <p:txBody>
          <a:bodyPr/>
          <a:lstStyle/>
          <a:p>
            <a:r>
              <a:rPr lang="en-US" sz="1700" dirty="0"/>
              <a:t>The LAT is</a:t>
            </a:r>
            <a:r>
              <a:rPr lang="en-US" sz="1700" dirty="0" smtClean="0"/>
              <a:t> </a:t>
            </a:r>
            <a:r>
              <a:rPr lang="en-US" sz="1700" dirty="0" smtClean="0"/>
              <a:t>complex </a:t>
            </a:r>
            <a:r>
              <a:rPr lang="en-US" sz="1700" dirty="0" smtClean="0"/>
              <a:t>particle detector</a:t>
            </a:r>
          </a:p>
          <a:p>
            <a:r>
              <a:rPr lang="en-US" sz="1600" dirty="0" smtClean="0">
                <a:ea typeface="ＭＳ Ｐゴシック" pitchFamily="1" charset="-128"/>
                <a:cs typeface="ＭＳ Ｐゴシック" pitchFamily="1" charset="-128"/>
              </a:rPr>
              <a:t>LAT event-level analysis was largely developed before launch</a:t>
            </a:r>
          </a:p>
          <a:p>
            <a:pPr lvl="1"/>
            <a:r>
              <a:rPr lang="en-US" sz="1700" dirty="0" smtClean="0">
                <a:ea typeface="ＭＳ Ｐゴシック" pitchFamily="1" charset="-128"/>
                <a:cs typeface="ＭＳ Ｐゴシック" pitchFamily="1" charset="-128"/>
              </a:rPr>
              <a:t>We </a:t>
            </a:r>
            <a:r>
              <a:rPr lang="en-US" sz="1700" dirty="0" smtClean="0">
                <a:ea typeface="ＭＳ Ｐゴシック" pitchFamily="1" charset="-128"/>
                <a:cs typeface="ＭＳ Ｐゴシック" pitchFamily="1" charset="-128"/>
              </a:rPr>
              <a:t>now have improved knowledge of the instrument and backgrounds</a:t>
            </a:r>
            <a:endParaRPr lang="en-US" sz="1700" dirty="0" smtClean="0"/>
          </a:p>
          <a:p>
            <a:pPr lvl="2"/>
            <a:r>
              <a:rPr lang="en-US" sz="1700" dirty="0" smtClean="0"/>
              <a:t>E.g., we found </a:t>
            </a:r>
            <a:r>
              <a:rPr lang="en-US" sz="1700" dirty="0" smtClean="0"/>
              <a:t>that </a:t>
            </a:r>
            <a:r>
              <a:rPr lang="en-US" sz="1700" dirty="0"/>
              <a:t>many events are accompanied by </a:t>
            </a:r>
            <a:r>
              <a:rPr lang="en-US" sz="1700" u="sng" dirty="0"/>
              <a:t>GHOST</a:t>
            </a:r>
            <a:r>
              <a:rPr lang="en-US" sz="1700" dirty="0"/>
              <a:t> signals...</a:t>
            </a:r>
          </a:p>
          <a:p>
            <a:pPr lvl="2"/>
            <a:r>
              <a:rPr lang="en-US" sz="1700" dirty="0"/>
              <a:t>These ghosts cause a significant </a:t>
            </a:r>
            <a:r>
              <a:rPr lang="en-US" sz="1700" dirty="0" smtClean="0"/>
              <a:t>losses </a:t>
            </a:r>
            <a:r>
              <a:rPr lang="en-US" sz="1700" dirty="0"/>
              <a:t>in effective </a:t>
            </a:r>
            <a:r>
              <a:rPr lang="en-US" sz="1700" dirty="0" smtClean="0"/>
              <a:t>area</a:t>
            </a:r>
          </a:p>
          <a:p>
            <a:r>
              <a:rPr lang="en-US" sz="1700" dirty="0" smtClean="0"/>
              <a:t>Pass 8 </a:t>
            </a:r>
            <a:r>
              <a:rPr lang="en-US" sz="1700" dirty="0" smtClean="0"/>
              <a:t>uses this knowledge to improve data for science</a:t>
            </a:r>
            <a:endParaRPr lang="en-US" sz="1700" dirty="0" smtClean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 l="3366" t="51025" r="42551"/>
          <a:stretch>
            <a:fillRect/>
          </a:stretch>
        </p:blipFill>
        <p:spPr bwMode="auto">
          <a:xfrm>
            <a:off x="1421605" y="964610"/>
            <a:ext cx="5706103" cy="2769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0638" y="2209800"/>
            <a:ext cx="19050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200" dirty="0" smtClean="0"/>
              <a:t>A. </a:t>
            </a:r>
            <a:r>
              <a:rPr lang="en-US" sz="1200" dirty="0" err="1" smtClean="0"/>
              <a:t>Drlica</a:t>
            </a:r>
            <a:r>
              <a:rPr lang="en-US" sz="1200" dirty="0" smtClean="0"/>
              <a:t>-Wagner,</a:t>
            </a:r>
          </a:p>
          <a:p>
            <a:pPr marL="228600" indent="-228600"/>
            <a:r>
              <a:rPr lang="en-US" sz="1200" dirty="0" smtClean="0"/>
              <a:t>C. </a:t>
            </a:r>
            <a:r>
              <a:rPr lang="en-US" sz="1200" dirty="0" err="1" smtClean="0"/>
              <a:t>Sgro</a:t>
            </a:r>
            <a:r>
              <a:rPr lang="en-US" sz="1200" dirty="0" smtClean="0"/>
              <a:t> &amp; Pass 8 Group</a:t>
            </a:r>
          </a:p>
          <a:p>
            <a:pPr marL="228600" indent="-228600"/>
            <a:endParaRPr lang="en-US" sz="1200" dirty="0" smtClean="0"/>
          </a:p>
          <a:p>
            <a:r>
              <a:rPr lang="en-US" sz="1200" dirty="0" smtClean="0"/>
              <a:t>March </a:t>
            </a:r>
            <a:r>
              <a:rPr lang="en-US" sz="1200" dirty="0" err="1" smtClean="0"/>
              <a:t>Clb</a:t>
            </a:r>
            <a:r>
              <a:rPr lang="en-US" sz="1200" dirty="0" smtClean="0"/>
              <a:t>. Meeting</a:t>
            </a:r>
            <a:endParaRPr lang="en-US" sz="1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63638" y="6107668"/>
            <a:ext cx="6103962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Pass 8 R&amp;D started 3 years ago, now nearing completion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Pass 8 Development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6472"/>
            <a:ext cx="7612063" cy="456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6019800"/>
            <a:ext cx="6103962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Pass 8 </a:t>
            </a:r>
            <a:r>
              <a:rPr lang="en-US" dirty="0" smtClean="0"/>
              <a:t>development group includes researchers from across the collaboration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01000" y="0"/>
            <a:ext cx="1151930" cy="1131838"/>
            <a:chOff x="0" y="0"/>
            <a:chExt cx="1032" cy="1014"/>
          </a:xfrm>
        </p:grpSpPr>
        <p:sp>
          <p:nvSpPr>
            <p:cNvPr id="6146" name="Rectangle 2"/>
            <p:cNvSpPr>
              <a:spLocks/>
            </p:cNvSpPr>
            <p:nvPr/>
          </p:nvSpPr>
          <p:spPr bwMode="auto">
            <a:xfrm>
              <a:off x="0" y="0"/>
              <a:ext cx="1032" cy="101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47" name="Pictur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32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173138" y="817066"/>
            <a:ext cx="6826746" cy="11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51930" cy="101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0182"/>
            <a:r>
              <a:rPr lang="en-US" dirty="0" smtClean="0"/>
              <a:t>Completed Work: Tree</a:t>
            </a:r>
            <a:r>
              <a:rPr lang="en-US" dirty="0"/>
              <a:t>-Based Tracking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82203" y="1134070"/>
            <a:ext cx="8170664" cy="847130"/>
          </a:xfrm>
          <a:ln/>
        </p:spPr>
        <p:txBody>
          <a:bodyPr/>
          <a:lstStyle/>
          <a:p>
            <a:r>
              <a:rPr lang="en-US" sz="1700" dirty="0"/>
              <a:t>Tree-based tracking follows the “flow of energy” in the </a:t>
            </a:r>
            <a:r>
              <a:rPr lang="en-US" sz="1700" dirty="0" smtClean="0"/>
              <a:t>tracker</a:t>
            </a:r>
          </a:p>
          <a:p>
            <a:r>
              <a:rPr lang="en-US" sz="1700" dirty="0"/>
              <a:t>Code stable; nearing </a:t>
            </a:r>
            <a:r>
              <a:rPr lang="en-US" sz="1700" dirty="0" smtClean="0"/>
              <a:t>production</a:t>
            </a:r>
          </a:p>
          <a:p>
            <a:pPr>
              <a:buNone/>
            </a:pPr>
            <a:endParaRPr lang="en-US" sz="1700" dirty="0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67954" y="1981200"/>
            <a:ext cx="5785246" cy="3731642"/>
            <a:chOff x="0" y="0"/>
            <a:chExt cx="4234" cy="2872"/>
          </a:xfrm>
        </p:grpSpPr>
        <p:pic>
          <p:nvPicPr>
            <p:cNvPr id="6166" name="Picture 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234" cy="28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>
              <a:off x="3005" y="796"/>
              <a:ext cx="184" cy="0"/>
            </a:xfrm>
            <a:prstGeom prst="line">
              <a:avLst/>
            </a:prstGeom>
            <a:gradFill rotWithShape="0">
              <a:gsLst>
                <a:gs pos="0">
                  <a:srgbClr val="F41F22"/>
                </a:gs>
                <a:gs pos="100000">
                  <a:srgbClr val="F538FF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2270" y="802"/>
              <a:ext cx="148" cy="0"/>
            </a:xfrm>
            <a:prstGeom prst="line">
              <a:avLst/>
            </a:prstGeom>
            <a:gradFill rotWithShape="0">
              <a:gsLst>
                <a:gs pos="0">
                  <a:srgbClr val="F41F22"/>
                </a:gs>
                <a:gs pos="100000">
                  <a:srgbClr val="F538FF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086600" y="1524000"/>
            <a:ext cx="1905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200" dirty="0" smtClean="0"/>
              <a:t>T. Usher &amp; Pass 8 Group</a:t>
            </a:r>
          </a:p>
          <a:p>
            <a:pPr marL="228600" indent="-228600"/>
            <a:endParaRPr lang="en-US" sz="1200" dirty="0" smtClean="0"/>
          </a:p>
          <a:p>
            <a:r>
              <a:rPr lang="en-US" sz="1200" dirty="0" smtClean="0"/>
              <a:t>March </a:t>
            </a:r>
            <a:r>
              <a:rPr lang="en-US" sz="1200" dirty="0" err="1" smtClean="0"/>
              <a:t>Clb</a:t>
            </a:r>
            <a:r>
              <a:rPr lang="en-US" sz="1200" dirty="0" smtClean="0"/>
              <a:t>. Meeting</a:t>
            </a:r>
            <a:endParaRPr lang="en-US" sz="1200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52600" y="6019800"/>
            <a:ext cx="556260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Better angular resolution, and decreased tails of PSF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01000" y="0"/>
            <a:ext cx="1151930" cy="1131838"/>
            <a:chOff x="0" y="0"/>
            <a:chExt cx="1032" cy="1014"/>
          </a:xfrm>
        </p:grpSpPr>
        <p:sp>
          <p:nvSpPr>
            <p:cNvPr id="7170" name="Rectangle 2"/>
            <p:cNvSpPr>
              <a:spLocks/>
            </p:cNvSpPr>
            <p:nvPr/>
          </p:nvSpPr>
          <p:spPr bwMode="auto">
            <a:xfrm>
              <a:off x="0" y="0"/>
              <a:ext cx="1032" cy="101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1" name="Pictur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32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173138" y="817066"/>
            <a:ext cx="6826746" cy="11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51930" cy="101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0182"/>
            <a:r>
              <a:rPr lang="en-US" dirty="0" smtClean="0"/>
              <a:t>Completed Work: Improved </a:t>
            </a:r>
            <a:r>
              <a:rPr lang="en-US" dirty="0"/>
              <a:t>Energy Estimate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71500" y="1079302"/>
            <a:ext cx="4938117" cy="2349698"/>
          </a:xfrm>
          <a:ln/>
        </p:spPr>
        <p:txBody>
          <a:bodyPr/>
          <a:lstStyle/>
          <a:p>
            <a:r>
              <a:rPr lang="en-US" sz="1700" dirty="0"/>
              <a:t>New full CAL profile energy analysis</a:t>
            </a:r>
          </a:p>
          <a:p>
            <a:pPr lvl="1"/>
            <a:r>
              <a:rPr lang="en-US" sz="1700" dirty="0"/>
              <a:t>Fit shower profile along shower axis</a:t>
            </a:r>
          </a:p>
          <a:p>
            <a:pPr lvl="1"/>
            <a:r>
              <a:rPr lang="en-US" sz="1700" dirty="0"/>
              <a:t>Better treatment of saturated crystals</a:t>
            </a:r>
          </a:p>
          <a:p>
            <a:pPr lvl="1"/>
            <a:r>
              <a:rPr lang="en-US" sz="1700" dirty="0"/>
              <a:t>Modify</a:t>
            </a:r>
            <a:r>
              <a:rPr lang="en-US" sz="1700" dirty="0" smtClean="0"/>
              <a:t> </a:t>
            </a:r>
            <a:r>
              <a:rPr lang="en-US" sz="1700" dirty="0" smtClean="0">
                <a:latin typeface="Symbol" charset="2"/>
                <a:cs typeface="Symbol" charset="2"/>
              </a:rPr>
              <a:t>c</a:t>
            </a:r>
            <a:r>
              <a:rPr lang="en-US" sz="1700" baseline="30000" dirty="0" smtClean="0"/>
              <a:t>2</a:t>
            </a:r>
            <a:r>
              <a:rPr lang="en-US" sz="1700" dirty="0" smtClean="0"/>
              <a:t> for </a:t>
            </a:r>
            <a:r>
              <a:rPr lang="en-US" sz="1700" dirty="0"/>
              <a:t>saturated crystals</a:t>
            </a:r>
            <a:endParaRPr lang="en-US" sz="1700" dirty="0" smtClean="0"/>
          </a:p>
          <a:p>
            <a:r>
              <a:rPr lang="en-US" sz="1700" dirty="0" smtClean="0"/>
              <a:t>Opens science window up </a:t>
            </a:r>
            <a:r>
              <a:rPr lang="en-US" sz="1700" dirty="0"/>
              <a:t>to</a:t>
            </a:r>
            <a:r>
              <a:rPr lang="en-US" sz="1700" dirty="0" smtClean="0"/>
              <a:t> &gt; 1 </a:t>
            </a:r>
            <a:r>
              <a:rPr lang="en-US" sz="1700" dirty="0" err="1" smtClean="0"/>
              <a:t>TeV</a:t>
            </a:r>
            <a:endParaRPr lang="en-US" sz="1700" dirty="0" smtClean="0"/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Recall EGB spectrum on slide 5</a:t>
            </a:r>
          </a:p>
          <a:p>
            <a:r>
              <a:rPr lang="en-US" sz="1700" dirty="0" smtClean="0">
                <a:latin typeface="Symbol" charset="2"/>
                <a:cs typeface="Symbol" charset="2"/>
              </a:rPr>
              <a:t>c</a:t>
            </a:r>
            <a:r>
              <a:rPr lang="en-US" sz="1700" baseline="30000" dirty="0" smtClean="0"/>
              <a:t>2</a:t>
            </a:r>
            <a:r>
              <a:rPr lang="en-US" sz="1700" dirty="0" smtClean="0"/>
              <a:t> useful </a:t>
            </a:r>
            <a:r>
              <a:rPr lang="en-US" sz="1700" dirty="0"/>
              <a:t>for background </a:t>
            </a:r>
            <a:r>
              <a:rPr lang="en-US" sz="1700" dirty="0" smtClean="0"/>
              <a:t>rejection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9617" y="1107281"/>
            <a:ext cx="3125391" cy="2321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7146727" y="1016869"/>
            <a:ext cx="1905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200" dirty="0" smtClean="0"/>
              <a:t>P. </a:t>
            </a:r>
            <a:r>
              <a:rPr lang="en-US" sz="1200" dirty="0" err="1" smtClean="0"/>
              <a:t>Bruel</a:t>
            </a:r>
            <a:r>
              <a:rPr lang="en-US" sz="1200" dirty="0" smtClean="0"/>
              <a:t> &amp; Pass 8 Group</a:t>
            </a:r>
          </a:p>
          <a:p>
            <a:pPr marL="228600" indent="-228600"/>
            <a:endParaRPr lang="en-US" sz="1200" dirty="0" smtClean="0"/>
          </a:p>
          <a:p>
            <a:r>
              <a:rPr lang="en-US" sz="1200" dirty="0" smtClean="0"/>
              <a:t>March </a:t>
            </a:r>
            <a:r>
              <a:rPr lang="en-US" sz="1200" dirty="0" err="1" smtClean="0"/>
              <a:t>Clb</a:t>
            </a:r>
            <a:r>
              <a:rPr lang="en-US" sz="1200" dirty="0" smtClean="0"/>
              <a:t>. Meeting</a:t>
            </a:r>
            <a:endParaRPr lang="en-US" sz="1200" dirty="0"/>
          </a:p>
        </p:txBody>
      </p:sp>
      <p:pic>
        <p:nvPicPr>
          <p:cNvPr id="52" name="Picture 51" descr="Screen shot 2012-04-20 at 2.10.5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345" y="3429000"/>
            <a:ext cx="5106455" cy="32004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28600" y="4724400"/>
            <a:ext cx="3581400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Simulations show ~20% energy resolution up to 5 </a:t>
            </a:r>
            <a:r>
              <a:rPr lang="en-US" dirty="0" err="1" smtClean="0"/>
              <a:t>TeV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</a:t>
            </a:r>
            <a:r>
              <a:rPr lang="en-US" dirty="0" smtClean="0"/>
              <a:t>e Already in the Bag:</a:t>
            </a:r>
            <a:br>
              <a:rPr lang="en-US" dirty="0" smtClean="0"/>
            </a:br>
            <a:r>
              <a:rPr lang="en-US" dirty="0" smtClean="0"/>
              <a:t>Updated </a:t>
            </a:r>
            <a:r>
              <a:rPr lang="en-US" dirty="0" smtClean="0"/>
              <a:t>S</a:t>
            </a:r>
            <a:r>
              <a:rPr lang="en-US" dirty="0" smtClean="0"/>
              <a:t>election </a:t>
            </a:r>
            <a:r>
              <a:rPr lang="en-US" dirty="0" smtClean="0"/>
              <a:t>of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rays</a:t>
            </a:r>
            <a:r>
              <a:rPr lang="en-US" dirty="0" smtClean="0"/>
              <a:t> During </a:t>
            </a:r>
            <a:r>
              <a:rPr lang="en-US" dirty="0" err="1" smtClean="0"/>
              <a:t>GRBs</a:t>
            </a:r>
            <a:endParaRPr lang="en-US" dirty="0"/>
          </a:p>
        </p:txBody>
      </p:sp>
      <p:pic>
        <p:nvPicPr>
          <p:cNvPr id="4" name="Picture 3" descr="Screen shot 2011-08-30 at 12.48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914400"/>
            <a:ext cx="5867400" cy="369500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276600" y="2971800"/>
            <a:ext cx="4343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027" y="1189672"/>
            <a:ext cx="32011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Minimal </a:t>
            </a:r>
            <a:r>
              <a:rPr lang="en-US" dirty="0" smtClean="0"/>
              <a:t>analysis using new tracking and clustering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3 </a:t>
            </a:r>
            <a:r>
              <a:rPr lang="en-US" dirty="0" smtClean="0"/>
              <a:t>more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rays &gt; 5 </a:t>
            </a:r>
            <a:r>
              <a:rPr lang="en-US" dirty="0" err="1" smtClean="0"/>
              <a:t>GeV</a:t>
            </a:r>
            <a:r>
              <a:rPr lang="en-US" dirty="0" smtClean="0"/>
              <a:t> from </a:t>
            </a:r>
            <a:r>
              <a:rPr lang="en-US" dirty="0" err="1" smtClean="0"/>
              <a:t>GRBs</a:t>
            </a:r>
            <a:r>
              <a:rPr lang="en-US" dirty="0" smtClean="0"/>
              <a:t> with measured </a:t>
            </a:r>
            <a:r>
              <a:rPr lang="en-US" dirty="0" err="1" smtClean="0"/>
              <a:t>redshift</a:t>
            </a:r>
            <a:r>
              <a:rPr lang="en-US" dirty="0" smtClean="0"/>
              <a:t> (</a:t>
            </a:r>
            <a:r>
              <a:rPr lang="en-US" dirty="0" smtClean="0"/>
              <a:t>18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</a:t>
            </a:r>
            <a:r>
              <a:rPr lang="en-US" dirty="0" smtClean="0"/>
              <a:t>rays originally)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Including a 29GeV photon from </a:t>
            </a:r>
            <a:r>
              <a:rPr lang="en-US" dirty="0" err="1" smtClean="0"/>
              <a:t>z</a:t>
            </a:r>
            <a:r>
              <a:rPr lang="en-US" dirty="0" smtClean="0"/>
              <a:t> = </a:t>
            </a:r>
            <a:r>
              <a:rPr lang="en-US" dirty="0" smtClean="0"/>
              <a:t>4.35 </a:t>
            </a:r>
            <a:r>
              <a:rPr lang="en-US" dirty="0" smtClean="0"/>
              <a:t>GRB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14 more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</a:t>
            </a:r>
            <a:r>
              <a:rPr lang="en-US" dirty="0" smtClean="0"/>
              <a:t>rays &gt; </a:t>
            </a:r>
            <a:r>
              <a:rPr lang="en-US" dirty="0" smtClean="0"/>
              <a:t>1 </a:t>
            </a:r>
            <a:r>
              <a:rPr lang="en-US" dirty="0" err="1" smtClean="0"/>
              <a:t>GeV</a:t>
            </a:r>
            <a:r>
              <a:rPr lang="en-US" dirty="0" smtClean="0"/>
              <a:t>  from same </a:t>
            </a:r>
            <a:r>
              <a:rPr lang="en-US" dirty="0" err="1" smtClean="0"/>
              <a:t>GRBs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3400" y="5525353"/>
            <a:ext cx="206499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L. </a:t>
            </a:r>
            <a:r>
              <a:rPr lang="en-US" sz="1200" dirty="0" err="1" smtClean="0"/>
              <a:t>Baldini</a:t>
            </a:r>
            <a:r>
              <a:rPr lang="en-US" sz="1200" dirty="0" smtClean="0"/>
              <a:t> &amp; J. </a:t>
            </a:r>
            <a:r>
              <a:rPr lang="en-US" sz="1200" dirty="0" err="1" smtClean="0"/>
              <a:t>Bregeon</a:t>
            </a:r>
            <a:r>
              <a:rPr lang="en-US" sz="1200" dirty="0" smtClean="0"/>
              <a:t> &amp; Pass 8 Group</a:t>
            </a:r>
          </a:p>
          <a:p>
            <a:endParaRPr lang="en-US" sz="1200" dirty="0" smtClean="0"/>
          </a:p>
          <a:p>
            <a:r>
              <a:rPr lang="en-US" sz="1200" dirty="0" smtClean="0"/>
              <a:t>Nov. </a:t>
            </a:r>
            <a:r>
              <a:rPr lang="en-US" sz="1200" dirty="0" err="1" smtClean="0"/>
              <a:t>Clb</a:t>
            </a:r>
            <a:r>
              <a:rPr lang="en-US" sz="1200" dirty="0" smtClean="0"/>
              <a:t>. Mtg.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5096470"/>
            <a:ext cx="41910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These </a:t>
            </a:r>
            <a:r>
              <a:rPr lang="en-US" dirty="0" smtClean="0"/>
              <a:t>high-energy, high-</a:t>
            </a:r>
            <a:r>
              <a:rPr lang="en-US" dirty="0" err="1" smtClean="0"/>
              <a:t>redshift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rays allow us to probe the extra-galactic medium with unprecedented power</a:t>
            </a:r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01000" y="0"/>
            <a:ext cx="1151930" cy="1131838"/>
            <a:chOff x="0" y="0"/>
            <a:chExt cx="1032" cy="1014"/>
          </a:xfrm>
        </p:grpSpPr>
        <p:sp>
          <p:nvSpPr>
            <p:cNvPr id="10242" name="Rectangle 2"/>
            <p:cNvSpPr>
              <a:spLocks/>
            </p:cNvSpPr>
            <p:nvPr/>
          </p:nvSpPr>
          <p:spPr bwMode="auto">
            <a:xfrm>
              <a:off x="0" y="0"/>
              <a:ext cx="1032" cy="101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43" name="Pictur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32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173138" y="817066"/>
            <a:ext cx="6826746" cy="11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51930" cy="101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0182"/>
            <a:r>
              <a:rPr lang="en-US" dirty="0" smtClean="0"/>
              <a:t>Current Work</a:t>
            </a:r>
            <a:r>
              <a:rPr lang="en-US" dirty="0" smtClean="0"/>
              <a:t>: Putting the Event Together</a:t>
            </a:r>
            <a:endParaRPr lang="en-US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/>
          <a:srcRect l="3571" t="50835" r="40918"/>
          <a:stretch>
            <a:fillRect/>
          </a:stretch>
        </p:blipFill>
        <p:spPr bwMode="auto">
          <a:xfrm>
            <a:off x="1241227" y="852785"/>
            <a:ext cx="6661547" cy="31622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9" name="Rectangle 9"/>
          <p:cNvSpPr>
            <a:spLocks/>
          </p:cNvSpPr>
          <p:nvPr/>
        </p:nvSpPr>
        <p:spPr bwMode="auto">
          <a:xfrm>
            <a:off x="5973961" y="4054078"/>
            <a:ext cx="3018234" cy="150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prstTxWarp prst="textNoShape">
              <a:avLst/>
            </a:prstTxWarp>
          </a:bodyPr>
          <a:lstStyle/>
          <a:p>
            <a:pPr marL="40182" algn="ctr"/>
            <a:r>
              <a:rPr lang="en-US" sz="1400" u="sng" dirty="0">
                <a:latin typeface="Arial Bold" pitchFamily="1" charset="0"/>
                <a:ea typeface="Arial Bold" pitchFamily="1" charset="0"/>
                <a:cs typeface="Arial Bold" pitchFamily="1" charset="0"/>
                <a:sym typeface="Arial Bold" pitchFamily="1" charset="0"/>
              </a:rPr>
              <a:t>CAL Ghost Cluster</a:t>
            </a:r>
          </a:p>
          <a:p>
            <a:pPr marL="40182"/>
            <a:r>
              <a:rPr lang="en-US" sz="1400" dirty="0">
                <a:latin typeface="Arial Bold" pitchFamily="1" charset="0"/>
                <a:ea typeface="Arial Bold" pitchFamily="1" charset="0"/>
                <a:cs typeface="Arial Bold" pitchFamily="1" charset="0"/>
                <a:sym typeface="Arial Bold" pitchFamily="1" charset="0"/>
              </a:rPr>
              <a:t>- Identify through CAL clustering and cluster classification.</a:t>
            </a:r>
          </a:p>
          <a:p>
            <a:pPr marL="40182"/>
            <a:r>
              <a:rPr lang="en-US" sz="1400" dirty="0">
                <a:latin typeface="Arial Bold" pitchFamily="1" charset="0"/>
                <a:ea typeface="Arial Bold" pitchFamily="1" charset="0"/>
                <a:cs typeface="Arial Bold" pitchFamily="1" charset="0"/>
                <a:sym typeface="Arial Bold" pitchFamily="1" charset="0"/>
              </a:rPr>
              <a:t>- Work only with gamma cluster (effectively removing ghost) or remove ghost cluster and combine remaining crystals.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5368974" y="3595316"/>
            <a:ext cx="1321594" cy="77018"/>
          </a:xfrm>
          <a:prstGeom prst="line">
            <a:avLst/>
          </a:prstGeom>
          <a:noFill/>
          <a:ln w="25400">
            <a:solidFill>
              <a:srgbClr val="C97100"/>
            </a:solidFill>
            <a:round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Rectangle 11"/>
          <p:cNvSpPr>
            <a:spLocks/>
          </p:cNvSpPr>
          <p:nvPr/>
        </p:nvSpPr>
        <p:spPr bwMode="auto">
          <a:xfrm>
            <a:off x="4705945" y="3161110"/>
            <a:ext cx="1016969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1300" dirty="0">
                <a:solidFill>
                  <a:srgbClr val="C97100"/>
                </a:solidFill>
                <a:latin typeface="Arial Bold" pitchFamily="1" charset="0"/>
                <a:ea typeface="Arial Bold" pitchFamily="1" charset="0"/>
                <a:cs typeface="Arial Bold" pitchFamily="1" charset="0"/>
                <a:sym typeface="Arial Bold" pitchFamily="1" charset="0"/>
              </a:rPr>
              <a:t>Old CAL Axis</a:t>
            </a:r>
          </a:p>
        </p:txBody>
      </p:sp>
      <p:sp>
        <p:nvSpPr>
          <p:cNvPr id="10252" name="Oval 12"/>
          <p:cNvSpPr>
            <a:spLocks/>
          </p:cNvSpPr>
          <p:nvPr/>
        </p:nvSpPr>
        <p:spPr bwMode="auto">
          <a:xfrm rot="-1470442">
            <a:off x="3512716" y="3157761"/>
            <a:ext cx="375047" cy="83046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3" name="Oval 13"/>
          <p:cNvSpPr>
            <a:spLocks/>
          </p:cNvSpPr>
          <p:nvPr/>
        </p:nvSpPr>
        <p:spPr bwMode="auto">
          <a:xfrm rot="-2428496">
            <a:off x="2500312" y="1218902"/>
            <a:ext cx="375047" cy="2259211"/>
          </a:xfrm>
          <a:prstGeom prst="ellipse">
            <a:avLst/>
          </a:prstGeom>
          <a:noFill/>
          <a:ln w="38100">
            <a:solidFill>
              <a:srgbClr val="003DCC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Oval 14"/>
          <p:cNvSpPr>
            <a:spLocks/>
          </p:cNvSpPr>
          <p:nvPr/>
        </p:nvSpPr>
        <p:spPr bwMode="auto">
          <a:xfrm rot="-5400000">
            <a:off x="1798216" y="319236"/>
            <a:ext cx="303609" cy="1491258"/>
          </a:xfrm>
          <a:prstGeom prst="ellipse">
            <a:avLst/>
          </a:prstGeom>
          <a:noFill/>
          <a:ln w="38100">
            <a:solidFill>
              <a:srgbClr val="D90B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rot="10800000">
            <a:off x="3929063" y="3750469"/>
            <a:ext cx="2511475" cy="3917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rot="10800000">
            <a:off x="2749228" y="2696765"/>
            <a:ext cx="964406" cy="1410891"/>
          </a:xfrm>
          <a:prstGeom prst="line">
            <a:avLst/>
          </a:prstGeom>
          <a:noFill/>
          <a:ln w="38100">
            <a:solidFill>
              <a:srgbClr val="003DCC"/>
            </a:solidFill>
            <a:round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rot="10800000" flipH="1">
            <a:off x="1464469" y="1237878"/>
            <a:ext cx="464344" cy="2869778"/>
          </a:xfrm>
          <a:prstGeom prst="line">
            <a:avLst/>
          </a:prstGeom>
          <a:noFill/>
          <a:ln w="38100">
            <a:solidFill>
              <a:srgbClr val="D90B00"/>
            </a:solidFill>
            <a:round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Rectangle 18"/>
          <p:cNvSpPr>
            <a:spLocks/>
          </p:cNvSpPr>
          <p:nvPr/>
        </p:nvSpPr>
        <p:spPr bwMode="auto">
          <a:xfrm>
            <a:off x="3045023" y="4063008"/>
            <a:ext cx="2857500" cy="1705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prstTxWarp prst="textNoShape">
              <a:avLst/>
            </a:prstTxWarp>
          </a:bodyPr>
          <a:lstStyle/>
          <a:p>
            <a:pPr marL="40182" algn="ctr"/>
            <a:r>
              <a:rPr lang="en-US" sz="1400" u="sng" dirty="0">
                <a:solidFill>
                  <a:srgbClr val="003DCC"/>
                </a:solidFill>
                <a:latin typeface="Arial Bold" pitchFamily="1" charset="0"/>
                <a:ea typeface="Arial Bold" pitchFamily="1" charset="0"/>
                <a:cs typeface="Arial Bold" pitchFamily="1" charset="0"/>
                <a:sym typeface="Arial Bold" pitchFamily="1" charset="0"/>
              </a:rPr>
              <a:t>TKR Ghost Hits</a:t>
            </a:r>
          </a:p>
          <a:p>
            <a:pPr marL="40182"/>
            <a:r>
              <a:rPr lang="en-US" sz="1400" dirty="0">
                <a:solidFill>
                  <a:srgbClr val="003DCC"/>
                </a:solidFill>
                <a:latin typeface="Arial Bold" pitchFamily="1" charset="0"/>
                <a:ea typeface="Arial Bold" pitchFamily="1" charset="0"/>
                <a:cs typeface="Arial Bold" pitchFamily="1" charset="0"/>
                <a:sym typeface="Arial Bold" pitchFamily="1" charset="0"/>
              </a:rPr>
              <a:t>- Identify ghost energy in the TKR from TOT information and out-of-time hits.</a:t>
            </a:r>
          </a:p>
          <a:p>
            <a:pPr marL="40182"/>
            <a:r>
              <a:rPr lang="en-US" sz="1400" dirty="0">
                <a:solidFill>
                  <a:srgbClr val="003DCC"/>
                </a:solidFill>
                <a:latin typeface="Arial Bold" pitchFamily="1" charset="0"/>
                <a:ea typeface="Arial Bold" pitchFamily="1" charset="0"/>
                <a:cs typeface="Arial Bold" pitchFamily="1" charset="0"/>
                <a:sym typeface="Arial Bold" pitchFamily="1" charset="0"/>
              </a:rPr>
              <a:t>- Remove tagged hits before running track finding.</a:t>
            </a:r>
          </a:p>
          <a:p>
            <a:pPr marL="40182"/>
            <a:r>
              <a:rPr lang="en-US" sz="1400" dirty="0">
                <a:solidFill>
                  <a:srgbClr val="003DCC"/>
                </a:solidFill>
                <a:latin typeface="Arial Bold" pitchFamily="1" charset="0"/>
                <a:ea typeface="Arial Bold" pitchFamily="1" charset="0"/>
                <a:cs typeface="Arial Bold" pitchFamily="1" charset="0"/>
                <a:sym typeface="Arial Bold" pitchFamily="1" charset="0"/>
              </a:rPr>
              <a:t>- Could search for in-time hits on ghost tracks.</a:t>
            </a:r>
          </a:p>
        </p:txBody>
      </p:sp>
      <p:sp>
        <p:nvSpPr>
          <p:cNvPr id="10259" name="Rectangle 19"/>
          <p:cNvSpPr>
            <a:spLocks/>
          </p:cNvSpPr>
          <p:nvPr/>
        </p:nvSpPr>
        <p:spPr bwMode="auto">
          <a:xfrm>
            <a:off x="116086" y="4063008"/>
            <a:ext cx="2857500" cy="1705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prstTxWarp prst="textNoShape">
              <a:avLst/>
            </a:prstTxWarp>
          </a:bodyPr>
          <a:lstStyle/>
          <a:p>
            <a:pPr marL="40182" algn="ctr"/>
            <a:r>
              <a:rPr lang="en-US" sz="1400" u="sng" dirty="0">
                <a:solidFill>
                  <a:srgbClr val="D90B00"/>
                </a:solidFill>
                <a:latin typeface="Arial Bold" pitchFamily="1" charset="0"/>
                <a:ea typeface="Arial Bold" pitchFamily="1" charset="0"/>
                <a:cs typeface="Arial Bold" pitchFamily="1" charset="0"/>
                <a:sym typeface="Arial Bold" pitchFamily="1" charset="0"/>
              </a:rPr>
              <a:t>ACD Ghost Hit</a:t>
            </a:r>
          </a:p>
          <a:p>
            <a:pPr marL="40182"/>
            <a:r>
              <a:rPr lang="en-US" sz="1400" dirty="0">
                <a:solidFill>
                  <a:srgbClr val="D90B00"/>
                </a:solidFill>
                <a:latin typeface="Arial Bold" pitchFamily="1" charset="0"/>
                <a:ea typeface="Arial Bold" pitchFamily="1" charset="0"/>
                <a:cs typeface="Arial Bold" pitchFamily="1" charset="0"/>
                <a:sym typeface="Arial Bold" pitchFamily="1" charset="0"/>
              </a:rPr>
              <a:t>- Identify ACD tiles with ghost energy deposits using the fast ACD veto information.</a:t>
            </a:r>
          </a:p>
          <a:p>
            <a:pPr marL="40182"/>
            <a:r>
              <a:rPr lang="en-US" sz="1400" dirty="0">
                <a:solidFill>
                  <a:srgbClr val="D90B00"/>
                </a:solidFill>
                <a:latin typeface="Arial Bold" pitchFamily="1" charset="0"/>
                <a:ea typeface="Arial Bold" pitchFamily="1" charset="0"/>
                <a:cs typeface="Arial Bold" pitchFamily="1" charset="0"/>
                <a:sym typeface="Arial Bold" pitchFamily="1" charset="0"/>
              </a:rPr>
              <a:t>- Can this be accomplished without sacrificing background rejection power?</a:t>
            </a:r>
          </a:p>
          <a:p>
            <a:pPr marL="40182"/>
            <a:r>
              <a:rPr lang="en-US" sz="1400" dirty="0">
                <a:solidFill>
                  <a:srgbClr val="D90B00"/>
                </a:solidFill>
                <a:latin typeface="Arial Bold" pitchFamily="1" charset="0"/>
                <a:ea typeface="Arial Bold" pitchFamily="1" charset="0"/>
                <a:cs typeface="Arial Bold" pitchFamily="1" charset="0"/>
                <a:sym typeface="Arial Bold" pitchFamily="1" charset="0"/>
              </a:rPr>
              <a:t>- Needs more study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30300" y="6183868"/>
            <a:ext cx="6772474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Background </a:t>
            </a:r>
            <a:r>
              <a:rPr lang="en-US" dirty="0" smtClean="0"/>
              <a:t>rejection goes hand-in-hand</a:t>
            </a:r>
            <a:r>
              <a:rPr lang="en-US" dirty="0" smtClean="0"/>
              <a:t> building the event into a coherent </a:t>
            </a:r>
            <a:r>
              <a:rPr lang="en-US" dirty="0" smtClean="0"/>
              <a:t>whole, including </a:t>
            </a:r>
            <a:r>
              <a:rPr lang="en-US" dirty="0" smtClean="0"/>
              <a:t>ghost </a:t>
            </a:r>
            <a:r>
              <a:rPr lang="en-US" dirty="0" smtClean="0"/>
              <a:t>removal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0"/>
          <p:cNvGrpSpPr>
            <a:grpSpLocks/>
          </p:cNvGrpSpPr>
          <p:nvPr/>
        </p:nvGrpSpPr>
        <p:grpSpPr bwMode="auto">
          <a:xfrm>
            <a:off x="838200" y="990600"/>
            <a:ext cx="7519276" cy="3661752"/>
            <a:chOff x="-219" y="-66"/>
            <a:chExt cx="3236" cy="1595"/>
          </a:xfrm>
        </p:grpSpPr>
        <p:grpSp>
          <p:nvGrpSpPr>
            <p:cNvPr id="34" name="Group 11"/>
            <p:cNvGrpSpPr>
              <a:grpSpLocks/>
            </p:cNvGrpSpPr>
            <p:nvPr/>
          </p:nvGrpSpPr>
          <p:grpSpPr bwMode="auto">
            <a:xfrm>
              <a:off x="-219" y="-66"/>
              <a:ext cx="3236" cy="1595"/>
              <a:chOff x="-219" y="-66"/>
              <a:chExt cx="3236" cy="1595"/>
            </a:xfrm>
          </p:grpSpPr>
          <p:grpSp>
            <p:nvGrpSpPr>
              <p:cNvPr id="36" name="Group 12"/>
              <p:cNvGrpSpPr>
                <a:grpSpLocks/>
              </p:cNvGrpSpPr>
              <p:nvPr/>
            </p:nvGrpSpPr>
            <p:grpSpPr bwMode="auto">
              <a:xfrm>
                <a:off x="-219" y="-66"/>
                <a:ext cx="3236" cy="1595"/>
                <a:chOff x="-219" y="-66"/>
                <a:chExt cx="3236" cy="1595"/>
              </a:xfrm>
            </p:grpSpPr>
            <p:grpSp>
              <p:nvGrpSpPr>
                <p:cNvPr id="40" name="Group 13"/>
                <p:cNvGrpSpPr>
                  <a:grpSpLocks/>
                </p:cNvGrpSpPr>
                <p:nvPr/>
              </p:nvGrpSpPr>
              <p:grpSpPr bwMode="auto">
                <a:xfrm>
                  <a:off x="-219" y="-66"/>
                  <a:ext cx="3236" cy="1560"/>
                  <a:chOff x="-220" y="-66"/>
                  <a:chExt cx="3236" cy="1560"/>
                </a:xfrm>
              </p:grpSpPr>
              <p:pic>
                <p:nvPicPr>
                  <p:cNvPr id="46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2066" t="21471" r="22415" b="24474"/>
                  <a:stretch>
                    <a:fillRect/>
                  </a:stretch>
                </p:blipFill>
                <p:spPr bwMode="auto">
                  <a:xfrm>
                    <a:off x="-220" y="-66"/>
                    <a:ext cx="3006" cy="1560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47" name="Rectangle 15"/>
                  <p:cNvSpPr>
                    <a:spLocks/>
                  </p:cNvSpPr>
                  <p:nvPr/>
                </p:nvSpPr>
                <p:spPr bwMode="auto">
                  <a:xfrm>
                    <a:off x="680" y="0"/>
                    <a:ext cx="2336" cy="18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57799" bIns="0">
                    <a:prstTxWarp prst="textNoShape">
                      <a:avLst/>
                    </a:prstTxWarp>
                  </a:bodyPr>
                  <a:lstStyle/>
                  <a:p>
                    <a:pPr marL="40182"/>
                    <a:r>
                      <a:rPr lang="en-US" sz="1100" dirty="0">
                        <a:latin typeface="Arial Bold" pitchFamily="1" charset="0"/>
                        <a:ea typeface="Arial Bold" pitchFamily="1" charset="0"/>
                        <a:cs typeface="Arial Bold" pitchFamily="1" charset="0"/>
                        <a:sym typeface="Arial Bold" pitchFamily="1" charset="0"/>
                      </a:rPr>
                      <a:t>Transient Event Rate (from DQM)</a:t>
                    </a:r>
                  </a:p>
                </p:txBody>
              </p:sp>
            </p:grpSp>
            <p:sp>
              <p:nvSpPr>
                <p:cNvPr id="41" name="Rectangle 16"/>
                <p:cNvSpPr>
                  <a:spLocks/>
                </p:cNvSpPr>
                <p:nvPr/>
              </p:nvSpPr>
              <p:spPr bwMode="auto">
                <a:xfrm rot="16200000">
                  <a:off x="-196" y="742"/>
                  <a:ext cx="593" cy="73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square" lIns="0" tIns="0" rIns="57799" bIns="0">
                  <a:prstTxWarp prst="textNoShape">
                    <a:avLst/>
                  </a:prstTxWarp>
                  <a:spAutoFit/>
                </a:bodyPr>
                <a:lstStyle/>
                <a:p>
                  <a:pPr marL="40182"/>
                  <a:r>
                    <a:rPr lang="en-US" sz="1100" dirty="0">
                      <a:latin typeface="Arial Bold" pitchFamily="1" charset="0"/>
                      <a:ea typeface="Arial Bold" pitchFamily="1" charset="0"/>
                      <a:cs typeface="Arial Bold" pitchFamily="1" charset="0"/>
                      <a:sym typeface="Arial Bold" pitchFamily="1" charset="0"/>
                    </a:rPr>
                    <a:t>Rate (Hz)</a:t>
                  </a:r>
                </a:p>
              </p:txBody>
            </p:sp>
            <p:sp>
              <p:nvSpPr>
                <p:cNvPr id="42" name="Rectangle 17"/>
                <p:cNvSpPr>
                  <a:spLocks/>
                </p:cNvSpPr>
                <p:nvPr/>
              </p:nvSpPr>
              <p:spPr bwMode="auto">
                <a:xfrm>
                  <a:off x="1512" y="1455"/>
                  <a:ext cx="707" cy="7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square" lIns="0" tIns="0" rIns="57799" bIns="0">
                  <a:prstTxWarp prst="textNoShape">
                    <a:avLst/>
                  </a:prstTxWarp>
                  <a:spAutoFit/>
                </a:bodyPr>
                <a:lstStyle/>
                <a:p>
                  <a:pPr marL="40182"/>
                  <a:r>
                    <a:rPr lang="en-US" sz="1100" dirty="0">
                      <a:latin typeface="Arial Bold" pitchFamily="1" charset="0"/>
                      <a:ea typeface="Arial Bold" pitchFamily="1" charset="0"/>
                      <a:cs typeface="Arial Bold" pitchFamily="1" charset="0"/>
                      <a:sym typeface="Arial Bold" pitchFamily="1" charset="0"/>
                    </a:rPr>
                    <a:t>Time (UTC)</a:t>
                  </a:r>
                </a:p>
              </p:txBody>
            </p:sp>
            <p:sp>
              <p:nvSpPr>
                <p:cNvPr id="43" name="Rectangle 18"/>
                <p:cNvSpPr>
                  <a:spLocks/>
                </p:cNvSpPr>
                <p:nvPr/>
              </p:nvSpPr>
              <p:spPr bwMode="auto">
                <a:xfrm>
                  <a:off x="240" y="143"/>
                  <a:ext cx="80" cy="118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19"/>
                <p:cNvSpPr>
                  <a:spLocks/>
                </p:cNvSpPr>
                <p:nvPr/>
              </p:nvSpPr>
              <p:spPr bwMode="auto">
                <a:xfrm>
                  <a:off x="200" y="1191"/>
                  <a:ext cx="120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57799" bIns="0">
                  <a:prstTxWarp prst="textNoShape">
                    <a:avLst/>
                  </a:prstTxWarp>
                </a:bodyPr>
                <a:lstStyle/>
                <a:p>
                  <a:pPr marL="40182" algn="ctr"/>
                  <a:r>
                    <a:rPr lang="en-US" sz="800" dirty="0">
                      <a:latin typeface="Arial Bold" pitchFamily="1" charset="0"/>
                      <a:ea typeface="Arial Bold" pitchFamily="1" charset="0"/>
                      <a:cs typeface="Arial Bold" pitchFamily="1" charset="0"/>
                      <a:sym typeface="Arial Bold" pitchFamily="1" charset="0"/>
                    </a:rPr>
                    <a:t>0</a:t>
                  </a:r>
                </a:p>
              </p:txBody>
            </p:sp>
            <p:sp>
              <p:nvSpPr>
                <p:cNvPr id="45" name="Rectangle 20"/>
                <p:cNvSpPr>
                  <a:spLocks/>
                </p:cNvSpPr>
                <p:nvPr/>
              </p:nvSpPr>
              <p:spPr bwMode="auto">
                <a:xfrm>
                  <a:off x="208" y="279"/>
                  <a:ext cx="120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57799" bIns="0">
                  <a:prstTxWarp prst="textNoShape">
                    <a:avLst/>
                  </a:prstTxWarp>
                </a:bodyPr>
                <a:lstStyle/>
                <a:p>
                  <a:pPr marL="40182"/>
                  <a:r>
                    <a:rPr lang="en-US" sz="800" dirty="0">
                      <a:latin typeface="Arial Bold" pitchFamily="1" charset="0"/>
                      <a:ea typeface="Arial Bold" pitchFamily="1" charset="0"/>
                      <a:cs typeface="Arial Bold" pitchFamily="1" charset="0"/>
                      <a:sym typeface="Arial Bold" pitchFamily="1" charset="0"/>
                    </a:rPr>
                    <a:t>10</a:t>
                  </a:r>
                </a:p>
              </p:txBody>
            </p:sp>
          </p:grpSp>
          <p:sp>
            <p:nvSpPr>
              <p:cNvPr id="37" name="Rectangle 21"/>
              <p:cNvSpPr>
                <a:spLocks/>
              </p:cNvSpPr>
              <p:nvPr/>
            </p:nvSpPr>
            <p:spPr bwMode="auto">
              <a:xfrm>
                <a:off x="376" y="1335"/>
                <a:ext cx="2176" cy="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2"/>
              <p:cNvSpPr>
                <a:spLocks/>
              </p:cNvSpPr>
              <p:nvPr/>
            </p:nvSpPr>
            <p:spPr bwMode="auto">
              <a:xfrm>
                <a:off x="648" y="1295"/>
                <a:ext cx="400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57799" bIns="0">
                <a:prstTxWarp prst="textNoShape">
                  <a:avLst/>
                </a:prstTxWarp>
              </a:bodyPr>
              <a:lstStyle/>
              <a:p>
                <a:pPr marL="40182" algn="ctr"/>
                <a:r>
                  <a:rPr lang="en-US" sz="800" dirty="0">
                    <a:latin typeface="Arial Bold" pitchFamily="1" charset="0"/>
                    <a:ea typeface="Arial Bold" pitchFamily="1" charset="0"/>
                    <a:cs typeface="Arial Bold" pitchFamily="1" charset="0"/>
                    <a:sym typeface="Arial Bold" pitchFamily="1" charset="0"/>
                  </a:rPr>
                  <a:t>9:30</a:t>
                </a:r>
              </a:p>
            </p:txBody>
          </p:sp>
          <p:sp>
            <p:nvSpPr>
              <p:cNvPr id="39" name="Rectangle 23"/>
              <p:cNvSpPr>
                <a:spLocks/>
              </p:cNvSpPr>
              <p:nvPr/>
            </p:nvSpPr>
            <p:spPr bwMode="auto">
              <a:xfrm>
                <a:off x="1840" y="1295"/>
                <a:ext cx="400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57799" bIns="0">
                <a:prstTxWarp prst="textNoShape">
                  <a:avLst/>
                </a:prstTxWarp>
              </a:bodyPr>
              <a:lstStyle/>
              <a:p>
                <a:pPr marL="40182" algn="ctr"/>
                <a:r>
                  <a:rPr lang="en-US" sz="800" dirty="0">
                    <a:latin typeface="Arial Bold" pitchFamily="1" charset="0"/>
                    <a:ea typeface="Arial Bold" pitchFamily="1" charset="0"/>
                    <a:cs typeface="Arial Bold" pitchFamily="1" charset="0"/>
                    <a:sym typeface="Arial Bold" pitchFamily="1" charset="0"/>
                  </a:rPr>
                  <a:t>10:00</a:t>
                </a:r>
              </a:p>
            </p:txBody>
          </p:sp>
        </p:grpSp>
        <p:sp>
          <p:nvSpPr>
            <p:cNvPr id="35" name="Rectangle 24"/>
            <p:cNvSpPr>
              <a:spLocks/>
            </p:cNvSpPr>
            <p:nvPr/>
          </p:nvSpPr>
          <p:spPr bwMode="auto">
            <a:xfrm>
              <a:off x="0" y="1375"/>
              <a:ext cx="592" cy="5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57799" bIns="0">
              <a:prstTxWarp prst="textNoShape">
                <a:avLst/>
              </a:prstTxWarp>
              <a:spAutoFit/>
            </a:bodyPr>
            <a:lstStyle/>
            <a:p>
              <a:pPr marL="40182"/>
              <a:r>
                <a:rPr lang="en-US" sz="800" dirty="0">
                  <a:latin typeface="Arial Bold" pitchFamily="1" charset="0"/>
                  <a:ea typeface="Arial Bold" pitchFamily="1" charset="0"/>
                  <a:cs typeface="Arial Bold" pitchFamily="1" charset="0"/>
                  <a:sym typeface="Arial Bold" pitchFamily="1" charset="0"/>
                </a:rPr>
                <a:t>Sep 24, 2011</a:t>
              </a:r>
            </a:p>
          </p:txBody>
        </p:sp>
      </p:grpSp>
      <p:sp>
        <p:nvSpPr>
          <p:cNvPr id="48" name="Rectangle 8"/>
          <p:cNvSpPr txBox="1">
            <a:spLocks noChangeArrowheads="1"/>
          </p:cNvSpPr>
          <p:nvPr/>
        </p:nvSpPr>
        <p:spPr bwMode="auto">
          <a:xfrm>
            <a:off x="148178" y="4905177"/>
            <a:ext cx="8209298" cy="145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High X-ray flux during solar flares saturates</a:t>
            </a:r>
            <a:r>
              <a:rPr kumimoji="0" lang="en-US" sz="17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ACD</a:t>
            </a:r>
            <a:endParaRPr kumimoji="0" lang="en-US" sz="1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Loss of events</a:t>
            </a:r>
            <a:r>
              <a:rPr kumimoji="0" lang="en-US" sz="1700" b="1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 in standard events classes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700" b="1" kern="0" noProof="0" dirty="0" smtClean="0">
                <a:solidFill>
                  <a:srgbClr val="0033CC"/>
                </a:solidFill>
                <a:latin typeface="+mn-lt"/>
                <a:ea typeface="ＭＳ Ｐゴシック" pitchFamily="-112" charset="-128"/>
              </a:rPr>
              <a:t>Currently requires use of LLE selection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700" b="1" kern="0" dirty="0" smtClean="0">
                <a:solidFill>
                  <a:srgbClr val="FF0000"/>
                </a:solidFill>
                <a:latin typeface="+mn-lt"/>
                <a:ea typeface="ＭＳ Ｐゴシック" pitchFamily="-112" charset="-128"/>
              </a:rPr>
              <a:t>Recall March 7, 2012 Solar Flare (slide 4)</a:t>
            </a:r>
            <a:endParaRPr lang="en-US" sz="1700" b="1" kern="0" noProof="0" dirty="0" smtClean="0">
              <a:solidFill>
                <a:srgbClr val="FF0000"/>
              </a:solidFill>
              <a:latin typeface="+mn-lt"/>
              <a:ea typeface="ＭＳ Ｐゴシック" pitchFamily="-112" charset="-128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01000" y="0"/>
            <a:ext cx="1151930" cy="1131838"/>
            <a:chOff x="0" y="0"/>
            <a:chExt cx="1032" cy="1014"/>
          </a:xfrm>
        </p:grpSpPr>
        <p:sp>
          <p:nvSpPr>
            <p:cNvPr id="14338" name="Rectangle 2"/>
            <p:cNvSpPr>
              <a:spLocks/>
            </p:cNvSpPr>
            <p:nvPr/>
          </p:nvSpPr>
          <p:spPr bwMode="auto">
            <a:xfrm>
              <a:off x="0" y="0"/>
              <a:ext cx="1032" cy="101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339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032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1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51930" cy="101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00013"/>
            <a:ext cx="7102752" cy="657225"/>
          </a:xfrm>
          <a:ln/>
        </p:spPr>
        <p:txBody>
          <a:bodyPr rIns="116994"/>
          <a:lstStyle/>
          <a:p>
            <a:pPr marL="40182"/>
            <a:r>
              <a:rPr lang="en-US" dirty="0" smtClean="0"/>
              <a:t>Current Work: ACD Saturation and Solar Flares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83092" y="3048000"/>
            <a:ext cx="211790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L. </a:t>
            </a:r>
            <a:r>
              <a:rPr lang="en-US" sz="1200" dirty="0" err="1" smtClean="0"/>
              <a:t>Baldini</a:t>
            </a:r>
            <a:r>
              <a:rPr lang="en-US" sz="1200" dirty="0" smtClean="0"/>
              <a:t>, EC &amp; </a:t>
            </a:r>
          </a:p>
          <a:p>
            <a:r>
              <a:rPr lang="en-US" sz="1200" dirty="0" smtClean="0"/>
              <a:t>ISOC &amp; Pass </a:t>
            </a:r>
            <a:r>
              <a:rPr lang="en-US" sz="1200" dirty="0" smtClean="0"/>
              <a:t>8 Group</a:t>
            </a:r>
          </a:p>
          <a:p>
            <a:pPr marL="228600" indent="-228600"/>
            <a:endParaRPr lang="en-US" sz="1200" dirty="0" smtClean="0"/>
          </a:p>
          <a:p>
            <a:r>
              <a:rPr lang="en-US" sz="1200" dirty="0" smtClean="0"/>
              <a:t>March </a:t>
            </a:r>
            <a:r>
              <a:rPr lang="en-US" sz="1200" dirty="0" err="1" smtClean="0"/>
              <a:t>Clb</a:t>
            </a:r>
            <a:r>
              <a:rPr lang="en-US" sz="1200" dirty="0" smtClean="0"/>
              <a:t>. Mtg.</a:t>
            </a:r>
            <a:endParaRPr lang="en-US" sz="12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Work: Improved ACD Selection for Transients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898" y="4424579"/>
            <a:ext cx="3137397" cy="2159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3"/>
          <p:cNvSpPr>
            <a:spLocks/>
          </p:cNvSpPr>
          <p:nvPr/>
        </p:nvSpPr>
        <p:spPr bwMode="auto">
          <a:xfrm>
            <a:off x="1540732" y="4405469"/>
            <a:ext cx="1278668" cy="20005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lIns="0" tIns="0" rIns="57799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1300" dirty="0">
                <a:latin typeface="Arial Bold" pitchFamily="1" charset="0"/>
                <a:ea typeface="Arial Bold" pitchFamily="1" charset="0"/>
                <a:cs typeface="Arial Bold" pitchFamily="1" charset="0"/>
                <a:sym typeface="Arial Bold" pitchFamily="1" charset="0"/>
              </a:rPr>
              <a:t>SFR110924 LLE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257799" y="934671"/>
            <a:ext cx="3205233" cy="2646730"/>
            <a:chOff x="6" y="-142"/>
            <a:chExt cx="4168" cy="3008"/>
          </a:xfrm>
        </p:grpSpPr>
        <p:sp>
          <p:nvSpPr>
            <p:cNvPr id="7" name="Rectangle 5"/>
            <p:cNvSpPr>
              <a:spLocks/>
            </p:cNvSpPr>
            <p:nvPr/>
          </p:nvSpPr>
          <p:spPr bwMode="auto">
            <a:xfrm>
              <a:off x="1712" y="72"/>
              <a:ext cx="838" cy="45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57799" bIns="0">
              <a:prstTxWarp prst="textNoShape">
                <a:avLst/>
              </a:prstTxWarp>
              <a:spAutoFit/>
            </a:bodyPr>
            <a:lstStyle/>
            <a:p>
              <a:pPr marL="40182"/>
              <a:r>
                <a:rPr lang="en-US" sz="1300" dirty="0">
                  <a:latin typeface="Arial Bold" pitchFamily="1" charset="0"/>
                  <a:ea typeface="Arial Bold" pitchFamily="1" charset="0"/>
                  <a:cs typeface="Arial Bold" pitchFamily="1" charset="0"/>
                  <a:sym typeface="Arial Bold" pitchFamily="1" charset="0"/>
                </a:rPr>
                <a:t>SFR110924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" y="-142"/>
              <a:ext cx="4168" cy="30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173138" y="817066"/>
            <a:ext cx="6826746" cy="11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4"/>
          <p:cNvSpPr txBox="1">
            <a:spLocks noChangeArrowheads="1"/>
          </p:cNvSpPr>
          <p:nvPr/>
        </p:nvSpPr>
        <p:spPr bwMode="auto">
          <a:xfrm>
            <a:off x="714375" y="1179315"/>
            <a:ext cx="4045148" cy="263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Solar Flare 110924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Class X2 solar flare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44 deg. from LAT </a:t>
            </a:r>
            <a:r>
              <a:rPr kumimoji="0" lang="en-US" sz="1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boresight</a:t>
            </a:r>
            <a:endParaRPr kumimoji="0" lang="en-US" sz="17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ＭＳ Ｐゴシック" pitchFamily="-112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Overall S/N increase of ~30%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Increase in S/N correlated with Sun position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700" b="1" kern="0" noProof="0" dirty="0" smtClean="0">
                <a:latin typeface="+mn-lt"/>
                <a:ea typeface="ＭＳ Ｐゴシック" charset="-128"/>
                <a:cs typeface="ＭＳ Ｐゴシック" charset="-128"/>
              </a:rPr>
              <a:t>Also </a:t>
            </a:r>
            <a:r>
              <a:rPr lang="en-US" sz="1700" b="1" kern="0" dirty="0" smtClean="0">
                <a:latin typeface="+mn-lt"/>
                <a:ea typeface="ＭＳ Ｐゴシック" charset="-128"/>
                <a:cs typeface="ＭＳ Ｐゴシック" charset="-128"/>
              </a:rPr>
              <a:t>improve S/N over LLE for several </a:t>
            </a:r>
            <a:r>
              <a:rPr lang="en-US" sz="1700" b="1" kern="0" dirty="0" err="1" smtClean="0">
                <a:latin typeface="+mn-lt"/>
                <a:ea typeface="ＭＳ Ｐゴシック" charset="-128"/>
                <a:cs typeface="ＭＳ Ｐゴシック" charset="-128"/>
              </a:rPr>
              <a:t>GRBs</a:t>
            </a:r>
            <a:endParaRPr lang="en-US" sz="1700" b="1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3162" y="4392692"/>
            <a:ext cx="3106638" cy="22367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Rectangle 18"/>
          <p:cNvSpPr>
            <a:spLocks/>
          </p:cNvSpPr>
          <p:nvPr/>
        </p:nvSpPr>
        <p:spPr bwMode="auto">
          <a:xfrm>
            <a:off x="6300787" y="4371945"/>
            <a:ext cx="1928813" cy="20005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square" lIns="0" tIns="0" rIns="57799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1300" dirty="0">
                <a:latin typeface="Arial Bold" pitchFamily="1" charset="0"/>
                <a:ea typeface="Arial Bold" pitchFamily="1" charset="0"/>
                <a:cs typeface="Arial Bold" pitchFamily="1" charset="0"/>
                <a:sym typeface="Arial Bold" pitchFamily="1" charset="0"/>
              </a:rPr>
              <a:t>SFR110924 </a:t>
            </a:r>
            <a:r>
              <a:rPr lang="en-US" sz="1300" dirty="0" err="1">
                <a:latin typeface="Arial Bold" pitchFamily="1" charset="0"/>
                <a:ea typeface="Arial Bold" pitchFamily="1" charset="0"/>
                <a:cs typeface="Arial Bold" pitchFamily="1" charset="0"/>
                <a:sym typeface="Arial Bold" pitchFamily="1" charset="0"/>
              </a:rPr>
              <a:t>NoVeto</a:t>
            </a:r>
            <a:endParaRPr lang="en-US" sz="1300" dirty="0">
              <a:latin typeface="Arial Bold" pitchFamily="1" charset="0"/>
              <a:ea typeface="Arial Bold" pitchFamily="1" charset="0"/>
              <a:cs typeface="Arial Bold" pitchFamily="1" charset="0"/>
              <a:sym typeface="Arial Bold" pitchFamily="1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1390471"/>
            <a:ext cx="1600200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trigger information to remove ghost ACD signals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4800" y="3581400"/>
            <a:ext cx="2667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M. </a:t>
            </a:r>
            <a:r>
              <a:rPr lang="en-US" sz="1200" dirty="0" err="1" smtClean="0"/>
              <a:t>Pesce</a:t>
            </a:r>
            <a:r>
              <a:rPr lang="en-US" sz="1200" dirty="0" smtClean="0"/>
              <a:t>-Rollins &amp; Pass 8 Group</a:t>
            </a:r>
          </a:p>
          <a:p>
            <a:pPr marL="228600" indent="-228600"/>
            <a:endParaRPr lang="en-US" sz="1200" dirty="0" smtClean="0"/>
          </a:p>
          <a:p>
            <a:r>
              <a:rPr lang="en-US" sz="1200" dirty="0" smtClean="0"/>
              <a:t>March </a:t>
            </a:r>
            <a:r>
              <a:rPr lang="en-US" sz="1200" dirty="0" err="1" smtClean="0"/>
              <a:t>Clb</a:t>
            </a:r>
            <a:r>
              <a:rPr lang="en-US" sz="1200" dirty="0" smtClean="0"/>
              <a:t>. Mtg.</a:t>
            </a:r>
            <a:endParaRPr lang="en-US" sz="1200" dirty="0"/>
          </a:p>
        </p:txBody>
      </p:sp>
      <p:sp>
        <p:nvSpPr>
          <p:cNvPr id="15" name="Right Arrow 14"/>
          <p:cNvSpPr/>
          <p:nvPr/>
        </p:nvSpPr>
        <p:spPr>
          <a:xfrm>
            <a:off x="3733800" y="5257800"/>
            <a:ext cx="1719362" cy="4572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39295" y="4687669"/>
            <a:ext cx="1839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 ACD</a:t>
            </a:r>
          </a:p>
          <a:p>
            <a:r>
              <a:rPr lang="en-US" dirty="0" smtClean="0"/>
              <a:t>veto information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Science </a:t>
            </a:r>
            <a:r>
              <a:rPr lang="en-US" dirty="0" smtClean="0"/>
              <a:t>Highlights and Pass 8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30300" y="1257300"/>
          <a:ext cx="6994526" cy="202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97263"/>
                <a:gridCol w="34972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 7 Science</a:t>
                      </a:r>
                      <a:r>
                        <a:rPr lang="en-US" baseline="0" dirty="0" smtClean="0"/>
                        <a:t> Highlight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 8 Develop</a:t>
                      </a:r>
                      <a:r>
                        <a:rPr lang="en-US" baseline="0" dirty="0" smtClean="0"/>
                        <a:t>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Extragalactic</a:t>
                      </a:r>
                      <a:r>
                        <a:rPr lang="en-US" baseline="0" dirty="0" smtClean="0"/>
                        <a:t> Background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Estimation &gt; 1 </a:t>
                      </a:r>
                      <a:r>
                        <a:rPr lang="en-US" baseline="0" dirty="0" err="1" smtClean="0"/>
                        <a:t>TeV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Inner</a:t>
                      </a:r>
                      <a:r>
                        <a:rPr lang="en-US" baseline="0" dirty="0" smtClean="0"/>
                        <a:t> Galaxy / DM Searches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Improved</a:t>
                      </a:r>
                      <a:r>
                        <a:rPr lang="en-US" baseline="0" dirty="0" smtClean="0"/>
                        <a:t> PSF &amp; </a:t>
                      </a:r>
                      <a:r>
                        <a:rPr lang="en-US" baseline="0" dirty="0" err="1" smtClean="0"/>
                        <a:t>Bkg</a:t>
                      </a:r>
                      <a:r>
                        <a:rPr lang="en-US" baseline="0" dirty="0" smtClean="0"/>
                        <a:t> Rejection</a:t>
                      </a:r>
                    </a:p>
                    <a:p>
                      <a:r>
                        <a:rPr lang="en-US" baseline="0" dirty="0" smtClean="0"/>
                        <a:t>TKR Truncations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 7, 2012 Solar Flare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ACD de-ghosting</a:t>
                      </a:r>
                    </a:p>
                    <a:p>
                      <a:r>
                        <a:rPr lang="en-US" dirty="0" smtClean="0"/>
                        <a:t>Extending analysis &lt;</a:t>
                      </a:r>
                      <a:r>
                        <a:rPr lang="en-US" baseline="0" dirty="0" smtClean="0"/>
                        <a:t> 100 </a:t>
                      </a:r>
                      <a:r>
                        <a:rPr lang="en-US" baseline="0" dirty="0" err="1" smtClean="0"/>
                        <a:t>MeV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4114800"/>
            <a:ext cx="7010400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Pass 8 makes improvements in many areas directly related to exciting new science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7063" y="1257300"/>
            <a:ext cx="7991475" cy="5027613"/>
          </a:xfrm>
        </p:spPr>
        <p:txBody>
          <a:bodyPr/>
          <a:lstStyle/>
          <a:p>
            <a:r>
              <a:rPr lang="en-US" dirty="0" smtClean="0"/>
              <a:t>Baseline:  </a:t>
            </a:r>
            <a:r>
              <a:rPr lang="en-US" dirty="0" smtClean="0"/>
              <a:t>have Pass </a:t>
            </a:r>
            <a:r>
              <a:rPr lang="en-US" dirty="0" smtClean="0"/>
              <a:t>8 ready for </a:t>
            </a:r>
            <a:r>
              <a:rPr lang="en-US" dirty="0" smtClean="0"/>
              <a:t>5</a:t>
            </a:r>
            <a:r>
              <a:rPr lang="en-US" dirty="0" smtClean="0"/>
              <a:t> year Catalog (Aug 2013)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8 Timeline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31838" y="2515394"/>
            <a:ext cx="7886700" cy="5334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-621506" y="3810000"/>
            <a:ext cx="2590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958178" y="3810000"/>
            <a:ext cx="2590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574378" y="3810000"/>
            <a:ext cx="2590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322344" y="3810000"/>
            <a:ext cx="2590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001000" y="2057400"/>
            <a:ext cx="118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 2013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276057" y="2057400"/>
            <a:ext cx="118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 2013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659857" y="2069068"/>
            <a:ext cx="118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 2012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2400" y="2069068"/>
            <a:ext cx="118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 2012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5486400" y="3048794"/>
            <a:ext cx="2514600" cy="304006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Full Recon Reprocessing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315200" y="3505200"/>
            <a:ext cx="990600" cy="6858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Final Repro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495800" y="4343400"/>
            <a:ext cx="2667000" cy="685800"/>
          </a:xfrm>
          <a:prstGeom prst="roundRect">
            <a:avLst/>
          </a:prstGeom>
          <a:solidFill>
            <a:srgbClr val="D9C9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Selection Optimization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819400" y="3505200"/>
            <a:ext cx="1143000" cy="6858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 Samples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447800" y="4343400"/>
            <a:ext cx="1196974" cy="685800"/>
          </a:xfrm>
          <a:prstGeom prst="roundRect">
            <a:avLst/>
          </a:prstGeom>
          <a:solidFill>
            <a:srgbClr val="D9C9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en-US" sz="160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dirty="0" smtClean="0">
                <a:solidFill>
                  <a:schemeClr val="tx1"/>
                </a:solidFill>
              </a:rPr>
              <a:t> Event Selections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31839" y="3505200"/>
            <a:ext cx="1249362" cy="685800"/>
          </a:xfrm>
          <a:prstGeom prst="roundRect">
            <a:avLst/>
          </a:prstGeom>
          <a:solidFill>
            <a:srgbClr val="D9C9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Event Building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644774" y="4343400"/>
            <a:ext cx="841373" cy="304006"/>
          </a:xfrm>
          <a:prstGeom prst="roundRect">
            <a:avLst/>
          </a:prstGeom>
          <a:solidFill>
            <a:srgbClr val="C6D9C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IRFs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038600" y="3200400"/>
            <a:ext cx="1196974" cy="685800"/>
          </a:xfrm>
          <a:prstGeom prst="roundRect">
            <a:avLst/>
          </a:prstGeom>
          <a:solidFill>
            <a:srgbClr val="D9C9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Finalize Recon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&amp;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991475" cy="239871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Outline</a:t>
            </a:r>
          </a:p>
          <a:p>
            <a:r>
              <a:rPr lang="en-US" dirty="0" smtClean="0"/>
              <a:t>Recent Science </a:t>
            </a:r>
            <a:r>
              <a:rPr lang="en-US" dirty="0" smtClean="0"/>
              <a:t>Highlights</a:t>
            </a:r>
          </a:p>
          <a:p>
            <a:r>
              <a:rPr lang="en-US" dirty="0" smtClean="0"/>
              <a:t>Pass 7 Status &amp; Improvements</a:t>
            </a:r>
            <a:endParaRPr lang="en-US" dirty="0" smtClean="0"/>
          </a:p>
          <a:p>
            <a:r>
              <a:rPr lang="en-US" dirty="0" smtClean="0"/>
              <a:t>Pass 8</a:t>
            </a:r>
            <a:r>
              <a:rPr lang="en-US" dirty="0" smtClean="0"/>
              <a:t> Overview and Status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Analysis Organization, Working Groups, Shifters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Publications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3886200"/>
            <a:ext cx="8159750" cy="23083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IFC requested an updated of the Pass 8 </a:t>
            </a:r>
            <a:r>
              <a:rPr lang="en-US" dirty="0" smtClean="0"/>
              <a:t>effort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Given the time available we will focus primarily on recent science highlights and</a:t>
            </a:r>
            <a:r>
              <a:rPr lang="en-US" dirty="0" smtClean="0"/>
              <a:t> the status of Pass 7 and Pass 8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have </a:t>
            </a:r>
            <a:r>
              <a:rPr lang="en-US" dirty="0" smtClean="0"/>
              <a:t>included </a:t>
            </a:r>
            <a:r>
              <a:rPr lang="en-US" dirty="0" smtClean="0"/>
              <a:t>slides covering collaboration analysis efforts and publications at the end of the presentation and can answer questions about them if </a:t>
            </a:r>
            <a:r>
              <a:rPr lang="en-US" dirty="0" smtClean="0"/>
              <a:t>requested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031081"/>
            <a:ext cx="7991475" cy="721520"/>
          </a:xfrm>
        </p:spPr>
        <p:txBody>
          <a:bodyPr/>
          <a:lstStyle/>
          <a:p>
            <a:r>
              <a:rPr lang="en-US" dirty="0" smtClean="0"/>
              <a:t>Baseline:  </a:t>
            </a:r>
            <a:r>
              <a:rPr lang="en-US" dirty="0" err="1" smtClean="0"/>
              <a:t>IRFs</a:t>
            </a:r>
            <a:r>
              <a:rPr lang="en-US" dirty="0" smtClean="0"/>
              <a:t> and </a:t>
            </a:r>
            <a:r>
              <a:rPr lang="en-US" dirty="0" smtClean="0"/>
              <a:t>first test samples for </a:t>
            </a:r>
            <a:r>
              <a:rPr lang="en-US" dirty="0" err="1" smtClean="0"/>
              <a:t>Clb</a:t>
            </a:r>
            <a:r>
              <a:rPr lang="en-US" dirty="0" smtClean="0"/>
              <a:t>. Mtg. (</a:t>
            </a:r>
            <a:r>
              <a:rPr lang="en-US" dirty="0" smtClean="0"/>
              <a:t>Aug 2012)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8 Near Term Timeline</a:t>
            </a:r>
            <a:endParaRPr lang="en-US" dirty="0"/>
          </a:p>
        </p:txBody>
      </p:sp>
      <p:pic>
        <p:nvPicPr>
          <p:cNvPr id="22" name="Picture 21" descr="Screen shot 2012-04-20 at 3.40.0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4" y="1752600"/>
            <a:ext cx="3208396" cy="1206500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731838" y="3771107"/>
            <a:ext cx="7886700" cy="5334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-621506" y="5065713"/>
            <a:ext cx="2590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958178" y="5065713"/>
            <a:ext cx="2590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574378" y="5065713"/>
            <a:ext cx="2590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7322344" y="5065713"/>
            <a:ext cx="2590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51664" y="3313113"/>
            <a:ext cx="91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August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577685" y="3313113"/>
            <a:ext cx="59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907510" y="3324781"/>
            <a:ext cx="82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3324781"/>
            <a:ext cx="118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2012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52400" y="4343400"/>
            <a:ext cx="1096962" cy="533400"/>
          </a:xfrm>
          <a:prstGeom prst="roundRect">
            <a:avLst/>
          </a:prstGeom>
          <a:solidFill>
            <a:srgbClr val="D9C9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TKR Ordering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52400" y="4953000"/>
            <a:ext cx="1526381" cy="381000"/>
          </a:xfrm>
          <a:prstGeom prst="roundRect">
            <a:avLst/>
          </a:prstGeom>
          <a:solidFill>
            <a:srgbClr val="D9C9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Vertexing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83357" y="5410200"/>
            <a:ext cx="1096962" cy="496093"/>
          </a:xfrm>
          <a:prstGeom prst="roundRect">
            <a:avLst/>
          </a:prstGeom>
          <a:solidFill>
            <a:srgbClr val="D9C9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CAL Clustering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83358" y="5980907"/>
            <a:ext cx="1874042" cy="496093"/>
          </a:xfrm>
          <a:prstGeom prst="roundRect">
            <a:avLst/>
          </a:prstGeom>
          <a:solidFill>
            <a:srgbClr val="D9C9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ACD </a:t>
            </a:r>
            <a:r>
              <a:rPr lang="en-US" sz="1400" dirty="0" err="1" smtClean="0">
                <a:solidFill>
                  <a:schemeClr val="tx1"/>
                </a:solidFill>
              </a:rPr>
              <a:t>Bkg</a:t>
            </a:r>
            <a:r>
              <a:rPr lang="en-US" sz="1400" dirty="0" smtClean="0">
                <a:solidFill>
                  <a:schemeClr val="tx1"/>
                </a:solidFill>
              </a:rPr>
              <a:t> Rejection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209800" y="4953000"/>
            <a:ext cx="1874042" cy="496093"/>
          </a:xfrm>
          <a:prstGeom prst="roundRect">
            <a:avLst/>
          </a:prstGeom>
          <a:solidFill>
            <a:srgbClr val="D9C9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TKR/ CAL </a:t>
            </a:r>
            <a:r>
              <a:rPr lang="en-US" sz="1400" dirty="0" err="1" smtClean="0">
                <a:solidFill>
                  <a:schemeClr val="tx1"/>
                </a:solidFill>
              </a:rPr>
              <a:t>bkg</a:t>
            </a:r>
            <a:r>
              <a:rPr lang="en-US" sz="1400" dirty="0" smtClean="0">
                <a:solidFill>
                  <a:schemeClr val="tx1"/>
                </a:solidFill>
              </a:rPr>
              <a:t> Rejection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252784" y="5562600"/>
            <a:ext cx="2617788" cy="496093"/>
          </a:xfrm>
          <a:prstGeom prst="roundRect">
            <a:avLst/>
          </a:prstGeom>
          <a:solidFill>
            <a:srgbClr val="D9C9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Develop Event Classes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16200000" flipH="1">
            <a:off x="350044" y="2990056"/>
            <a:ext cx="354013" cy="2921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280320" y="2970768"/>
            <a:ext cx="6720682" cy="3540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5448297" y="4343400"/>
            <a:ext cx="841373" cy="304006"/>
          </a:xfrm>
          <a:prstGeom prst="roundRect">
            <a:avLst/>
          </a:prstGeom>
          <a:solidFill>
            <a:srgbClr val="C6D9C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IRFs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870572" y="4763293"/>
            <a:ext cx="2746378" cy="6858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Test Samples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2133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cap="small" dirty="0" smtClean="0">
                <a:solidFill>
                  <a:srgbClr val="7F7F7F"/>
                </a:solidFill>
              </a:rPr>
              <a:t>Additional Slides</a:t>
            </a:r>
            <a:endParaRPr lang="en-US" sz="4000" b="1" cap="small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2133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cap="small" dirty="0" smtClean="0">
                <a:solidFill>
                  <a:srgbClr val="FF0000"/>
                </a:solidFill>
              </a:rPr>
              <a:t>Analysis Organization</a:t>
            </a:r>
            <a:endParaRPr lang="en-US" sz="4000" b="1" cap="smal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Science Group Coordination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041548"/>
          <a:ext cx="7620000" cy="4825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00"/>
                <a:gridCol w="2540000"/>
                <a:gridCol w="2540000"/>
              </a:tblGrid>
              <a:tr h="46721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Group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Leads</a:t>
                      </a:r>
                      <a:r>
                        <a:rPr lang="en-US" sz="1400" b="1" baseline="0" dirty="0" smtClean="0"/>
                        <a:t> (Nov. 2011)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Leads</a:t>
                      </a:r>
                      <a:r>
                        <a:rPr lang="en-US" sz="1400" b="1" baseline="0" dirty="0" smtClean="0"/>
                        <a:t> (Apr. 2012)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72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Calibration &amp; Analysis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Luca </a:t>
                      </a:r>
                      <a:r>
                        <a:rPr lang="en-US" sz="1400" dirty="0" err="1" smtClean="0"/>
                        <a:t>Baldini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Leon</a:t>
                      </a:r>
                      <a:r>
                        <a:rPr lang="en-US" sz="1400" baseline="0" dirty="0" smtClean="0"/>
                        <a:t> Rochester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Johan</a:t>
                      </a:r>
                      <a:r>
                        <a:rPr lang="en-US" sz="1400" b="1" baseline="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accent6"/>
                          </a:solidFill>
                        </a:rPr>
                        <a:t>Bregeon</a:t>
                      </a:r>
                      <a:endParaRPr lang="en-US" sz="1400" b="1" baseline="0" dirty="0" smtClean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en-US" sz="1400" b="0" baseline="0" dirty="0" smtClean="0"/>
                        <a:t>Leon Rochester</a:t>
                      </a:r>
                      <a:endParaRPr lang="en-US" sz="1400" b="0" dirty="0"/>
                    </a:p>
                  </a:txBody>
                  <a:tcPr/>
                </a:tc>
              </a:tr>
              <a:tr h="4672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Dark Matter &amp;</a:t>
                      </a:r>
                      <a:r>
                        <a:rPr lang="en-US" sz="1400" baseline="0" dirty="0" smtClean="0"/>
                        <a:t> New Physics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2D2DB9"/>
                          </a:solidFill>
                        </a:rPr>
                        <a:t>Jennifer </a:t>
                      </a:r>
                      <a:r>
                        <a:rPr lang="en-US" sz="1400" b="1" dirty="0" err="1" smtClean="0">
                          <a:solidFill>
                            <a:srgbClr val="2D2DB9"/>
                          </a:solidFill>
                        </a:rPr>
                        <a:t>Siegal</a:t>
                      </a:r>
                      <a:r>
                        <a:rPr lang="en-US" sz="1400" b="1" dirty="0" smtClean="0">
                          <a:solidFill>
                            <a:srgbClr val="2D2DB9"/>
                          </a:solidFill>
                        </a:rPr>
                        <a:t>-Gaskins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Luca </a:t>
                      </a:r>
                      <a:r>
                        <a:rPr lang="en-US" sz="1400" dirty="0" err="1" smtClean="0"/>
                        <a:t>Latronico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Jennifer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Siegal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-Gaskins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Nicola </a:t>
                      </a:r>
                      <a:r>
                        <a:rPr lang="en-US" sz="1400" b="1" dirty="0" err="1" smtClean="0">
                          <a:solidFill>
                            <a:schemeClr val="accent6"/>
                          </a:solidFill>
                        </a:rPr>
                        <a:t>Mazziota</a:t>
                      </a:r>
                      <a:endParaRPr lang="en-US" sz="1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4672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Diffuse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2D2DB9"/>
                          </a:solidFill>
                        </a:rPr>
                        <a:t>Luigi </a:t>
                      </a:r>
                      <a:r>
                        <a:rPr lang="en-US" sz="1400" b="1" dirty="0" err="1" smtClean="0">
                          <a:solidFill>
                            <a:srgbClr val="2D2DB9"/>
                          </a:solidFill>
                        </a:rPr>
                        <a:t>Tibaldo</a:t>
                      </a:r>
                      <a:endParaRPr lang="en-US" sz="1400" b="1" dirty="0" smtClean="0">
                        <a:solidFill>
                          <a:srgbClr val="2D2DB9"/>
                        </a:solidFill>
                      </a:endParaRPr>
                    </a:p>
                    <a:p>
                      <a:r>
                        <a:rPr lang="en-US" sz="1400" dirty="0" err="1" smtClean="0"/>
                        <a:t>Gulli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Johannessen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Luigi </a:t>
                      </a:r>
                      <a:r>
                        <a:rPr lang="en-US" sz="1400" b="0" dirty="0" err="1" smtClean="0">
                          <a:solidFill>
                            <a:srgbClr val="000000"/>
                          </a:solidFill>
                        </a:rPr>
                        <a:t>Tibaldo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400" dirty="0" err="1" smtClean="0"/>
                        <a:t>Gulli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Johannessen</a:t>
                      </a:r>
                      <a:endParaRPr lang="en-US" sz="1400" dirty="0" smtClean="0"/>
                    </a:p>
                  </a:txBody>
                  <a:tcPr/>
                </a:tc>
              </a:tr>
              <a:tr h="4672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Catalog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Elizabeth</a:t>
                      </a:r>
                      <a:r>
                        <a:rPr lang="en-US" sz="1400" baseline="0" dirty="0" smtClean="0"/>
                        <a:t> Ferrara</a:t>
                      </a:r>
                    </a:p>
                    <a:p>
                      <a:r>
                        <a:rPr lang="en-US" sz="1400" baseline="0" dirty="0" smtClean="0"/>
                        <a:t>Isabelle </a:t>
                      </a:r>
                      <a:r>
                        <a:rPr lang="en-US" sz="1400" baseline="0" dirty="0" err="1" smtClean="0"/>
                        <a:t>Grenier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Elizabeth</a:t>
                      </a:r>
                      <a:r>
                        <a:rPr lang="en-US" sz="1400" baseline="0" dirty="0" smtClean="0"/>
                        <a:t> Ferrara</a:t>
                      </a:r>
                    </a:p>
                    <a:p>
                      <a:r>
                        <a:rPr lang="en-US" sz="1400" baseline="0" dirty="0" smtClean="0"/>
                        <a:t>Isabelle </a:t>
                      </a:r>
                      <a:r>
                        <a:rPr lang="en-US" sz="1400" baseline="0" dirty="0" err="1" smtClean="0"/>
                        <a:t>Grenier</a:t>
                      </a:r>
                      <a:endParaRPr lang="en-US" sz="1400" dirty="0"/>
                    </a:p>
                  </a:txBody>
                  <a:tcPr/>
                </a:tc>
              </a:tr>
              <a:tr h="4672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Solar System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2D2DB9"/>
                          </a:solidFill>
                        </a:rPr>
                        <a:t>Nicola</a:t>
                      </a:r>
                      <a:r>
                        <a:rPr lang="en-US" sz="1400" b="1" baseline="0" dirty="0" smtClean="0">
                          <a:solidFill>
                            <a:srgbClr val="2D2DB9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2D2DB9"/>
                          </a:solidFill>
                        </a:rPr>
                        <a:t>Omodei</a:t>
                      </a:r>
                      <a:endParaRPr lang="en-US" sz="1400" b="1" baseline="0" dirty="0" smtClean="0">
                        <a:solidFill>
                          <a:srgbClr val="2D2DB9"/>
                        </a:solidFill>
                      </a:endParaRPr>
                    </a:p>
                    <a:p>
                      <a:r>
                        <a:rPr lang="en-US" sz="1400" baseline="0" dirty="0" smtClean="0"/>
                        <a:t>Nicola </a:t>
                      </a:r>
                      <a:r>
                        <a:rPr lang="en-US" sz="1400" baseline="0" dirty="0" err="1" smtClean="0"/>
                        <a:t>Giglietto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Nicola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Omodei</a:t>
                      </a: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smtClean="0"/>
                        <a:t>Nicola </a:t>
                      </a:r>
                      <a:r>
                        <a:rPr lang="en-US" sz="1400" baseline="0" dirty="0" err="1" smtClean="0"/>
                        <a:t>Giglietto</a:t>
                      </a:r>
                      <a:endParaRPr lang="en-US" sz="1400" dirty="0"/>
                    </a:p>
                  </a:txBody>
                  <a:tcPr/>
                </a:tc>
              </a:tr>
              <a:tr h="4672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2D2DB9"/>
                          </a:solidFill>
                        </a:rPr>
                        <a:t>Marco </a:t>
                      </a:r>
                      <a:r>
                        <a:rPr lang="en-US" sz="1400" b="1" dirty="0" err="1" smtClean="0">
                          <a:solidFill>
                            <a:srgbClr val="2D2DB9"/>
                          </a:solidFill>
                        </a:rPr>
                        <a:t>Ajello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Justin Finke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Marco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Ajello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dirty="0" smtClean="0"/>
                        <a:t>Justin Finke</a:t>
                      </a:r>
                    </a:p>
                  </a:txBody>
                  <a:tcPr/>
                </a:tc>
              </a:tr>
              <a:tr h="4672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Galactic Sources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2D2DB9"/>
                          </a:solidFill>
                        </a:rPr>
                        <a:t>Paul Ray</a:t>
                      </a:r>
                    </a:p>
                    <a:p>
                      <a:r>
                        <a:rPr lang="en-US" sz="1400" dirty="0" smtClean="0"/>
                        <a:t>Francesco Giordano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Paul Ray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Liz</a:t>
                      </a:r>
                      <a:r>
                        <a:rPr lang="en-US" sz="1400" b="1" baseline="0" dirty="0" smtClean="0">
                          <a:solidFill>
                            <a:schemeClr val="accent6"/>
                          </a:solidFill>
                        </a:rPr>
                        <a:t> Hays</a:t>
                      </a:r>
                      <a:endParaRPr lang="en-US" sz="1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6595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GRB (LAT</a:t>
                      </a:r>
                      <a:r>
                        <a:rPr lang="en-US" sz="1400" baseline="0" dirty="0" smtClean="0"/>
                        <a:t> members)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Vlasios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Vasileiou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Judith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Racusin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2D2DB9"/>
                          </a:solidFill>
                        </a:rPr>
                        <a:t>Giacomo</a:t>
                      </a:r>
                      <a:r>
                        <a:rPr lang="en-US" sz="1400" b="1" dirty="0" smtClean="0">
                          <a:solidFill>
                            <a:srgbClr val="2D2DB9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2D2DB9"/>
                          </a:solidFill>
                        </a:rPr>
                        <a:t>Vianello</a:t>
                      </a:r>
                      <a:endParaRPr lang="en-US" sz="1400" b="1" dirty="0" smtClean="0">
                        <a:solidFill>
                          <a:srgbClr val="2D2DB9"/>
                        </a:solidFill>
                      </a:endParaRPr>
                    </a:p>
                    <a:p>
                      <a:r>
                        <a:rPr lang="en-US" sz="1400" dirty="0" smtClean="0"/>
                        <a:t>Judith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Racusin</a:t>
                      </a:r>
                      <a:endParaRPr lang="en-US" sz="1400" dirty="0" smtClean="0"/>
                    </a:p>
                    <a:p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8" name="TextBox 5"/>
          <p:cNvSpPr txBox="1">
            <a:spLocks noChangeArrowheads="1"/>
          </p:cNvSpPr>
          <p:nvPr/>
        </p:nvSpPr>
        <p:spPr bwMode="auto">
          <a:xfrm>
            <a:off x="427038" y="5872163"/>
            <a:ext cx="77623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Huge amount of organizational work is done by group leaders</a:t>
            </a:r>
          </a:p>
          <a:p>
            <a:r>
              <a:rPr lang="en-US" sz="2000" b="1" dirty="0"/>
              <a:t>We are lucky to have </a:t>
            </a:r>
            <a:r>
              <a:rPr lang="en-US" sz="2000" b="1" dirty="0" smtClean="0"/>
              <a:t>so </a:t>
            </a:r>
            <a:r>
              <a:rPr lang="en-US" sz="2000" b="1" dirty="0"/>
              <a:t>many skilled people willing to step up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876800" y="2895600"/>
            <a:ext cx="609600" cy="53340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Procedures &amp;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Active WG to address specific analysis issues</a:t>
            </a:r>
          </a:p>
          <a:p>
            <a:pPr lvl="2"/>
            <a:r>
              <a:rPr lang="en-US" dirty="0" smtClean="0"/>
              <a:t>All are very </a:t>
            </a:r>
            <a:r>
              <a:rPr lang="en-US" dirty="0" smtClean="0"/>
              <a:t>productive, </a:t>
            </a:r>
            <a:r>
              <a:rPr lang="en-US" dirty="0" smtClean="0"/>
              <a:t>seems like a good</a:t>
            </a:r>
            <a:r>
              <a:rPr lang="en-US" dirty="0" smtClean="0"/>
              <a:t> model for addressing specific</a:t>
            </a:r>
            <a:r>
              <a:rPr lang="en-US" dirty="0" smtClean="0"/>
              <a:t>, well </a:t>
            </a:r>
            <a:r>
              <a:rPr lang="en-US" dirty="0" smtClean="0"/>
              <a:t>defined, </a:t>
            </a:r>
            <a:r>
              <a:rPr lang="en-US" dirty="0" smtClean="0"/>
              <a:t>problems and issues</a:t>
            </a:r>
          </a:p>
          <a:p>
            <a:pPr lvl="1"/>
            <a:r>
              <a:rPr lang="en-US" dirty="0" err="1" smtClean="0"/>
              <a:t>IRFs</a:t>
            </a:r>
            <a:r>
              <a:rPr lang="en-US" dirty="0" smtClean="0"/>
              <a:t> (</a:t>
            </a:r>
            <a:r>
              <a:rPr lang="en-US" dirty="0" err="1" smtClean="0"/>
              <a:t>Riccardo</a:t>
            </a:r>
            <a:r>
              <a:rPr lang="en-US" dirty="0" smtClean="0"/>
              <a:t> </a:t>
            </a:r>
            <a:r>
              <a:rPr lang="en-US" dirty="0" err="1" smtClean="0"/>
              <a:t>Rando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Binned </a:t>
            </a:r>
            <a:r>
              <a:rPr lang="en-US" dirty="0" err="1" smtClean="0"/>
              <a:t>v</a:t>
            </a:r>
            <a:r>
              <a:rPr lang="en-US" dirty="0" smtClean="0"/>
              <a:t>. </a:t>
            </a:r>
            <a:r>
              <a:rPr lang="en-US" dirty="0" err="1" smtClean="0"/>
              <a:t>Unbinned</a:t>
            </a:r>
            <a:r>
              <a:rPr lang="en-US" dirty="0" smtClean="0"/>
              <a:t> (Elizabeth </a:t>
            </a:r>
            <a:r>
              <a:rPr lang="en-US" dirty="0" err="1" smtClean="0"/>
              <a:t>Ferarra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Low energy </a:t>
            </a:r>
            <a:r>
              <a:rPr lang="en-US" dirty="0" err="1" smtClean="0"/>
              <a:t>systematics</a:t>
            </a:r>
            <a:r>
              <a:rPr lang="en-US" dirty="0" smtClean="0"/>
              <a:t> (Largely Front/Back) (Steve </a:t>
            </a:r>
            <a:r>
              <a:rPr lang="en-US" dirty="0" err="1" smtClean="0"/>
              <a:t>Fegan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Solar Template Tool (Elena Orlando)</a:t>
            </a:r>
          </a:p>
          <a:p>
            <a:pPr lvl="1"/>
            <a:r>
              <a:rPr lang="en-US" dirty="0" smtClean="0"/>
              <a:t>Earth Emission (Keith </a:t>
            </a:r>
            <a:r>
              <a:rPr lang="en-US" dirty="0" err="1" smtClean="0"/>
              <a:t>Bechtol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Routine Science Processing (Benoit Lott &amp; Tom </a:t>
            </a:r>
            <a:r>
              <a:rPr lang="en-US" dirty="0" err="1" smtClean="0"/>
              <a:t>Glanzman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 sky simulations with </a:t>
            </a:r>
            <a:r>
              <a:rPr lang="en-US" i="1" dirty="0" err="1" smtClean="0"/>
              <a:t>gtobsim</a:t>
            </a:r>
            <a:r>
              <a:rPr lang="en-US" i="1" dirty="0" smtClean="0"/>
              <a:t> </a:t>
            </a:r>
            <a:r>
              <a:rPr lang="en-US" dirty="0" smtClean="0"/>
              <a:t>(Max </a:t>
            </a:r>
            <a:r>
              <a:rPr lang="en-US" dirty="0" err="1" smtClean="0"/>
              <a:t>Razzano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List will need to evolve</a:t>
            </a:r>
          </a:p>
          <a:p>
            <a:pPr lvl="1"/>
            <a:r>
              <a:rPr lang="en-US" dirty="0" smtClean="0"/>
              <a:t>e.g., Binned </a:t>
            </a:r>
            <a:r>
              <a:rPr lang="en-US" dirty="0" err="1" smtClean="0"/>
              <a:t>v</a:t>
            </a:r>
            <a:r>
              <a:rPr lang="en-US" dirty="0" smtClean="0"/>
              <a:t>. </a:t>
            </a:r>
            <a:r>
              <a:rPr lang="en-US" dirty="0" err="1" smtClean="0"/>
              <a:t>Unbinned</a:t>
            </a:r>
            <a:r>
              <a:rPr lang="en-US" dirty="0" smtClean="0"/>
              <a:t> is effectively completed</a:t>
            </a:r>
          </a:p>
          <a:p>
            <a:pPr lvl="1"/>
            <a:r>
              <a:rPr lang="en-US" dirty="0" smtClean="0"/>
              <a:t>Proposals for some new groups…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Looking back: shifter shortage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Continued actively recruiting Data Quality Shifters</a:t>
            </a:r>
          </a:p>
          <a:p>
            <a:pPr lvl="1"/>
            <a:r>
              <a:rPr lang="en-US" dirty="0" smtClean="0"/>
              <a:t>Requires about 1 hour /day for 1 week / year </a:t>
            </a:r>
          </a:p>
          <a:p>
            <a:pPr lvl="1"/>
            <a:r>
              <a:rPr lang="en-US" dirty="0" smtClean="0"/>
              <a:t>Good response (shifts filled through July 30)</a:t>
            </a:r>
          </a:p>
          <a:p>
            <a:pPr lvl="1"/>
            <a:r>
              <a:rPr lang="en-US" dirty="0" smtClean="0"/>
              <a:t>Now people at most institutions who have taken shifts &amp; can help others get involved</a:t>
            </a:r>
          </a:p>
          <a:p>
            <a:pPr lvl="2"/>
            <a:r>
              <a:rPr lang="en-US" dirty="0" smtClean="0"/>
              <a:t>Much easier to get started</a:t>
            </a:r>
          </a:p>
          <a:p>
            <a:pPr lvl="1"/>
            <a:r>
              <a:rPr lang="en-US" dirty="0" smtClean="0"/>
              <a:t>Documentation is much </a:t>
            </a:r>
            <a:r>
              <a:rPr lang="en-US" dirty="0" smtClean="0"/>
              <a:t>improved</a:t>
            </a:r>
          </a:p>
          <a:p>
            <a:r>
              <a:rPr lang="en-US" dirty="0" smtClean="0"/>
              <a:t>We will continue to monitor shifter situation to ensure things continue smoothly 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Forward: detector/ reconstruction expertise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pass 8 meeting made it clear LAT team is running low on detector &amp; reconstruction expertise.  Many experts moving on to other </a:t>
            </a:r>
            <a:r>
              <a:rPr lang="en-US" dirty="0" smtClean="0"/>
              <a:t>things</a:t>
            </a:r>
          </a:p>
          <a:p>
            <a:r>
              <a:rPr lang="en-US" dirty="0" smtClean="0"/>
              <a:t>Few people actively working on reconstruction / event classification full time:</a:t>
            </a:r>
          </a:p>
          <a:p>
            <a:pPr lvl="1"/>
            <a:r>
              <a:rPr lang="en-US" dirty="0" smtClean="0"/>
              <a:t>TKR (~2-3 FTE)</a:t>
            </a:r>
          </a:p>
          <a:p>
            <a:pPr lvl="1"/>
            <a:r>
              <a:rPr lang="en-US" dirty="0" smtClean="0"/>
              <a:t>CAL (~5 FTE)</a:t>
            </a:r>
          </a:p>
          <a:p>
            <a:pPr lvl="1"/>
            <a:r>
              <a:rPr lang="en-US" dirty="0" smtClean="0"/>
              <a:t>ACD (~1 FTE)</a:t>
            </a:r>
          </a:p>
          <a:p>
            <a:r>
              <a:rPr lang="en-US" dirty="0" smtClean="0"/>
              <a:t>Even fewer people working on sub-system calibrations:</a:t>
            </a:r>
          </a:p>
          <a:p>
            <a:pPr lvl="1"/>
            <a:r>
              <a:rPr lang="en-US" dirty="0" smtClean="0"/>
              <a:t>TKR(&lt;1 FTE)</a:t>
            </a:r>
          </a:p>
          <a:p>
            <a:pPr lvl="1"/>
            <a:r>
              <a:rPr lang="en-US" dirty="0" smtClean="0"/>
              <a:t>CAL(&lt;1 FTE)</a:t>
            </a:r>
          </a:p>
          <a:p>
            <a:pPr lvl="1"/>
            <a:r>
              <a:rPr lang="en-US" dirty="0" smtClean="0"/>
              <a:t>ACD(&lt;1 FTE)</a:t>
            </a:r>
            <a:endParaRPr lang="en-US" dirty="0" smtClean="0"/>
          </a:p>
          <a:p>
            <a:r>
              <a:rPr lang="en-US" dirty="0" smtClean="0"/>
              <a:t>We are making </a:t>
            </a:r>
            <a:r>
              <a:rPr lang="en-US" dirty="0" smtClean="0"/>
              <a:t>active efforts to involve </a:t>
            </a:r>
            <a:r>
              <a:rPr lang="en-US" dirty="0" smtClean="0"/>
              <a:t>students &amp; </a:t>
            </a:r>
            <a:r>
              <a:rPr lang="en-US" dirty="0" smtClean="0"/>
              <a:t>post-docs in these </a:t>
            </a:r>
            <a:r>
              <a:rPr lang="en-US" dirty="0" smtClean="0"/>
              <a:t>areas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</a:t>
            </a:r>
            <a:r>
              <a:rPr lang="en-US" baseline="0" dirty="0" smtClean="0"/>
              <a:t> towards the 5 Year source catalog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63588" y="1648599"/>
            <a:ext cx="7949406" cy="1524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-151606" y="1953399"/>
            <a:ext cx="18288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582988" y="1953399"/>
            <a:ext cx="1828800" cy="158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7316788" y="1953399"/>
            <a:ext cx="1828800" cy="158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990600"/>
            <a:ext cx="86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Mar. 2012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8470" y="990600"/>
            <a:ext cx="86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Mar. 2014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8182" y="990600"/>
            <a:ext cx="86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Mar. 2013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1906588" y="2410599"/>
            <a:ext cx="914400" cy="1588"/>
          </a:xfrm>
          <a:prstGeom prst="line">
            <a:avLst/>
          </a:prstGeom>
          <a:ln w="50800">
            <a:solidFill>
              <a:srgbClr val="80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5716588" y="2410599"/>
            <a:ext cx="914400" cy="1588"/>
          </a:xfrm>
          <a:prstGeom prst="line">
            <a:avLst/>
          </a:prstGeom>
          <a:ln w="50800">
            <a:solidFill>
              <a:srgbClr val="80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81994" y="1721822"/>
            <a:ext cx="77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4 years 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7872" y="1721822"/>
            <a:ext cx="77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800000"/>
                </a:solidFill>
              </a:rPr>
              <a:t>5</a:t>
            </a:r>
            <a:r>
              <a:rPr lang="en-US" sz="1400" dirty="0" smtClean="0">
                <a:solidFill>
                  <a:srgbClr val="800000"/>
                </a:solidFill>
              </a:rPr>
              <a:t> years 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23500" y="3172599"/>
            <a:ext cx="1241082" cy="3810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P7_V6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6982" y="3172599"/>
            <a:ext cx="3656012" cy="3810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P7REPRO_V0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18891" y="3172599"/>
            <a:ext cx="2394103" cy="3810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3500" y="4800600"/>
            <a:ext cx="858494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2FGL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34394" y="4800600"/>
            <a:ext cx="2436018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3Y Source 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99000" y="4800600"/>
            <a:ext cx="4011612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Y Source 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23500" y="3733800"/>
            <a:ext cx="5049494" cy="381000"/>
          </a:xfrm>
          <a:prstGeom prst="rect">
            <a:avLst/>
          </a:prstGeom>
          <a:solidFill>
            <a:srgbClr val="F9DAE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P7 Isotropic (+ rescaled versions)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18097" y="3733800"/>
            <a:ext cx="2394103" cy="381000"/>
          </a:xfrm>
          <a:prstGeom prst="rect">
            <a:avLst/>
          </a:prstGeom>
          <a:solidFill>
            <a:srgbClr val="F9DAE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P8 Isotropic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95400" y="5334000"/>
            <a:ext cx="2992094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Extended 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23500" y="4267200"/>
            <a:ext cx="3906494" cy="381000"/>
          </a:xfrm>
          <a:prstGeom prst="rect">
            <a:avLst/>
          </a:prstGeom>
          <a:solidFill>
            <a:srgbClr val="F9E4A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Diffuse Ring </a:t>
            </a:r>
            <a:r>
              <a:rPr lang="en-US" dirty="0" smtClean="0">
                <a:solidFill>
                  <a:schemeClr val="tx1"/>
                </a:solidFill>
              </a:rPr>
              <a:t>Model</a:t>
            </a:r>
            <a:r>
              <a:rPr lang="en-US" dirty="0" smtClean="0">
                <a:solidFill>
                  <a:schemeClr val="tx1"/>
                </a:solidFill>
              </a:rPr>
              <a:t>? (+GALPROP)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82395" y="4267200"/>
            <a:ext cx="3529806" cy="381000"/>
          </a:xfrm>
          <a:prstGeom prst="rect">
            <a:avLst/>
          </a:prstGeom>
          <a:solidFill>
            <a:srgbClr val="F9E4A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Diffuse Updates (Planck, …)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0" y="3184267"/>
            <a:ext cx="73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IRFs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3733800"/>
            <a:ext cx="112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Isotropic: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4278868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Galactic: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4812268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Catalog: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5334000"/>
            <a:ext cx="72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Misc:</a:t>
            </a: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0" y="2133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cap="small" dirty="0" smtClean="0">
                <a:solidFill>
                  <a:srgbClr val="FF0000"/>
                </a:solidFill>
              </a:rPr>
              <a:t>Status of the Publications</a:t>
            </a:r>
            <a:endParaRPr lang="en-US" sz="4000" b="1" cap="smal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Continued High Level of Paper Production</a:t>
            </a:r>
            <a:endParaRPr lang="en-US" dirty="0"/>
          </a:p>
        </p:txBody>
      </p:sp>
      <p:pic>
        <p:nvPicPr>
          <p:cNvPr id="5" name="Picture 4" descr="Screen shot 2012-04-18 at 3.06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4400"/>
            <a:ext cx="6172200" cy="4476541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57200" y="5649913"/>
            <a:ext cx="57979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Number of Cat III papers published =</a:t>
            </a:r>
            <a:r>
              <a:rPr lang="en-US" sz="1800" dirty="0" smtClean="0"/>
              <a:t> </a:t>
            </a:r>
            <a:r>
              <a:rPr lang="en-US" dirty="0" smtClean="0"/>
              <a:t>86</a:t>
            </a:r>
            <a:endParaRPr lang="en-US" sz="1800" dirty="0" smtClean="0"/>
          </a:p>
          <a:p>
            <a:r>
              <a:rPr lang="en-US" sz="1800" dirty="0"/>
              <a:t>Number of Astronomer’s Telegrams =</a:t>
            </a:r>
            <a:r>
              <a:rPr lang="en-US" sz="1800" dirty="0" smtClean="0"/>
              <a:t> </a:t>
            </a:r>
            <a:r>
              <a:rPr lang="en-US" dirty="0" smtClean="0"/>
              <a:t>191</a:t>
            </a:r>
            <a:r>
              <a:rPr lang="en-US" sz="1800" dirty="0" smtClean="0"/>
              <a:t> </a:t>
            </a:r>
            <a:r>
              <a:rPr lang="en-US" sz="1800" dirty="0"/>
              <a:t>(~1 / week)</a:t>
            </a:r>
          </a:p>
          <a:p>
            <a:r>
              <a:rPr lang="en-US" sz="1800" dirty="0"/>
              <a:t>Number of GCN notices =</a:t>
            </a:r>
            <a:r>
              <a:rPr lang="en-US" sz="1800" dirty="0" smtClean="0"/>
              <a:t> </a:t>
            </a:r>
            <a:r>
              <a:rPr lang="en-US" dirty="0" smtClean="0"/>
              <a:t>40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7" name="Right Arrow 6"/>
          <p:cNvSpPr/>
          <p:nvPr/>
        </p:nvSpPr>
        <p:spPr>
          <a:xfrm>
            <a:off x="6184900" y="5972175"/>
            <a:ext cx="984250" cy="4000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169150" y="5972175"/>
            <a:ext cx="1935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+MW follow ups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0" y="2133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cap="small" dirty="0" smtClean="0">
                <a:solidFill>
                  <a:srgbClr val="FF0000"/>
                </a:solidFill>
              </a:rPr>
              <a:t>Recent </a:t>
            </a:r>
            <a:r>
              <a:rPr lang="en-US" sz="4000" b="1" cap="small" dirty="0" smtClean="0">
                <a:solidFill>
                  <a:srgbClr val="FF0000"/>
                </a:solidFill>
              </a:rPr>
              <a:t>Science Highlights</a:t>
            </a:r>
            <a:endParaRPr lang="en-US" sz="4000" b="1" cap="smal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Published Since Nov. 2011</a:t>
            </a:r>
            <a:endParaRPr lang="en-US" dirty="0"/>
          </a:p>
        </p:txBody>
      </p:sp>
      <p:pic>
        <p:nvPicPr>
          <p:cNvPr id="4" name="Picture 3" descr="Screen shot 2012-04-18 at 3.2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914400"/>
            <a:ext cx="4768427" cy="3657600"/>
          </a:xfrm>
          <a:prstGeom prst="rect">
            <a:avLst/>
          </a:prstGeom>
        </p:spPr>
      </p:pic>
      <p:pic>
        <p:nvPicPr>
          <p:cNvPr id="5" name="Picture 4" descr="Screen shot 2012-04-18 at 3.25.3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14400"/>
            <a:ext cx="4028440" cy="3657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Status of Major Papers for 2011-2012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ea typeface="ＭＳ Ｐゴシック" pitchFamily="1" charset="-128"/>
                <a:cs typeface="ＭＳ Ｐゴシック" pitchFamily="1" charset="-128"/>
              </a:rPr>
              <a:t>2</a:t>
            </a:r>
            <a:r>
              <a:rPr lang="en-US" baseline="30000" dirty="0" smtClean="0">
                <a:solidFill>
                  <a:srgbClr val="7F7F7F"/>
                </a:solidFill>
                <a:ea typeface="ＭＳ Ｐゴシック" pitchFamily="1" charset="-128"/>
                <a:cs typeface="ＭＳ Ｐゴシック" pitchFamily="1" charset="-128"/>
              </a:rPr>
              <a:t>nd</a:t>
            </a:r>
            <a:r>
              <a:rPr lang="en-US" dirty="0" smtClean="0">
                <a:solidFill>
                  <a:srgbClr val="7F7F7F"/>
                </a:solidFill>
                <a:ea typeface="ＭＳ Ｐゴシック" pitchFamily="1" charset="-128"/>
                <a:cs typeface="ＭＳ Ｐゴシック" pitchFamily="1" charset="-128"/>
              </a:rPr>
              <a:t> Fermi LAT AGN Catalog -&gt; Published!</a:t>
            </a:r>
          </a:p>
          <a:p>
            <a:r>
              <a:rPr lang="en-US" dirty="0" smtClean="0">
                <a:solidFill>
                  <a:srgbClr val="7F7F7F"/>
                </a:solidFill>
                <a:ea typeface="ＭＳ Ｐゴシック" pitchFamily="1" charset="-128"/>
                <a:cs typeface="ＭＳ Ｐゴシック" pitchFamily="1" charset="-128"/>
              </a:rPr>
              <a:t>2</a:t>
            </a:r>
            <a:r>
              <a:rPr lang="en-US" baseline="30000" dirty="0" smtClean="0">
                <a:solidFill>
                  <a:srgbClr val="7F7F7F"/>
                </a:solidFill>
                <a:ea typeface="ＭＳ Ｐゴシック" pitchFamily="1" charset="-128"/>
                <a:cs typeface="ＭＳ Ｐゴシック" pitchFamily="1" charset="-128"/>
              </a:rPr>
              <a:t>nd</a:t>
            </a:r>
            <a:r>
              <a:rPr lang="en-US" dirty="0" smtClean="0">
                <a:solidFill>
                  <a:srgbClr val="7F7F7F"/>
                </a:solidFill>
                <a:ea typeface="ＭＳ Ｐゴシック" pitchFamily="1" charset="-128"/>
                <a:cs typeface="ＭＳ Ｐゴシック" pitchFamily="1" charset="-128"/>
              </a:rPr>
              <a:t> Fermi LAT Source Catalog -&gt; Published!</a:t>
            </a:r>
          </a:p>
          <a:p>
            <a:r>
              <a:rPr lang="en-US" dirty="0" smtClean="0">
                <a:solidFill>
                  <a:srgbClr val="7F7F7F"/>
                </a:solidFill>
                <a:ea typeface="ＭＳ Ｐゴシック" pitchFamily="1" charset="-128"/>
                <a:cs typeface="ＭＳ Ｐゴシック" pitchFamily="1" charset="-128"/>
              </a:rPr>
              <a:t>Galactic Diffuse Model -&gt; Published!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Instrument Performance -&gt; Collaboration Review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</a:t>
            </a:r>
            <a:r>
              <a:rPr lang="en-US" baseline="30000" dirty="0" smtClean="0">
                <a:ea typeface="ＭＳ Ｐゴシック" pitchFamily="1" charset="-128"/>
                <a:cs typeface="ＭＳ Ｐゴシック" pitchFamily="1" charset="-128"/>
              </a:rPr>
              <a:t>nd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Fermi LAT Pulsar Catalog -&gt; Under review in Gal. Group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Fermi GRB Catalog -&gt; Under review in GRB Group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Inner Galaxy Paper -&gt; Analysis finishing, draft in preparation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SNR and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PWNe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Catalogs -&gt; In preparation in Gal. Group</a:t>
            </a: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7107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Many exciting and high profile results are coming in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Pass 8 is coming together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Work on event level analysis is progress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Seeing first signs of improved science yield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Collaboration is doing well</a:t>
            </a:r>
          </a:p>
          <a:p>
            <a:pPr lvl="1"/>
            <a:r>
              <a:rPr lang="en-US" dirty="0" smtClean="0"/>
              <a:t>Extremely productive</a:t>
            </a:r>
          </a:p>
          <a:p>
            <a:pPr lvl="1"/>
            <a:r>
              <a:rPr lang="en-US" dirty="0" smtClean="0"/>
              <a:t>Work and responsibilities being shared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Take advantage of gap in scheduled deliverables to put things in order for the future</a:t>
            </a:r>
          </a:p>
          <a:p>
            <a:pPr lvl="1"/>
            <a:r>
              <a:rPr lang="en-US" dirty="0" smtClean="0"/>
              <a:t>Develop new analysis techniques</a:t>
            </a:r>
          </a:p>
          <a:p>
            <a:pPr lvl="1"/>
            <a:r>
              <a:rPr lang="en-US" dirty="0" smtClean="0"/>
              <a:t>Planning for 5 year source catalog and associated </a:t>
            </a:r>
            <a:r>
              <a:rPr lang="en-US" dirty="0" smtClean="0"/>
              <a:t>analyses</a:t>
            </a:r>
            <a:endParaRPr lang="en-US" dirty="0" smtClean="0"/>
          </a:p>
          <a:p>
            <a:pPr lvl="2"/>
            <a:r>
              <a:rPr lang="en-US" dirty="0" smtClean="0">
                <a:ea typeface="ＭＳ Ｐゴシック" pitchFamily="1" charset="-128"/>
              </a:rPr>
              <a:t>Working to make </a:t>
            </a:r>
            <a:r>
              <a:rPr lang="en-US" dirty="0" smtClean="0">
                <a:ea typeface="ＭＳ Ｐゴシック" pitchFamily="1" charset="-128"/>
              </a:rPr>
              <a:t>analysis cycle routine</a:t>
            </a:r>
          </a:p>
          <a:p>
            <a:pPr>
              <a:buNone/>
            </a:pP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D2238-793D-6A45-9A7B-F365D4D8EDF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Solar Flare of March 7, 2012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4681" y="914426"/>
            <a:ext cx="5703119" cy="57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6059269"/>
            <a:ext cx="313608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Omodei</a:t>
            </a:r>
            <a:r>
              <a:rPr lang="en-US" dirty="0" smtClean="0"/>
              <a:t> &amp; Solar Group</a:t>
            </a:r>
          </a:p>
          <a:p>
            <a:r>
              <a:rPr lang="en-US" dirty="0" smtClean="0"/>
              <a:t>March Collaboration Meeting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88481" y="914400"/>
            <a:ext cx="101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 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4897" y="3733800"/>
            <a:ext cx="101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 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219200"/>
            <a:ext cx="330245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X5.4 Class Solar Flare</a:t>
            </a:r>
          </a:p>
          <a:p>
            <a:endParaRPr lang="en-US" dirty="0" smtClean="0"/>
          </a:p>
          <a:p>
            <a:r>
              <a:rPr lang="en-US" dirty="0" smtClean="0"/>
              <a:t>Solar Flux &gt; 1000x quiet Sun</a:t>
            </a:r>
          </a:p>
          <a:p>
            <a:endParaRPr lang="en-US" dirty="0" smtClean="0"/>
          </a:p>
          <a:p>
            <a:r>
              <a:rPr lang="en-US" dirty="0" smtClean="0"/>
              <a:t>10</a:t>
            </a:r>
            <a:r>
              <a:rPr lang="en-US" baseline="30000" dirty="0" smtClean="0"/>
              <a:t>4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ray &gt; 100 </a:t>
            </a:r>
            <a:r>
              <a:rPr lang="en-US" dirty="0" err="1" smtClean="0"/>
              <a:t>MeV</a:t>
            </a:r>
            <a:endParaRPr lang="en-US" dirty="0" smtClean="0"/>
          </a:p>
          <a:p>
            <a:endParaRPr lang="en-US" baseline="30000" dirty="0" smtClean="0"/>
          </a:p>
          <a:p>
            <a:r>
              <a:rPr lang="en-US" dirty="0" smtClean="0"/>
              <a:t>Bright enough to localize </a:t>
            </a:r>
          </a:p>
          <a:p>
            <a:r>
              <a:rPr lang="en-US" dirty="0" smtClean="0"/>
              <a:t>emission region to</a:t>
            </a:r>
            <a:r>
              <a:rPr lang="en-US" dirty="0" smtClean="0"/>
              <a:t> 2% radius</a:t>
            </a:r>
            <a:endParaRPr lang="en-US" dirty="0" smtClean="0"/>
          </a:p>
          <a:p>
            <a:r>
              <a:rPr lang="en-US" dirty="0" smtClean="0"/>
              <a:t>of solar </a:t>
            </a:r>
            <a:r>
              <a:rPr lang="en-US" dirty="0" smtClean="0"/>
              <a:t>disk</a:t>
            </a:r>
          </a:p>
          <a:p>
            <a:endParaRPr lang="en-US" dirty="0" smtClean="0"/>
          </a:p>
          <a:p>
            <a:r>
              <a:rPr lang="en-US" dirty="0" smtClean="0"/>
              <a:t>ACD </a:t>
            </a:r>
            <a:r>
              <a:rPr lang="en-US" dirty="0" smtClean="0"/>
              <a:t>saturated for early phase</a:t>
            </a:r>
          </a:p>
          <a:p>
            <a:r>
              <a:rPr lang="en-US" dirty="0" smtClean="0"/>
              <a:t>of </a:t>
            </a:r>
            <a:r>
              <a:rPr lang="en-US" dirty="0" smtClean="0"/>
              <a:t>Flare (</a:t>
            </a:r>
            <a:r>
              <a:rPr lang="en-US" dirty="0" smtClean="0">
                <a:solidFill>
                  <a:srgbClr val="FF0000"/>
                </a:solidFill>
              </a:rPr>
              <a:t>mitigated in pass 8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2399" y="4820186"/>
            <a:ext cx="2971801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“game-changing”</a:t>
            </a:r>
          </a:p>
          <a:p>
            <a:r>
              <a:rPr lang="en-US" dirty="0" smtClean="0"/>
              <a:t>data set for </a:t>
            </a:r>
            <a:r>
              <a:rPr lang="en-US" dirty="0"/>
              <a:t>S</a:t>
            </a:r>
            <a:r>
              <a:rPr lang="en-US" dirty="0" smtClean="0"/>
              <a:t>olar physics in the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-ray band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4-20 at 12.16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990600"/>
            <a:ext cx="5486400" cy="4797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extragalactic background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5961965"/>
            <a:ext cx="3352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smtClean="0"/>
              <a:t>Ackermann &amp; Diffuse Group</a:t>
            </a:r>
          </a:p>
          <a:p>
            <a:r>
              <a:rPr lang="en-US" dirty="0" smtClean="0"/>
              <a:t>March Collaboration Meeting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72066" y="127480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  <a:endParaRPr lang="en-US" b="1" dirty="0">
              <a:solidFill>
                <a:srgbClr val="7F7F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2360979"/>
            <a:ext cx="3200400" cy="452431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 seen in control samples (Earth limb, galactic plane)</a:t>
            </a:r>
          </a:p>
          <a:p>
            <a:endParaRPr lang="en-US" dirty="0" smtClean="0"/>
          </a:p>
          <a:p>
            <a:r>
              <a:rPr lang="en-US" dirty="0" smtClean="0"/>
              <a:t>Survives source masking and is not correlated with known AGN positions</a:t>
            </a:r>
          </a:p>
          <a:p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 err="1" smtClean="0"/>
              <a:t>IRFs</a:t>
            </a:r>
            <a:r>
              <a:rPr lang="en-US" dirty="0" smtClean="0"/>
              <a:t> only go up to 560 </a:t>
            </a:r>
            <a:r>
              <a:rPr lang="en-US" dirty="0" err="1" smtClean="0"/>
              <a:t>GeV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Pass 8 ~ 2TeV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Also need to study possible CR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contamination (</a:t>
            </a:r>
            <a:r>
              <a:rPr lang="en-US" dirty="0" smtClean="0">
                <a:solidFill>
                  <a:srgbClr val="FF0000"/>
                </a:solidFill>
              </a:rPr>
              <a:t>improved in Pass 8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Pass 8 selection will improve statistics above 500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990600"/>
            <a:ext cx="32004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Unexpected spectral </a:t>
            </a:r>
            <a:r>
              <a:rPr lang="en-US" dirty="0"/>
              <a:t>h</a:t>
            </a:r>
            <a:r>
              <a:rPr lang="en-US" dirty="0" smtClean="0"/>
              <a:t>ardening in EGB</a:t>
            </a:r>
          </a:p>
          <a:p>
            <a:r>
              <a:rPr lang="en-US" dirty="0" smtClean="0"/>
              <a:t>seen above 500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 rot="20220989">
            <a:off x="5657472" y="1884893"/>
            <a:ext cx="2438400" cy="98167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External</a:t>
            </a:r>
            <a:r>
              <a:rPr lang="en-US" baseline="0" dirty="0" smtClean="0"/>
              <a:t> DM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4" name="Picture 3" descr="Screen shot 2012-04-18 at 10.19.1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8" y="1066800"/>
            <a:ext cx="3699932" cy="2895600"/>
          </a:xfrm>
          <a:prstGeom prst="rect">
            <a:avLst/>
          </a:prstGeom>
        </p:spPr>
      </p:pic>
      <p:pic>
        <p:nvPicPr>
          <p:cNvPr id="5" name="Picture 4" descr="Screen shot 2012-04-18 at 10.21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472" y="945409"/>
            <a:ext cx="4036928" cy="2940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1258669"/>
            <a:ext cx="1905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Bringmann</a:t>
            </a:r>
            <a:r>
              <a:rPr lang="en-US" sz="1200" dirty="0" smtClean="0"/>
              <a:t> et. al. </a:t>
            </a:r>
          </a:p>
          <a:p>
            <a:r>
              <a:rPr lang="en-US" sz="1200" dirty="0" smtClean="0"/>
              <a:t>[arXiv:1203.1312]</a:t>
            </a:r>
          </a:p>
          <a:p>
            <a:r>
              <a:rPr lang="en-US" sz="1200" dirty="0" smtClean="0"/>
              <a:t>Internal </a:t>
            </a:r>
            <a:r>
              <a:rPr lang="en-US" sz="1200" dirty="0" err="1" smtClean="0"/>
              <a:t>Bremsstrahlung</a:t>
            </a:r>
            <a:endParaRPr lang="en-US" sz="1200" dirty="0" smtClean="0"/>
          </a:p>
        </p:txBody>
      </p:sp>
      <p:pic>
        <p:nvPicPr>
          <p:cNvPr id="7" name="Picture 6" descr="Screen shot 2012-04-18 at 10.25.5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5" y="3962400"/>
            <a:ext cx="3438525" cy="2864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4419600"/>
            <a:ext cx="152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Weniger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[arXiv:1204.2797]</a:t>
            </a:r>
          </a:p>
          <a:p>
            <a:r>
              <a:rPr lang="en-US" sz="1200" dirty="0" smtClean="0"/>
              <a:t>Line 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4234934"/>
            <a:ext cx="47244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Spectral feature </a:t>
            </a:r>
            <a:r>
              <a:rPr lang="en-US" dirty="0" smtClean="0"/>
              <a:t>at 130 </a:t>
            </a:r>
            <a:r>
              <a:rPr lang="en-US" dirty="0" err="1" smtClean="0"/>
              <a:t>GeV</a:t>
            </a:r>
            <a:r>
              <a:rPr lang="en-US" dirty="0" smtClean="0"/>
              <a:t> observed in ROI optimized for S/N under different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399" y="5433020"/>
            <a:ext cx="4943475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 seen in control samples (Limb &amp; Plane)</a:t>
            </a:r>
          </a:p>
          <a:p>
            <a:endParaRPr lang="en-US" dirty="0" smtClean="0"/>
          </a:p>
          <a:p>
            <a:r>
              <a:rPr lang="en-US" dirty="0" smtClean="0"/>
              <a:t>Interpretation relies on morphology</a:t>
            </a:r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mproved high energy PSF in pass 8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0" y="2133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cap="small" dirty="0" smtClean="0">
                <a:solidFill>
                  <a:srgbClr val="FF0000"/>
                </a:solidFill>
              </a:rPr>
              <a:t>Pass</a:t>
            </a:r>
            <a:r>
              <a:rPr lang="en-US" sz="4000" b="1" cap="small" dirty="0" smtClean="0">
                <a:solidFill>
                  <a:srgbClr val="FF0000"/>
                </a:solidFill>
              </a:rPr>
              <a:t> 7 Developments</a:t>
            </a:r>
            <a:endParaRPr lang="en-US" sz="4000" b="1" cap="smal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68826" y="1005368"/>
            <a:ext cx="4622774" cy="570023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" y="1021243"/>
            <a:ext cx="3962400" cy="570023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Pass 7</a:t>
            </a:r>
            <a:r>
              <a:rPr lang="en-US" baseline="0" dirty="0" smtClean="0"/>
              <a:t> Developments</a:t>
            </a:r>
            <a:endParaRPr lang="en-US" dirty="0"/>
          </a:p>
        </p:txBody>
      </p:sp>
      <p:pic>
        <p:nvPicPr>
          <p:cNvPr id="4" name="Picture 3" descr="psf_validation_p7repro_fro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143000"/>
            <a:ext cx="3556000" cy="3621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324600"/>
            <a:ext cx="2895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M. Wood, M. Roth, April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105400"/>
            <a:ext cx="32766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PSF with reprocessed data and improved calibrations </a:t>
            </a:r>
            <a:r>
              <a:rPr lang="en-US" dirty="0" smtClean="0"/>
              <a:t>much closer to MC predictions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3622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  <a:endParaRPr lang="en-US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B81E-A60C-AB4F-8FE2-90D1B096EA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68826" y="3576574"/>
            <a:ext cx="4622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New TKR readout </a:t>
            </a:r>
            <a:r>
              <a:rPr lang="en-US" dirty="0" smtClean="0"/>
              <a:t>configuration “</a:t>
            </a:r>
            <a:r>
              <a:rPr lang="en-US" dirty="0" smtClean="0"/>
              <a:t>trunc64</a:t>
            </a:r>
            <a:r>
              <a:rPr lang="en-US" dirty="0" smtClean="0"/>
              <a:t>”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ecovers </a:t>
            </a:r>
            <a:r>
              <a:rPr lang="en-US" dirty="0" smtClean="0"/>
              <a:t>many </a:t>
            </a:r>
            <a:r>
              <a:rPr lang="en-US" dirty="0" smtClean="0"/>
              <a:t>hits </a:t>
            </a:r>
            <a:r>
              <a:rPr lang="en-US" dirty="0" smtClean="0"/>
              <a:t>(recovers </a:t>
            </a:r>
            <a:r>
              <a:rPr lang="en-US" i="1" dirty="0" smtClean="0"/>
              <a:t>all</a:t>
            </a:r>
            <a:r>
              <a:rPr lang="en-US" i="1" dirty="0" smtClean="0"/>
              <a:t> hits </a:t>
            </a:r>
            <a:r>
              <a:rPr lang="en-US" dirty="0" smtClean="0"/>
              <a:t>in many events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Simulations </a:t>
            </a:r>
            <a:r>
              <a:rPr lang="en-US" dirty="0" smtClean="0"/>
              <a:t>show marked </a:t>
            </a:r>
            <a:r>
              <a:rPr lang="en-US" dirty="0" smtClean="0"/>
              <a:t>reduction of </a:t>
            </a:r>
            <a:r>
              <a:rPr lang="en-US" dirty="0" smtClean="0"/>
              <a:t>PSF tails above few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5105400"/>
            <a:ext cx="41148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Results of engineering runs are </a:t>
            </a:r>
            <a:r>
              <a:rPr lang="en-US" dirty="0" smtClean="0"/>
              <a:t>indicating that “trunc64” configuration will improve high-energy PSF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6139934"/>
            <a:ext cx="36576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200" dirty="0" smtClean="0"/>
              <a:t>C &amp; A Group </a:t>
            </a:r>
            <a:r>
              <a:rPr lang="en-US" sz="1200" dirty="0" smtClean="0"/>
              <a:t>&amp; ISOC </a:t>
            </a:r>
            <a:r>
              <a:rPr lang="en-US" sz="1200" dirty="0" smtClean="0"/>
              <a:t>&amp; Pass 8 </a:t>
            </a:r>
            <a:r>
              <a:rPr lang="en-US" sz="1200" dirty="0" smtClean="0"/>
              <a:t>Group</a:t>
            </a:r>
          </a:p>
          <a:p>
            <a:r>
              <a:rPr lang="en-US" sz="1200" dirty="0" smtClean="0"/>
              <a:t>March </a:t>
            </a:r>
            <a:r>
              <a:rPr lang="en-US" sz="1200" dirty="0" err="1" smtClean="0"/>
              <a:t>Clb</a:t>
            </a:r>
            <a:r>
              <a:rPr lang="en-US" sz="1200" dirty="0" smtClean="0"/>
              <a:t>. Meeting</a:t>
            </a:r>
            <a:endParaRPr lang="en-US" sz="1200" dirty="0"/>
          </a:p>
        </p:txBody>
      </p:sp>
      <p:pic>
        <p:nvPicPr>
          <p:cNvPr id="16" name="Picture 15" descr="Screen shot 2012-04-21 at 6.30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003" y="1066800"/>
            <a:ext cx="4223997" cy="25097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0" y="2133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cap="small" dirty="0" smtClean="0">
                <a:solidFill>
                  <a:srgbClr val="FF0000"/>
                </a:solidFill>
              </a:rPr>
              <a:t>Pass 8 Status</a:t>
            </a:r>
            <a:endParaRPr lang="en-US" sz="4000" b="1" cap="smal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_noBKG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Fermi_noBKG.pot</Template>
  <TotalTime>1851</TotalTime>
  <Words>1900</Words>
  <Application>Microsoft Macintosh PowerPoint</Application>
  <PresentationFormat>On-screen Show (4:3)</PresentationFormat>
  <Paragraphs>358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ＭＳ Ｐゴシック</vt:lpstr>
      <vt:lpstr>Calibri</vt:lpstr>
      <vt:lpstr>Fermi_noBKG</vt:lpstr>
      <vt:lpstr>Analysis Coordinators’ Report April 2012, IFC Telecom </vt:lpstr>
      <vt:lpstr>Introduction &amp; Outline</vt:lpstr>
      <vt:lpstr>Slide 3</vt:lpstr>
      <vt:lpstr>Extreme Solar Flare of March 7, 2012</vt:lpstr>
      <vt:lpstr>The extragalactic background</vt:lpstr>
      <vt:lpstr>Recent External DM Results</vt:lpstr>
      <vt:lpstr>Slide 7</vt:lpstr>
      <vt:lpstr>Pass 7 Developments</vt:lpstr>
      <vt:lpstr>Slide 9</vt:lpstr>
      <vt:lpstr>Motivations for Pass 8</vt:lpstr>
      <vt:lpstr>Overview of Pass 8 Development Areas</vt:lpstr>
      <vt:lpstr>Completed Work: Tree-Based Tracking</vt:lpstr>
      <vt:lpstr>Completed Work: Improved Energy Estimate</vt:lpstr>
      <vt:lpstr>Science Already in the Bag: Updated Selection of g rays During GRBs</vt:lpstr>
      <vt:lpstr>Current Work: Putting the Event Together</vt:lpstr>
      <vt:lpstr>Current Work: ACD Saturation and Solar Flares </vt:lpstr>
      <vt:lpstr>Current Work: Improved ACD Selection for Transients</vt:lpstr>
      <vt:lpstr>Selected Science Highlights and Pass 8 </vt:lpstr>
      <vt:lpstr>Pass 8 Timeline</vt:lpstr>
      <vt:lpstr>Pass 8 Near Term Timeline</vt:lpstr>
      <vt:lpstr>Slide 21</vt:lpstr>
      <vt:lpstr>Slide 22</vt:lpstr>
      <vt:lpstr>Science Group Coordination</vt:lpstr>
      <vt:lpstr>Analysis Procedures &amp; Developments</vt:lpstr>
      <vt:lpstr>Looking back: shifter shortage</vt:lpstr>
      <vt:lpstr>Looking Forward: detector/ reconstruction expertise</vt:lpstr>
      <vt:lpstr>Looking towards the 5 Year source catalog</vt:lpstr>
      <vt:lpstr>Slide 28</vt:lpstr>
      <vt:lpstr>Continued High Level of Paper Production</vt:lpstr>
      <vt:lpstr>Papers Published Since Nov. 2011</vt:lpstr>
      <vt:lpstr>Status of Major Papers for 2011-2012</vt:lpstr>
      <vt:lpstr>Summary</vt:lpstr>
    </vt:vector>
  </TitlesOfParts>
  <Company>SLAC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Coordinators’ Report April 2012, IFC Telecom </dc:title>
  <dc:creator>Eric Charles</dc:creator>
  <cp:lastModifiedBy>Eric Charles</cp:lastModifiedBy>
  <cp:revision>6</cp:revision>
  <dcterms:created xsi:type="dcterms:W3CDTF">2012-04-20T18:40:44Z</dcterms:created>
  <dcterms:modified xsi:type="dcterms:W3CDTF">2012-04-22T01:32:25Z</dcterms:modified>
</cp:coreProperties>
</file>